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63" r:id="rId3"/>
    <p:sldId id="264" r:id="rId4"/>
    <p:sldId id="265" r:id="rId5"/>
    <p:sldId id="266" r:id="rId6"/>
    <p:sldId id="261" r:id="rId7"/>
    <p:sldId id="262" r:id="rId8"/>
    <p:sldId id="270" r:id="rId9"/>
    <p:sldId id="271" r:id="rId10"/>
    <p:sldId id="257" r:id="rId11"/>
    <p:sldId id="258" r:id="rId12"/>
    <p:sldId id="259" r:id="rId13"/>
    <p:sldId id="273" r:id="rId14"/>
    <p:sldId id="272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9395" name="Rectangle 3"/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39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uTuKufvgO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J2vNRJ2HZ3g" TargetMode="External"/><Relationship Id="rId5" Type="http://schemas.openxmlformats.org/officeDocument/2006/relationships/hyperlink" Target="http://www.youtube.com/watch?v=ucL9pM0G7wU" TargetMode="External"/><Relationship Id="rId4" Type="http://schemas.openxmlformats.org/officeDocument/2006/relationships/hyperlink" Target="http://www.youtube.com/watch?v=ZnTUGoEmhh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813084"/>
            <a:ext cx="10636624" cy="238760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zsidóság </a:t>
            </a:r>
            <a:r>
              <a:rPr lang="hu-HU" b="1" dirty="0" smtClean="0"/>
              <a:t>nyelvei</a:t>
            </a:r>
            <a:br>
              <a:rPr lang="hu-HU" b="1" dirty="0" smtClean="0"/>
            </a:b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5400" i="1" dirty="0"/>
              <a:t>Kell-e magyarul tudni a </a:t>
            </a:r>
            <a:r>
              <a:rPr lang="hu-HU" sz="5400" i="1" dirty="0" err="1"/>
              <a:t>Rabbiképzőben</a:t>
            </a:r>
            <a:r>
              <a:rPr lang="hu-HU" sz="5400" i="1" dirty="0"/>
              <a:t>? Bevezetés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szeptember 30.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73" y="254833"/>
            <a:ext cx="7683453" cy="5468944"/>
          </a:xfrm>
        </p:spPr>
      </p:pic>
      <p:sp>
        <p:nvSpPr>
          <p:cNvPr id="5" name="Szövegdoboz 4"/>
          <p:cNvSpPr txBox="1"/>
          <p:nvPr/>
        </p:nvSpPr>
        <p:spPr>
          <a:xfrm>
            <a:off x="479685" y="6220918"/>
            <a:ext cx="10717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i="1" dirty="0" err="1"/>
              <a:t>Elsass</a:t>
            </a:r>
            <a:r>
              <a:rPr lang="hu-HU" sz="2000" i="1" dirty="0"/>
              <a:t> </a:t>
            </a:r>
            <a:r>
              <a:rPr lang="hu-HU" sz="2000" i="1" dirty="0" smtClean="0"/>
              <a:t>Bernát (1866–1939), </a:t>
            </a:r>
            <a:r>
              <a:rPr lang="hu-HU" sz="2000" i="1" dirty="0"/>
              <a:t>Kecskeméti </a:t>
            </a:r>
            <a:r>
              <a:rPr lang="hu-HU" sz="2000" i="1" dirty="0" smtClean="0"/>
              <a:t>Lipót </a:t>
            </a:r>
            <a:r>
              <a:rPr lang="hu-HU" sz="2000" i="1" dirty="0"/>
              <a:t>(1865–1936)</a:t>
            </a:r>
            <a:r>
              <a:rPr lang="hu-HU" sz="2000" i="1" dirty="0" smtClean="0"/>
              <a:t> </a:t>
            </a:r>
            <a:r>
              <a:rPr lang="hu-HU" sz="2000" i="1" dirty="0"/>
              <a:t>és </a:t>
            </a:r>
            <a:r>
              <a:rPr lang="hu-HU" sz="2000" i="1" dirty="0" err="1"/>
              <a:t>Kohlbach</a:t>
            </a:r>
            <a:r>
              <a:rPr lang="hu-HU" sz="2000" i="1" dirty="0"/>
              <a:t> </a:t>
            </a:r>
            <a:r>
              <a:rPr lang="hu-HU" sz="2000" i="1" dirty="0" smtClean="0"/>
              <a:t>Bertalan </a:t>
            </a:r>
            <a:r>
              <a:rPr lang="hu-HU" sz="2000" i="1" dirty="0"/>
              <a:t>(1866–1944)</a:t>
            </a:r>
          </a:p>
        </p:txBody>
      </p:sp>
    </p:spTree>
    <p:extLst>
      <p:ext uri="{BB962C8B-B14F-4D97-AF65-F5344CB8AC3E}">
        <p14:creationId xmlns:p14="http://schemas.microsoft.com/office/powerpoint/2010/main" val="21054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3249" y="0"/>
            <a:ext cx="10515600" cy="1325563"/>
          </a:xfrm>
        </p:spPr>
        <p:txBody>
          <a:bodyPr/>
          <a:lstStyle/>
          <a:p>
            <a:r>
              <a:rPr lang="hu-HU" i="1" dirty="0" smtClean="0"/>
              <a:t>Egyenlőség,</a:t>
            </a:r>
            <a:r>
              <a:rPr lang="hu-HU" dirty="0" smtClean="0"/>
              <a:t> </a:t>
            </a:r>
            <a:r>
              <a:rPr lang="hu-HU" dirty="0"/>
              <a:t>1889. február </a:t>
            </a:r>
            <a:r>
              <a:rPr lang="hu-HU" dirty="0" smtClean="0"/>
              <a:t>17.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4675" y="1514008"/>
            <a:ext cx="11542427" cy="523156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200" b="1" dirty="0"/>
              <a:t>„A zsidó költők </a:t>
            </a:r>
            <a:r>
              <a:rPr lang="hu-HU" sz="2200" b="1" dirty="0" err="1"/>
              <a:t>pessimismusá</a:t>
            </a:r>
            <a:r>
              <a:rPr lang="hu-HU" sz="2200" b="1" dirty="0"/>
              <a:t>”</a:t>
            </a:r>
            <a:r>
              <a:rPr lang="hu-HU" sz="2200" b="1" dirty="0" err="1"/>
              <a:t>-ról</a:t>
            </a:r>
            <a:r>
              <a:rPr lang="hu-HU" sz="2200" b="1" dirty="0"/>
              <a:t> </a:t>
            </a:r>
            <a:r>
              <a:rPr lang="hu-HU" sz="2200" dirty="0"/>
              <a:t>tartott felolvasást folyó hó 11-én este dr. </a:t>
            </a:r>
            <a:r>
              <a:rPr lang="hu-HU" sz="2200" i="1" dirty="0"/>
              <a:t>Kecskeméti </a:t>
            </a:r>
            <a:r>
              <a:rPr lang="hu-HU" sz="2200" dirty="0"/>
              <a:t>Lipót a szeminárium nagy termében. E felolvasásokat tudvalevőleg a </a:t>
            </a:r>
            <a:r>
              <a:rPr lang="hu-HU" sz="2200" dirty="0" err="1"/>
              <a:t>rabbiképző</a:t>
            </a:r>
            <a:r>
              <a:rPr lang="hu-HU" sz="2200" dirty="0"/>
              <a:t> intézet kebelében fennálló »</a:t>
            </a:r>
            <a:r>
              <a:rPr lang="hu-HU" sz="2200" dirty="0" err="1"/>
              <a:t>Theologiai</a:t>
            </a:r>
            <a:r>
              <a:rPr lang="hu-HU" sz="2200" dirty="0"/>
              <a:t> egylet« rendezi, melynek tagjai csak a felső tanfolyam hallgatói lehetnek. Dr. Kecskeméti, ezen egylet elnöke, </a:t>
            </a:r>
            <a:r>
              <a:rPr lang="hu-HU" sz="2200" i="1" dirty="0"/>
              <a:t>szép</a:t>
            </a:r>
            <a:r>
              <a:rPr lang="hu-HU" sz="2200" dirty="0"/>
              <a:t> </a:t>
            </a:r>
            <a:r>
              <a:rPr lang="hu-HU" sz="2200" dirty="0" err="1"/>
              <a:t>számu</a:t>
            </a:r>
            <a:r>
              <a:rPr lang="hu-HU" sz="2200" dirty="0"/>
              <a:t> közönség előtt – hangsúlyozzuk a szép szót, mert a hallgatóság </a:t>
            </a:r>
            <a:r>
              <a:rPr lang="hu-HU" sz="2200" dirty="0" err="1"/>
              <a:t>jórésze</a:t>
            </a:r>
            <a:r>
              <a:rPr lang="hu-HU" sz="2200" dirty="0"/>
              <a:t> szép fiatal hölgyekből állott – nagyon tudományosan és ritka szép nyelvezettel, sőt költői lendülettel fejtegette a </a:t>
            </a:r>
            <a:r>
              <a:rPr lang="hu-HU" sz="2200" dirty="0" err="1"/>
              <a:t>pessimismust</a:t>
            </a:r>
            <a:r>
              <a:rPr lang="hu-HU" sz="2200" dirty="0"/>
              <a:t> </a:t>
            </a:r>
            <a:r>
              <a:rPr lang="hu-HU" sz="2200" dirty="0" err="1"/>
              <a:t>a</a:t>
            </a:r>
            <a:r>
              <a:rPr lang="hu-HU" sz="2200" dirty="0"/>
              <a:t> zsidó költészetben, és a költészetben egyáltalán. Kifejtette és a héber eredeti után </a:t>
            </a:r>
            <a:r>
              <a:rPr lang="hu-HU" sz="2200" dirty="0" err="1"/>
              <a:t>készitett</a:t>
            </a:r>
            <a:r>
              <a:rPr lang="hu-HU" sz="2200" dirty="0"/>
              <a:t> sikerült </a:t>
            </a:r>
            <a:r>
              <a:rPr lang="hu-HU" sz="2200" dirty="0" err="1"/>
              <a:t>forditások</a:t>
            </a:r>
            <a:r>
              <a:rPr lang="hu-HU" sz="2200" dirty="0"/>
              <a:t> nyomán </a:t>
            </a:r>
            <a:r>
              <a:rPr lang="hu-HU" sz="2200" dirty="0" err="1"/>
              <a:t>bebizonyitotta</a:t>
            </a:r>
            <a:r>
              <a:rPr lang="hu-HU" sz="2200" dirty="0"/>
              <a:t>, hogy pl. Salamon </a:t>
            </a:r>
            <a:r>
              <a:rPr lang="hu-HU" sz="2200" dirty="0" err="1"/>
              <a:t>Ibn</a:t>
            </a:r>
            <a:r>
              <a:rPr lang="hu-HU" sz="2200" dirty="0"/>
              <a:t> </a:t>
            </a:r>
            <a:r>
              <a:rPr lang="hu-HU" sz="2200" dirty="0" err="1"/>
              <a:t>Gabirol</a:t>
            </a:r>
            <a:r>
              <a:rPr lang="hu-HU" sz="2200" dirty="0"/>
              <a:t> </a:t>
            </a:r>
            <a:r>
              <a:rPr lang="hu-HU" sz="2200" dirty="0" err="1"/>
              <a:t>pessimismusa</a:t>
            </a:r>
            <a:r>
              <a:rPr lang="hu-HU" sz="2200" dirty="0"/>
              <a:t>, borzasztó </a:t>
            </a:r>
            <a:r>
              <a:rPr lang="hu-HU" sz="2200" dirty="0" err="1"/>
              <a:t>leirása</a:t>
            </a:r>
            <a:r>
              <a:rPr lang="hu-HU" sz="2200" dirty="0"/>
              <a:t> a halálnak, a halál utáni enyészetnek, az élet végtelen </a:t>
            </a:r>
            <a:r>
              <a:rPr lang="hu-HU" sz="2200" dirty="0" err="1"/>
              <a:t>hivságának</a:t>
            </a:r>
            <a:r>
              <a:rPr lang="hu-HU" sz="2200" dirty="0"/>
              <a:t> és semmiségének, nem azt akarja elérni, hogy hát, ha olyan haszontalan az élet, akkor élni, törekedni nem érdemes, hanem tisztán és kizárólag az erkölcsök </a:t>
            </a:r>
            <a:r>
              <a:rPr lang="hu-HU" sz="2200" dirty="0" err="1"/>
              <a:t>javitását</a:t>
            </a:r>
            <a:r>
              <a:rPr lang="hu-HU" sz="2200" dirty="0"/>
              <a:t> </a:t>
            </a:r>
            <a:r>
              <a:rPr lang="hu-HU" sz="2200" dirty="0" err="1"/>
              <a:t>czélozza</a:t>
            </a:r>
            <a:r>
              <a:rPr lang="hu-HU" sz="2200" dirty="0"/>
              <a:t>. Ezt a hallgatóság </a:t>
            </a:r>
            <a:r>
              <a:rPr lang="hu-HU" sz="2200" dirty="0" err="1"/>
              <a:t>szivesen</a:t>
            </a:r>
            <a:r>
              <a:rPr lang="hu-HU" sz="2200" dirty="0"/>
              <a:t> el is hitte, már csak azért is, mert valóban szépen volt előadva; azt azonban, kivált szép hölgyeink alig tudták megérteni, miért kellett a tisztelt </a:t>
            </a:r>
            <a:r>
              <a:rPr lang="hu-HU" sz="2200" dirty="0" err="1"/>
              <a:t>rabbijelölt</a:t>
            </a:r>
            <a:r>
              <a:rPr lang="hu-HU" sz="2200" dirty="0"/>
              <a:t> </a:t>
            </a:r>
            <a:r>
              <a:rPr lang="hu-HU" sz="2200" dirty="0" err="1"/>
              <a:t>urnak</a:t>
            </a:r>
            <a:r>
              <a:rPr lang="hu-HU" sz="2200" dirty="0"/>
              <a:t> oly végtelenül elvont és tudományos tárgyat választani. A felolvasásokat végtére nem tudósok és zsidó </a:t>
            </a:r>
            <a:r>
              <a:rPr lang="hu-HU" sz="2200" dirty="0" err="1"/>
              <a:t>theologusok</a:t>
            </a:r>
            <a:r>
              <a:rPr lang="hu-HU" sz="2200" dirty="0"/>
              <a:t> számára rendezik, hanem a közönséggel – ha nem csalódom, ez a </a:t>
            </a:r>
            <a:r>
              <a:rPr lang="hu-HU" sz="2200" dirty="0" err="1"/>
              <a:t>czélja</a:t>
            </a:r>
            <a:r>
              <a:rPr lang="hu-HU" sz="2200" dirty="0"/>
              <a:t> – akarják megismertetni és megszerettetni a zsidó történetet és tudományt. </a:t>
            </a:r>
          </a:p>
        </p:txBody>
      </p:sp>
    </p:spTree>
    <p:extLst>
      <p:ext uri="{BB962C8B-B14F-4D97-AF65-F5344CB8AC3E}">
        <p14:creationId xmlns:p14="http://schemas.microsoft.com/office/powerpoint/2010/main" val="20551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0355"/>
            <a:ext cx="10515600" cy="1325563"/>
          </a:xfrm>
        </p:spPr>
        <p:txBody>
          <a:bodyPr/>
          <a:lstStyle/>
          <a:p>
            <a:r>
              <a:rPr lang="hu-HU" i="1" dirty="0" smtClean="0"/>
              <a:t>Egyenlőség,</a:t>
            </a:r>
            <a:r>
              <a:rPr lang="hu-HU" dirty="0" smtClean="0"/>
              <a:t> </a:t>
            </a:r>
            <a:r>
              <a:rPr lang="hu-HU" dirty="0"/>
              <a:t>1889. február </a:t>
            </a:r>
            <a:r>
              <a:rPr lang="hu-HU" dirty="0" smtClean="0"/>
              <a:t>17.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4"/>
            <a:ext cx="11353801" cy="50323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sz="2200" dirty="0" smtClean="0"/>
              <a:t>Hányan voltak ott, kik a </a:t>
            </a:r>
            <a:r>
              <a:rPr lang="hu-HU" sz="2200" dirty="0" err="1" smtClean="0"/>
              <a:t>Gabirol</a:t>
            </a:r>
            <a:r>
              <a:rPr lang="hu-HU" sz="2200" dirty="0" smtClean="0"/>
              <a:t> vagy Immanuel </a:t>
            </a:r>
            <a:r>
              <a:rPr lang="hu-HU" sz="2200" dirty="0" err="1" smtClean="0"/>
              <a:t>Rómi</a:t>
            </a:r>
            <a:r>
              <a:rPr lang="hu-HU" sz="2200" dirty="0" smtClean="0"/>
              <a:t> nevét legelőször hallották? Mit kezdjenek ezek az előadó pompás fejtegetéseivel? Tanulhatott, elvihetett-e magával a közönség valamit abból, a mit hallott? Semmit. </a:t>
            </a:r>
            <a:r>
              <a:rPr lang="hu-HU" sz="2200" dirty="0" err="1" smtClean="0"/>
              <a:t>Legfölebb</a:t>
            </a:r>
            <a:r>
              <a:rPr lang="hu-HU" sz="2200" dirty="0" smtClean="0"/>
              <a:t> azt a meggyőződést, hogy dr. Kecskeméti </a:t>
            </a:r>
            <a:r>
              <a:rPr lang="hu-HU" sz="2200" dirty="0" err="1" smtClean="0"/>
              <a:t>gyönyörüen</a:t>
            </a:r>
            <a:r>
              <a:rPr lang="hu-HU" sz="2200" dirty="0" smtClean="0"/>
              <a:t> beszél magyarul és hogy igen jeles </a:t>
            </a:r>
            <a:r>
              <a:rPr lang="hu-HU" sz="2200" dirty="0" err="1" smtClean="0"/>
              <a:t>declamator</a:t>
            </a:r>
            <a:r>
              <a:rPr lang="hu-HU" sz="2200" dirty="0" smtClean="0"/>
              <a:t>. Figyelemmel </a:t>
            </a:r>
            <a:r>
              <a:rPr lang="hu-HU" sz="2200" dirty="0" err="1" smtClean="0"/>
              <a:t>kisérjük</a:t>
            </a:r>
            <a:r>
              <a:rPr lang="hu-HU" sz="2200" dirty="0" smtClean="0"/>
              <a:t> a külföldön rendezett hasonló felolvasásokat és eszünkbe jutnak a </a:t>
            </a:r>
            <a:r>
              <a:rPr lang="hu-HU" sz="2200" dirty="0" err="1" smtClean="0"/>
              <a:t>nehány</a:t>
            </a:r>
            <a:r>
              <a:rPr lang="hu-HU" sz="2200" dirty="0" smtClean="0"/>
              <a:t> évvel ezelőtt dr. </a:t>
            </a:r>
            <a:r>
              <a:rPr lang="hu-HU" sz="2200" i="1" dirty="0" err="1" smtClean="0"/>
              <a:t>Kayserling</a:t>
            </a:r>
            <a:r>
              <a:rPr lang="hu-HU" sz="2200" dirty="0" smtClean="0"/>
              <a:t> által a magyar fővárosban tartott felolvasások: itt, mint ott ezrével tódult a közönség a felolvasási terembe, itt, mint ott tanult és vitt magával a hallgatóság valamit, ha hazament, szóval tudomást szerzett magának oly dolgokról, miket az előtt nem tudott. Dr. Kecskeméti felolvasása lehet pompás tudományos </a:t>
            </a:r>
            <a:r>
              <a:rPr lang="hu-HU" sz="2200" dirty="0" err="1" smtClean="0"/>
              <a:t>dissertatió</a:t>
            </a:r>
            <a:r>
              <a:rPr lang="hu-HU" sz="2200" dirty="0" smtClean="0"/>
              <a:t>, de a »közönséget«</a:t>
            </a:r>
            <a:r>
              <a:rPr lang="hu-HU" sz="2200" dirty="0" err="1" smtClean="0"/>
              <a:t>-et</a:t>
            </a:r>
            <a:r>
              <a:rPr lang="hu-HU" sz="2200" dirty="0" smtClean="0"/>
              <a:t>, melyre végtére a felolvasások rendezősége is számit egy kicsit – mondjuk ki a kemény szót – csak untatta, mert meg nem értette. Tartsanak az urak </a:t>
            </a:r>
            <a:r>
              <a:rPr lang="hu-HU" sz="2200" i="1" dirty="0" smtClean="0"/>
              <a:t>ismeretterjesztő, </a:t>
            </a:r>
            <a:r>
              <a:rPr lang="hu-HU" sz="2200" i="1" dirty="0" err="1" smtClean="0"/>
              <a:t>népszerü</a:t>
            </a:r>
            <a:r>
              <a:rPr lang="hu-HU" sz="2200" dirty="0" smtClean="0"/>
              <a:t> felolvasásokat, minőkről </a:t>
            </a:r>
            <a:r>
              <a:rPr lang="hu-HU" sz="2200" dirty="0" err="1" smtClean="0"/>
              <a:t>programmjukban</a:t>
            </a:r>
            <a:r>
              <a:rPr lang="hu-HU" sz="2200" dirty="0" smtClean="0"/>
              <a:t> szóltak és a közönséget hálára kötelezik. </a:t>
            </a:r>
            <a:r>
              <a:rPr lang="hu-HU" sz="2200" dirty="0" err="1" smtClean="0"/>
              <a:t>Mirevaló</a:t>
            </a:r>
            <a:r>
              <a:rPr lang="hu-HU" sz="2200" dirty="0" smtClean="0"/>
              <a:t> az a </a:t>
            </a:r>
            <a:r>
              <a:rPr lang="hu-HU" sz="2200" dirty="0" err="1" smtClean="0"/>
              <a:t>tudákoskodás</a:t>
            </a:r>
            <a:r>
              <a:rPr lang="hu-HU" sz="2200" dirty="0" smtClean="0"/>
              <a:t> laikusok előtt, kiket a zsidó ismeretektől ilyen előadások inkább elijesztenek, mintsem vonzanák. – A II. felolvasást dr. </a:t>
            </a:r>
            <a:r>
              <a:rPr lang="hu-HU" sz="2200" i="1" dirty="0" err="1" smtClean="0"/>
              <a:t>Elsas</a:t>
            </a:r>
            <a:r>
              <a:rPr lang="hu-HU" sz="2200" dirty="0" smtClean="0"/>
              <a:t> Bernát </a:t>
            </a:r>
            <a:r>
              <a:rPr lang="hu-HU" sz="2200" dirty="0" err="1" smtClean="0"/>
              <a:t>rabbijelölt</a:t>
            </a:r>
            <a:r>
              <a:rPr lang="hu-HU" sz="2200" dirty="0" smtClean="0"/>
              <a:t> németül tartja meg f. hó 18-án este 6 órakor a szeminárium </a:t>
            </a:r>
            <a:r>
              <a:rPr lang="hu-HU" sz="2200" dirty="0" err="1" smtClean="0"/>
              <a:t>disztermében</a:t>
            </a:r>
            <a:r>
              <a:rPr lang="hu-HU" sz="2200" dirty="0" smtClean="0"/>
              <a:t>. Tárgy: „</a:t>
            </a:r>
            <a:r>
              <a:rPr lang="hu-HU" sz="2200" i="1" dirty="0" err="1" smtClean="0"/>
              <a:t>Das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Hohelied</a:t>
            </a:r>
            <a:r>
              <a:rPr lang="hu-HU" sz="2200" dirty="0" smtClean="0"/>
              <a:t>”.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20551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47512"/>
            <a:ext cx="10515600" cy="1325563"/>
          </a:xfrm>
        </p:spPr>
        <p:txBody>
          <a:bodyPr>
            <a:normAutofit/>
          </a:bodyPr>
          <a:lstStyle/>
          <a:p>
            <a:r>
              <a:rPr lang="hu-HU" sz="4000" dirty="0" smtClean="0"/>
              <a:t>Szabolcsi Miksa </a:t>
            </a:r>
            <a:r>
              <a:rPr lang="hu-HU" sz="4000" dirty="0" err="1" smtClean="0"/>
              <a:t>Ziegler</a:t>
            </a:r>
            <a:r>
              <a:rPr lang="hu-HU" sz="4000" dirty="0" smtClean="0"/>
              <a:t> Ignác </a:t>
            </a:r>
            <a:r>
              <a:rPr lang="hu-HU" sz="4000" dirty="0" err="1" smtClean="0"/>
              <a:t>rabbiavatása</a:t>
            </a:r>
            <a:r>
              <a:rPr lang="hu-HU" sz="4000" dirty="0" smtClean="0"/>
              <a:t> kapcsán </a:t>
            </a:r>
            <a:r>
              <a:rPr lang="hu-HU" sz="3600" dirty="0" smtClean="0"/>
              <a:t>(</a:t>
            </a:r>
            <a:r>
              <a:rPr lang="hu-HU" sz="3600" i="1" dirty="0"/>
              <a:t>Egyenlőség</a:t>
            </a:r>
            <a:r>
              <a:rPr lang="hu-HU" sz="3600" dirty="0"/>
              <a:t>, </a:t>
            </a:r>
            <a:r>
              <a:rPr lang="hu-HU" sz="3600" dirty="0" smtClean="0"/>
              <a:t>1888):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770093"/>
            <a:ext cx="10515600" cy="3406869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„[</a:t>
            </a:r>
            <a:r>
              <a:rPr lang="hu-HU" dirty="0" err="1"/>
              <a:t>Ziegler</a:t>
            </a:r>
            <a:r>
              <a:rPr lang="hu-HU" dirty="0"/>
              <a:t> (</a:t>
            </a:r>
            <a:r>
              <a:rPr lang="hu-HU" dirty="0" err="1"/>
              <a:t>Cziegler</a:t>
            </a:r>
            <a:r>
              <a:rPr lang="hu-HU" dirty="0"/>
              <a:t>) </a:t>
            </a:r>
            <a:r>
              <a:rPr lang="hu-HU" dirty="0" smtClean="0"/>
              <a:t>Ignác] </a:t>
            </a:r>
            <a:r>
              <a:rPr lang="hu-HU" dirty="0"/>
              <a:t>még egy másik meglepetésben is </a:t>
            </a:r>
            <a:r>
              <a:rPr lang="hu-HU" dirty="0" err="1"/>
              <a:t>részesitette</a:t>
            </a:r>
            <a:r>
              <a:rPr lang="hu-HU" dirty="0"/>
              <a:t> ismerőseit, abban </a:t>
            </a:r>
            <a:r>
              <a:rPr lang="hu-HU" dirty="0" err="1"/>
              <a:t>t.i</a:t>
            </a:r>
            <a:r>
              <a:rPr lang="hu-HU" dirty="0"/>
              <a:t>., hogy daczára hogy tótvidékről való, mégis kifogástalan, sőt pompás magyarsággal tartotta felavatási </a:t>
            </a:r>
            <a:r>
              <a:rPr lang="hu-HU" dirty="0" smtClean="0"/>
              <a:t>beszédét.”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9113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 számának hely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CE2C04-87E9-465D-911F-F38555EBE8E3}" type="slidenum">
              <a:rPr lang="en-US" altLang="hu-HU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sz="4000" dirty="0" smtClean="0"/>
              <a:t>Kódváltás</a:t>
            </a:r>
            <a:r>
              <a:rPr lang="en-US" altLang="hu-HU" sz="4000" dirty="0" smtClean="0"/>
              <a:t>: </a:t>
            </a:r>
            <a:r>
              <a:rPr lang="hu-HU" altLang="hu-HU" sz="4000" dirty="0" smtClean="0"/>
              <a:t/>
            </a:r>
            <a:br>
              <a:rPr lang="hu-HU" altLang="hu-HU" sz="4000" dirty="0" smtClean="0"/>
            </a:br>
            <a:r>
              <a:rPr lang="hu-HU" altLang="hu-HU" sz="4000" dirty="0" smtClean="0"/>
              <a:t>Milyen nyelven beszélnek?</a:t>
            </a:r>
            <a:endParaRPr lang="en-US" altLang="hu-HU" sz="4000" dirty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 lnSpcReduction="10000"/>
          </a:bodyPr>
          <a:lstStyle/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Egy dal</a:t>
            </a:r>
            <a:r>
              <a:rPr lang="en-US" altLang="hu-HU" dirty="0" smtClean="0">
                <a:solidFill>
                  <a:schemeClr val="tx1"/>
                </a:solidFill>
              </a:rPr>
              <a:t>: </a:t>
            </a:r>
            <a:r>
              <a:rPr lang="hu-HU" altLang="hu-HU" dirty="0" smtClean="0">
                <a:solidFill>
                  <a:schemeClr val="tx1"/>
                </a:solidFill>
              </a:rPr>
              <a:t/>
            </a:r>
            <a:br>
              <a:rPr lang="hu-HU" altLang="hu-HU" dirty="0" smtClean="0">
                <a:solidFill>
                  <a:schemeClr val="tx1"/>
                </a:solidFill>
              </a:rPr>
            </a:br>
            <a:r>
              <a:rPr lang="en-US" altLang="hu-HU" sz="2400" dirty="0" smtClean="0">
                <a:hlinkClick r:id="rId3"/>
              </a:rPr>
              <a:t>http</a:t>
            </a:r>
            <a:r>
              <a:rPr lang="en-US" altLang="hu-HU" sz="2400" dirty="0">
                <a:hlinkClick r:id="rId3"/>
              </a:rPr>
              <a:t>://</a:t>
            </a:r>
            <a:r>
              <a:rPr lang="en-US" altLang="hu-HU" sz="2400" dirty="0" smtClean="0">
                <a:hlinkClick r:id="rId3"/>
              </a:rPr>
              <a:t>www.youtube.com/watch?v=DuTuKufvgO4</a:t>
            </a:r>
            <a:r>
              <a:rPr lang="hu-HU" altLang="hu-HU" sz="2400" dirty="0" smtClean="0"/>
              <a:t> </a:t>
            </a:r>
            <a:endParaRPr lang="en-US" altLang="hu-HU" sz="2400" dirty="0"/>
          </a:p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hu-HU" altLang="hu-HU" dirty="0" smtClean="0">
              <a:solidFill>
                <a:schemeClr val="tx1"/>
              </a:solidFill>
            </a:endParaRPr>
          </a:p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err="1" smtClean="0">
                <a:solidFill>
                  <a:schemeClr val="tx1"/>
                </a:solidFill>
              </a:rPr>
              <a:t>Hetiszakasz</a:t>
            </a:r>
            <a:r>
              <a:rPr lang="en-US" altLang="hu-HU" dirty="0" smtClean="0">
                <a:solidFill>
                  <a:schemeClr val="tx1"/>
                </a:solidFill>
              </a:rPr>
              <a:t>: </a:t>
            </a:r>
            <a:r>
              <a:rPr lang="en-US" altLang="zh-CN" sz="2400" dirty="0">
                <a:ea typeface="宋体" panose="02010600030101010101" pitchFamily="2" charset="-122"/>
                <a:hlinkClick r:id="rId4"/>
              </a:rPr>
              <a:t>http://www.youtube.com/watch?v=ZnTUGoEmhhA</a:t>
            </a:r>
            <a:r>
              <a:rPr lang="en-US" altLang="zh-CN" dirty="0" smtClean="0">
                <a:ea typeface="宋体" panose="02010600030101010101" pitchFamily="2" charset="-122"/>
              </a:rPr>
              <a:t> 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hu-HU" altLang="hu-HU" dirty="0" smtClean="0">
              <a:solidFill>
                <a:schemeClr val="tx1"/>
              </a:solidFill>
            </a:endParaRPr>
          </a:p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Munkácsi </a:t>
            </a:r>
            <a:r>
              <a:rPr lang="hu-HU" altLang="hu-HU" dirty="0" err="1" smtClean="0">
                <a:solidFill>
                  <a:schemeClr val="tx1"/>
                </a:solidFill>
              </a:rPr>
              <a:t>rebbe</a:t>
            </a:r>
            <a:r>
              <a:rPr lang="en-US" altLang="hu-HU" dirty="0" smtClean="0">
                <a:solidFill>
                  <a:schemeClr val="tx1"/>
                </a:solidFill>
              </a:rPr>
              <a:t>: </a:t>
            </a:r>
            <a:r>
              <a:rPr lang="en-US" altLang="hu-HU" sz="2400" dirty="0">
                <a:hlinkClick r:id="rId5"/>
              </a:rPr>
              <a:t>http://www.youtube.com/watch?v=ucL9pM0G7wU</a:t>
            </a:r>
            <a:endParaRPr lang="en-US" altLang="hu-HU" sz="2400" dirty="0"/>
          </a:p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hu-HU" altLang="hu-HU" dirty="0" smtClean="0">
              <a:solidFill>
                <a:schemeClr val="tx1"/>
              </a:solidFill>
            </a:endParaRPr>
          </a:p>
          <a:p>
            <a: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err="1" smtClean="0">
                <a:solidFill>
                  <a:schemeClr val="tx1"/>
                </a:solidFill>
              </a:rPr>
              <a:t>Ros</a:t>
            </a:r>
            <a:r>
              <a:rPr lang="hu-HU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err="1" smtClean="0">
                <a:solidFill>
                  <a:schemeClr val="tx1"/>
                </a:solidFill>
              </a:rPr>
              <a:t>hasana</a:t>
            </a:r>
            <a:r>
              <a:rPr lang="en-US" altLang="hu-HU" dirty="0" smtClean="0">
                <a:solidFill>
                  <a:schemeClr val="tx1"/>
                </a:solidFill>
              </a:rPr>
              <a:t>: </a:t>
            </a:r>
            <a:r>
              <a:rPr lang="en-US" altLang="zh-CN" sz="2400" dirty="0">
                <a:ea typeface="宋体" panose="02010600030101010101" pitchFamily="2" charset="-122"/>
                <a:hlinkClick r:id="rId6"/>
              </a:rPr>
              <a:t>http://www.youtube.com/watch?v=J2vNRJ2HZ3g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415200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31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Következő </a:t>
            </a:r>
            <a:r>
              <a:rPr lang="hu-HU" altLang="hu-HU" dirty="0" smtClean="0"/>
              <a:t>órára: olvasandó és </a:t>
            </a:r>
            <a:r>
              <a:rPr lang="hu-HU" altLang="hu-HU" dirty="0" smtClean="0"/>
              <a:t>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749197" cy="4650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hu-HU" altLang="hu-HU" dirty="0" smtClean="0"/>
              <a:t>Dobos Károly, </a:t>
            </a:r>
            <a:r>
              <a:rPr lang="hu-HU" altLang="hu-HU" i="1" dirty="0" smtClean="0"/>
              <a:t>Sém fiai</a:t>
            </a:r>
            <a:r>
              <a:rPr lang="hu-HU" altLang="hu-HU" dirty="0" smtClean="0"/>
              <a:t>, 164—180.</a:t>
            </a:r>
            <a:endParaRPr lang="hu-HU" altLang="hu-HU" dirty="0" smtClean="0"/>
          </a:p>
          <a:p>
            <a:endParaRPr lang="hu-HU" altLang="hu-HU" u="sng" dirty="0" smtClean="0"/>
          </a:p>
          <a:p>
            <a:pPr marL="0" indent="0"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Többnyelvűség a hétköznapjaink során:</a:t>
            </a:r>
            <a:endParaRPr lang="hu-HU" altLang="hu-HU" dirty="0" smtClean="0"/>
          </a:p>
          <a:p>
            <a:pPr marL="539750"/>
            <a:r>
              <a:rPr lang="hu-HU" altLang="hu-HU" sz="2600" dirty="0" smtClean="0"/>
              <a:t>Vezessen „többnyelvűségi naplót”: a következő hetek során figyelje meg és jegyezze fel, hogy mikor (milyen szituációban, kivel kommunikálva, milyen témáról) milyen nyelven hall, olvas, beszél.</a:t>
            </a:r>
          </a:p>
          <a:p>
            <a:pPr marL="539750"/>
            <a:r>
              <a:rPr lang="hu-HU" altLang="hu-HU" sz="2600" dirty="0" smtClean="0"/>
              <a:t>Készítsen a naplójából egy </a:t>
            </a:r>
            <a:r>
              <a:rPr lang="hu-HU" altLang="hu-HU" sz="2600" dirty="0" err="1" smtClean="0"/>
              <a:t>anonimizált</a:t>
            </a:r>
            <a:r>
              <a:rPr lang="hu-HU" altLang="hu-HU" sz="2600" dirty="0" smtClean="0"/>
              <a:t> összefoglalót.</a:t>
            </a:r>
            <a:endParaRPr lang="hu-HU" altLang="hu-HU" sz="2600" dirty="0" smtClean="0"/>
          </a:p>
          <a:p>
            <a:pPr marL="539750"/>
            <a:r>
              <a:rPr lang="hu-HU" altLang="hu-HU" sz="2600" dirty="0" smtClean="0"/>
              <a:t>Az összefoglalót küldje el </a:t>
            </a:r>
            <a:r>
              <a:rPr lang="hu-HU" altLang="hu-HU" sz="2600" dirty="0" err="1" smtClean="0"/>
              <a:t>emailben</a:t>
            </a:r>
            <a:r>
              <a:rPr lang="hu-HU" altLang="hu-HU" sz="2600" dirty="0"/>
              <a:t> </a:t>
            </a:r>
            <a:r>
              <a:rPr lang="hu-HU" altLang="hu-HU" sz="2600" dirty="0" smtClean="0"/>
              <a:t>a</a:t>
            </a:r>
            <a:r>
              <a:rPr lang="hu-HU" altLang="hu-HU" sz="2600" dirty="0" smtClean="0"/>
              <a:t> </a:t>
            </a:r>
            <a:r>
              <a:rPr lang="hu-HU" altLang="hu-HU" sz="2600" i="1" dirty="0" err="1" smtClean="0"/>
              <a:t>biro.tamas</a:t>
            </a:r>
            <a:r>
              <a:rPr lang="hu-HU" altLang="hu-HU" sz="2600" i="1" dirty="0" smtClean="0"/>
              <a:t>@</a:t>
            </a:r>
            <a:r>
              <a:rPr lang="hu-HU" altLang="hu-HU" sz="2600" i="1" dirty="0" err="1" smtClean="0"/>
              <a:t>btk.elte.hu</a:t>
            </a:r>
            <a:r>
              <a:rPr lang="hu-HU" altLang="hu-HU" sz="2600" dirty="0"/>
              <a:t> </a:t>
            </a:r>
            <a:r>
              <a:rPr lang="hu-HU" altLang="hu-HU" sz="2600" dirty="0" smtClean="0"/>
              <a:t>címre.</a:t>
            </a:r>
            <a:endParaRPr lang="hu-HU" altLang="hu-HU" sz="2600" dirty="0" smtClean="0"/>
          </a:p>
          <a:p>
            <a:pPr marL="539750"/>
            <a:r>
              <a:rPr lang="hu-HU" altLang="hu-HU" sz="2600" b="1" dirty="0" smtClean="0"/>
              <a:t>Határidő:</a:t>
            </a:r>
            <a:r>
              <a:rPr lang="hu-HU" altLang="hu-HU" sz="2600" dirty="0" smtClean="0"/>
              <a:t> </a:t>
            </a:r>
            <a:r>
              <a:rPr lang="hu-HU" altLang="hu-HU" sz="2600" dirty="0" smtClean="0"/>
              <a:t>október 29., szerda dél </a:t>
            </a:r>
            <a:r>
              <a:rPr lang="hu-HU" altLang="hu-HU" sz="2600" dirty="0" smtClean="0"/>
              <a:t>(12:00). </a:t>
            </a:r>
          </a:p>
        </p:txBody>
      </p:sp>
    </p:spTree>
    <p:extLst>
      <p:ext uri="{BB962C8B-B14F-4D97-AF65-F5344CB8AC3E}">
        <p14:creationId xmlns:p14="http://schemas.microsoft.com/office/powerpoint/2010/main" val="31186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Praktikus </a:t>
            </a:r>
            <a:r>
              <a:rPr lang="hu-HU" dirty="0"/>
              <a:t>dolgok: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4"/>
            <a:ext cx="10833847" cy="4785037"/>
          </a:xfrm>
        </p:spPr>
        <p:txBody>
          <a:bodyPr>
            <a:normAutofit/>
          </a:bodyPr>
          <a:lstStyle/>
          <a:p>
            <a:r>
              <a:rPr lang="hu-HU" dirty="0" smtClean="0"/>
              <a:t>A kurzus </a:t>
            </a:r>
            <a:r>
              <a:rPr lang="hu-HU" dirty="0"/>
              <a:t>honlapja:	</a:t>
            </a:r>
            <a:r>
              <a:rPr lang="hu-HU" dirty="0"/>
              <a:t>http://www.birot.hu/courses/2014-orzse/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Biró</a:t>
            </a:r>
            <a:r>
              <a:rPr lang="hu-HU" dirty="0" smtClean="0"/>
              <a:t> </a:t>
            </a:r>
            <a:r>
              <a:rPr lang="hu-HU" dirty="0"/>
              <a:t>Tamás: 		</a:t>
            </a:r>
            <a:r>
              <a:rPr lang="hu-HU" dirty="0" smtClean="0"/>
              <a:t>biro.tamas@</a:t>
            </a:r>
            <a:r>
              <a:rPr lang="hu-HU" dirty="0" err="1" smtClean="0"/>
              <a:t>btk.elte.hu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			http://birot.web.elte.hu/, http://www.birot.hu/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Kérdés, óhaj, panasz („fogadóóra”): </a:t>
            </a:r>
            <a:r>
              <a:rPr lang="hu-HU" dirty="0" err="1" smtClean="0"/>
              <a:t>emailes</a:t>
            </a:r>
            <a:r>
              <a:rPr lang="hu-HU" dirty="0" smtClean="0"/>
              <a:t> egyeztetés alapján.</a:t>
            </a:r>
          </a:p>
          <a:p>
            <a:endParaRPr lang="hu-HU" dirty="0"/>
          </a:p>
          <a:p>
            <a:r>
              <a:rPr lang="hu-HU" dirty="0" smtClean="0"/>
              <a:t>Esetlegesen pótóra?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52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óra </a:t>
            </a:r>
            <a:r>
              <a:rPr lang="hu-HU" dirty="0" smtClean="0"/>
              <a:t>céljai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141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„A </a:t>
            </a:r>
            <a:r>
              <a:rPr lang="hu-HU" dirty="0"/>
              <a:t>zsidóság </a:t>
            </a:r>
            <a:r>
              <a:rPr lang="hu-HU" dirty="0" smtClean="0"/>
              <a:t>nyelvei”: </a:t>
            </a:r>
            <a:br>
              <a:rPr lang="hu-HU" dirty="0" smtClean="0"/>
            </a:br>
            <a:r>
              <a:rPr lang="hu-HU" dirty="0" smtClean="0"/>
              <a:t>zsidó kultúra és történelem egy sajátos megközelítésben</a:t>
            </a:r>
            <a:endParaRPr lang="hu-HU" dirty="0"/>
          </a:p>
          <a:p>
            <a:r>
              <a:rPr lang="hu-HU" dirty="0" smtClean="0"/>
              <a:t>Ízelítő a nyelvészet – különösen a szociolingvisztika – területeiről, módszertanából,…</a:t>
            </a:r>
            <a:endParaRPr lang="hu-HU" dirty="0" smtClean="0"/>
          </a:p>
          <a:p>
            <a:r>
              <a:rPr lang="hu-HU" dirty="0" smtClean="0"/>
              <a:t>…ugyanis hagyományosan a nyelvészet a </a:t>
            </a:r>
            <a:r>
              <a:rPr lang="hu-HU" dirty="0" err="1" smtClean="0"/>
              <a:t>Rabbiképző</a:t>
            </a:r>
            <a:r>
              <a:rPr lang="hu-HU" dirty="0" smtClean="0"/>
              <a:t> tananyagának mindig is a részét képezte:</a:t>
            </a:r>
            <a:endParaRPr lang="hu-HU" dirty="0" smtClean="0"/>
          </a:p>
          <a:p>
            <a:pPr lvl="1"/>
            <a:r>
              <a:rPr lang="hu-HU" dirty="0"/>
              <a:t>s</a:t>
            </a:r>
            <a:r>
              <a:rPr lang="hu-HU" dirty="0" smtClean="0"/>
              <a:t>émi nyelvészet: héber, arámi, egyéb sémi nyelvek (különösen arab, szír)</a:t>
            </a:r>
            <a:endParaRPr lang="hu-HU" dirty="0" smtClean="0"/>
          </a:p>
          <a:p>
            <a:pPr lvl="1"/>
            <a:r>
              <a:rPr lang="hu-HU" dirty="0" smtClean="0"/>
              <a:t>történeti-összehasonlító nyelvészet</a:t>
            </a:r>
            <a:endParaRPr lang="hu-HU" dirty="0" smtClean="0"/>
          </a:p>
          <a:p>
            <a:pPr lvl="1"/>
            <a:r>
              <a:rPr lang="hu-HU" dirty="0" smtClean="0"/>
              <a:t>középkori rabbik nyelvészeti tevékenysége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Az óra jellege: előadás + beszélgetés, közös munka, stb.</a:t>
            </a:r>
          </a:p>
        </p:txBody>
      </p:sp>
    </p:spTree>
    <p:extLst>
      <p:ext uri="{BB962C8B-B14F-4D97-AF65-F5344CB8AC3E}">
        <p14:creationId xmlns:p14="http://schemas.microsoft.com/office/powerpoint/2010/main" val="39298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Követelmények, praktikus dolgok: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9053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+mj-lt"/>
              </a:rPr>
              <a:t>Irodalom: </a:t>
            </a:r>
            <a:r>
              <a:rPr lang="en-US" dirty="0">
                <a:latin typeface="+mj-lt"/>
              </a:rPr>
              <a:t> </a:t>
            </a:r>
            <a:endParaRPr lang="hu-HU" dirty="0">
              <a:latin typeface="+mj-lt"/>
            </a:endParaRPr>
          </a:p>
          <a:p>
            <a:pPr marL="1250950" indent="-712788">
              <a:buNone/>
              <a:tabLst>
                <a:tab pos="806450" algn="l"/>
              </a:tabLst>
            </a:pPr>
            <a:r>
              <a:rPr lang="en-US" sz="2400" dirty="0" err="1" smtClean="0">
                <a:latin typeface="+mj-lt"/>
              </a:rPr>
              <a:t>Dobos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Károly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Dániel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Sém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fiai</a:t>
            </a:r>
            <a:r>
              <a:rPr lang="en-US" sz="2400" dirty="0" smtClean="0">
                <a:latin typeface="+mj-lt"/>
              </a:rPr>
              <a:t>: A semi </a:t>
            </a:r>
            <a:r>
              <a:rPr lang="en-US" sz="2400" dirty="0" err="1" smtClean="0">
                <a:latin typeface="+mj-lt"/>
              </a:rPr>
              <a:t>nyelvek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és</a:t>
            </a:r>
            <a:r>
              <a:rPr lang="en-US" sz="2400" dirty="0" smtClean="0">
                <a:latin typeface="+mj-lt"/>
              </a:rPr>
              <a:t> a semi </a:t>
            </a:r>
            <a:r>
              <a:rPr lang="en-US" sz="2400" dirty="0" err="1" smtClean="0">
                <a:latin typeface="+mj-lt"/>
              </a:rPr>
              <a:t>írásrendszerek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története</a:t>
            </a:r>
            <a:r>
              <a:rPr lang="hu-HU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Pázmány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Egyetem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eKiadó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és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Szent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István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Társulat</a:t>
            </a:r>
            <a:r>
              <a:rPr lang="en-US" sz="2400" dirty="0" smtClean="0">
                <a:latin typeface="+mj-lt"/>
              </a:rPr>
              <a:t>, 2013)</a:t>
            </a:r>
            <a:r>
              <a:rPr lang="hu-HU" sz="2400" dirty="0" smtClean="0">
                <a:latin typeface="+mj-lt"/>
              </a:rPr>
              <a:t>.</a:t>
            </a:r>
          </a:p>
          <a:p>
            <a:pPr marL="1250950" indent="-712788">
              <a:buNone/>
              <a:tabLst>
                <a:tab pos="806450" algn="l"/>
              </a:tabLst>
            </a:pPr>
            <a:endParaRPr lang="en-US" sz="2400" dirty="0" smtClean="0">
              <a:latin typeface="+mj-lt"/>
            </a:endParaRPr>
          </a:p>
          <a:p>
            <a:pPr marL="1250950" indent="-712788">
              <a:buNone/>
              <a:tabLst>
                <a:tab pos="806450" algn="l"/>
              </a:tabLst>
            </a:pPr>
            <a:r>
              <a:rPr lang="en-US" sz="2400" dirty="0" err="1">
                <a:latin typeface="+mj-lt"/>
              </a:rPr>
              <a:t>Bányai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Viktória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és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Bíró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Tamás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Az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északnyugati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sémi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nyelvek</a:t>
            </a:r>
            <a:r>
              <a:rPr lang="en-US" sz="2400" dirty="0">
                <a:latin typeface="+mj-lt"/>
              </a:rPr>
              <a:t> – </a:t>
            </a:r>
            <a:r>
              <a:rPr lang="en-US" sz="2400" dirty="0" err="1">
                <a:latin typeface="+mj-lt"/>
              </a:rPr>
              <a:t>ugariti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héber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arámi</a:t>
            </a:r>
            <a:r>
              <a:rPr lang="en-US" sz="2400" dirty="0">
                <a:latin typeface="+mj-lt"/>
              </a:rPr>
              <a:t> (ELTE </a:t>
            </a:r>
            <a:r>
              <a:rPr lang="en-US" sz="2400" dirty="0" err="1">
                <a:latin typeface="+mj-lt"/>
              </a:rPr>
              <a:t>digitális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egyetemi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jegyzet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2006</a:t>
            </a:r>
            <a:r>
              <a:rPr lang="hu-HU" sz="2400" dirty="0" smtClean="0">
                <a:latin typeface="+mj-lt"/>
              </a:rPr>
              <a:t>).</a:t>
            </a:r>
            <a:r>
              <a:rPr lang="en-US" sz="2400" dirty="0" smtClean="0">
                <a:latin typeface="+mj-lt"/>
              </a:rPr>
              <a:t> </a:t>
            </a:r>
            <a:endParaRPr lang="hu-HU" sz="2400" dirty="0" smtClean="0">
              <a:latin typeface="+mj-lt"/>
            </a:endParaRPr>
          </a:p>
          <a:p>
            <a:endParaRPr lang="hu-HU" sz="2000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További </a:t>
            </a:r>
            <a:r>
              <a:rPr lang="hu-HU" dirty="0" smtClean="0">
                <a:latin typeface="+mj-lt"/>
              </a:rPr>
              <a:t>rövidebb olvasmányok a honlapon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	</a:t>
            </a:r>
            <a:r>
              <a:rPr lang="hu-HU" dirty="0" smtClean="0">
                <a:latin typeface="+mj-lt"/>
              </a:rPr>
              <a:t>				 		– felhasználónév, </a:t>
            </a:r>
            <a:r>
              <a:rPr lang="hu-HU" dirty="0" smtClean="0">
                <a:latin typeface="+mj-lt"/>
              </a:rPr>
              <a:t>jelszó</a:t>
            </a:r>
            <a:endParaRPr lang="hu-H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32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Követelmények, praktikus dolgok: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4923"/>
          </a:xfrm>
        </p:spPr>
        <p:txBody>
          <a:bodyPr>
            <a:normAutofit/>
          </a:bodyPr>
          <a:lstStyle/>
          <a:p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Jegyszerzés:</a:t>
            </a:r>
          </a:p>
          <a:p>
            <a:pPr lvl="1"/>
            <a:endParaRPr lang="hu-HU" dirty="0" smtClean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órai munka </a:t>
            </a:r>
            <a:r>
              <a:rPr lang="hu-HU" dirty="0">
                <a:latin typeface="+mj-lt"/>
              </a:rPr>
              <a:t>(</a:t>
            </a:r>
            <a:r>
              <a:rPr lang="hu-HU" dirty="0" smtClean="0">
                <a:latin typeface="+mj-lt"/>
              </a:rPr>
              <a:t>10%): </a:t>
            </a:r>
            <a:r>
              <a:rPr lang="hu-HU" dirty="0" smtClean="0">
                <a:latin typeface="+mj-lt"/>
              </a:rPr>
              <a:t>hozzászólások, </a:t>
            </a:r>
            <a:r>
              <a:rPr lang="hu-HU" dirty="0" smtClean="0">
                <a:latin typeface="+mj-lt"/>
              </a:rPr>
              <a:t>kritikai észrevételek.</a:t>
            </a:r>
          </a:p>
          <a:p>
            <a:pPr marL="457200" lvl="1" indent="0">
              <a:buNone/>
            </a:pPr>
            <a:endParaRPr lang="hu-HU" dirty="0" smtClean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a </a:t>
            </a:r>
            <a:r>
              <a:rPr lang="hu-HU" dirty="0">
                <a:latin typeface="+mj-lt"/>
              </a:rPr>
              <a:t>félév során beadandó házi feladatok </a:t>
            </a:r>
            <a:r>
              <a:rPr lang="hu-HU" dirty="0" smtClean="0">
                <a:latin typeface="+mj-lt"/>
              </a:rPr>
              <a:t>(30</a:t>
            </a:r>
            <a:r>
              <a:rPr lang="hu-HU" dirty="0" smtClean="0">
                <a:latin typeface="+mj-lt"/>
              </a:rPr>
              <a:t>%): </a:t>
            </a:r>
            <a:r>
              <a:rPr lang="hu-HU" dirty="0" smtClean="0">
                <a:latin typeface="+mj-lt"/>
              </a:rPr>
              <a:t>nyolcból hat (6×5</a:t>
            </a:r>
            <a:r>
              <a:rPr lang="hu-HU" dirty="0" smtClean="0">
                <a:latin typeface="+mj-lt"/>
              </a:rPr>
              <a:t>%)</a:t>
            </a:r>
          </a:p>
          <a:p>
            <a:pPr lvl="1"/>
            <a:endParaRPr lang="hu-HU" dirty="0" smtClean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félévvégi (írásbeli) vizsga (60%)</a:t>
            </a:r>
            <a:endParaRPr lang="hu-H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491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első félév terve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0305" y="1825625"/>
            <a:ext cx="11618259" cy="4351338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Október 2.:	Kell-e magyarul tudni a </a:t>
            </a:r>
            <a:r>
              <a:rPr lang="hu-HU" dirty="0" err="1"/>
              <a:t>Rabbiképzőben</a:t>
            </a:r>
            <a:r>
              <a:rPr lang="hu-HU" dirty="0"/>
              <a:t>? </a:t>
            </a:r>
            <a:r>
              <a:rPr lang="hu-HU" dirty="0" smtClean="0"/>
              <a:t>Bevezetés</a:t>
            </a:r>
            <a:endParaRPr lang="hu-HU" dirty="0"/>
          </a:p>
          <a:p>
            <a:r>
              <a:rPr lang="hu-HU" dirty="0"/>
              <a:t>Okt. 9. és 16.:	[Az őszi ünnepek miatt elmarad</a:t>
            </a:r>
            <a:r>
              <a:rPr lang="hu-HU" dirty="0" smtClean="0"/>
              <a:t>]</a:t>
            </a:r>
            <a:endParaRPr lang="hu-HU" dirty="0"/>
          </a:p>
          <a:p>
            <a:r>
              <a:rPr lang="hu-HU" dirty="0"/>
              <a:t>Október 23.:	[A nemzeti ünnep miatt elmarad</a:t>
            </a:r>
            <a:r>
              <a:rPr lang="hu-HU" dirty="0" smtClean="0"/>
              <a:t>]</a:t>
            </a:r>
            <a:endParaRPr lang="hu-HU" dirty="0"/>
          </a:p>
          <a:p>
            <a:r>
              <a:rPr lang="hu-HU" dirty="0"/>
              <a:t>Október 30.:	Vajon a Biblia nyelvén beszélt Dávid király? Bibliai héber és </a:t>
            </a:r>
            <a:r>
              <a:rPr lang="hu-HU" dirty="0" err="1"/>
              <a:t>tiberiási</a:t>
            </a:r>
            <a:r>
              <a:rPr lang="hu-HU" dirty="0"/>
              <a:t> </a:t>
            </a:r>
            <a:r>
              <a:rPr lang="hu-HU" dirty="0" smtClean="0"/>
              <a:t>héber</a:t>
            </a:r>
            <a:endParaRPr lang="hu-HU" dirty="0"/>
          </a:p>
          <a:p>
            <a:r>
              <a:rPr lang="hu-HU" dirty="0"/>
              <a:t>November 6.:	“</a:t>
            </a:r>
            <a:r>
              <a:rPr lang="hu-HU" dirty="0" err="1"/>
              <a:t>Salom</a:t>
            </a:r>
            <a:r>
              <a:rPr lang="hu-HU" dirty="0"/>
              <a:t>” és “</a:t>
            </a:r>
            <a:r>
              <a:rPr lang="hu-HU" dirty="0" err="1"/>
              <a:t>szalaam</a:t>
            </a:r>
            <a:r>
              <a:rPr lang="hu-HU" dirty="0"/>
              <a:t>”: vezet-e út a közös ‘békéhez’? Héber, </a:t>
            </a:r>
            <a:r>
              <a:rPr lang="hu-HU" dirty="0" smtClean="0"/>
              <a:t>arab, összehasonlító </a:t>
            </a:r>
            <a:r>
              <a:rPr lang="hu-HU" dirty="0"/>
              <a:t>nyelvészet </a:t>
            </a:r>
          </a:p>
          <a:p>
            <a:r>
              <a:rPr lang="hu-HU" dirty="0"/>
              <a:t>November 13.:	Sém és Hám fiai? A héber nyelv helye az afroázsiai és a sémi </a:t>
            </a:r>
            <a:r>
              <a:rPr lang="hu-HU" dirty="0" smtClean="0"/>
              <a:t>nyelvcsaládban</a:t>
            </a:r>
            <a:endParaRPr lang="hu-HU" dirty="0"/>
          </a:p>
          <a:p>
            <a:r>
              <a:rPr lang="hu-HU" dirty="0"/>
              <a:t>November 20.:	“</a:t>
            </a:r>
            <a:r>
              <a:rPr lang="hu-HU" dirty="0" err="1"/>
              <a:t>Sibbolet</a:t>
            </a:r>
            <a:r>
              <a:rPr lang="hu-HU" dirty="0"/>
              <a:t>” vagy “</a:t>
            </a:r>
            <a:r>
              <a:rPr lang="hu-HU" dirty="0" err="1"/>
              <a:t>szibbolet</a:t>
            </a:r>
            <a:r>
              <a:rPr lang="hu-HU" dirty="0"/>
              <a:t>”? Kánaáni nyelvek és </a:t>
            </a:r>
            <a:r>
              <a:rPr lang="hu-HU" dirty="0" smtClean="0"/>
              <a:t>dialektuskontinuum</a:t>
            </a:r>
            <a:endParaRPr lang="hu-HU" dirty="0"/>
          </a:p>
          <a:p>
            <a:r>
              <a:rPr lang="hu-HU" dirty="0"/>
              <a:t>November 27.:	Mezőgazdasági naptár, alagútfúrás és cserépdarabok. Héber feliratok az első szentély </a:t>
            </a:r>
            <a:r>
              <a:rPr lang="hu-HU" dirty="0" smtClean="0"/>
              <a:t>korából</a:t>
            </a:r>
            <a:endParaRPr lang="hu-HU" dirty="0"/>
          </a:p>
          <a:p>
            <a:r>
              <a:rPr lang="hu-HU" dirty="0"/>
              <a:t>December 4.:	Tárgyalás a városfalon keresztül. A közel-kelet nyelvi képe az i.e. 8. </a:t>
            </a:r>
            <a:r>
              <a:rPr lang="hu-HU" dirty="0" smtClean="0"/>
              <a:t>században</a:t>
            </a:r>
            <a:endParaRPr lang="hu-HU" dirty="0"/>
          </a:p>
          <a:p>
            <a:r>
              <a:rPr lang="hu-HU" dirty="0"/>
              <a:t>December 11.:	“Se” vagy “</a:t>
            </a:r>
            <a:r>
              <a:rPr lang="hu-HU" dirty="0" err="1"/>
              <a:t>aser</a:t>
            </a:r>
            <a:r>
              <a:rPr lang="hu-HU" dirty="0"/>
              <a:t>”? Hónapneveink és a bibliai héber három </a:t>
            </a:r>
            <a:r>
              <a:rPr lang="hu-HU" dirty="0" smtClean="0"/>
              <a:t>korszaka</a:t>
            </a:r>
            <a:endParaRPr lang="hu-HU" dirty="0"/>
          </a:p>
          <a:p>
            <a:r>
              <a:rPr lang="hu-HU" dirty="0"/>
              <a:t>December 18.:	Héber betűk, héber írás, héber helyesírás</a:t>
            </a:r>
          </a:p>
        </p:txBody>
      </p:sp>
    </p:spTree>
    <p:extLst>
      <p:ext uri="{BB962C8B-B14F-4D97-AF65-F5344CB8AC3E}">
        <p14:creationId xmlns:p14="http://schemas.microsoft.com/office/powerpoint/2010/main" val="37213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Második félév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4"/>
            <a:ext cx="10726271" cy="4924799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A Biblia </a:t>
            </a:r>
            <a:r>
              <a:rPr lang="hu-HU" dirty="0" err="1"/>
              <a:t>nem-maszoretikus</a:t>
            </a:r>
            <a:r>
              <a:rPr lang="hu-HU" dirty="0"/>
              <a:t> hagyományai: a Septuaginta, </a:t>
            </a:r>
            <a:r>
              <a:rPr lang="hu-HU" dirty="0" err="1"/>
              <a:t>Qumran</a:t>
            </a:r>
            <a:r>
              <a:rPr lang="hu-HU" dirty="0"/>
              <a:t> és a szamaritánusok nyelve</a:t>
            </a:r>
          </a:p>
          <a:p>
            <a:r>
              <a:rPr lang="hu-HU" dirty="0"/>
              <a:t>Miért írtak le a rabbik egy addig csak szóban használt nyelvet? A </a:t>
            </a:r>
            <a:r>
              <a:rPr lang="hu-HU" dirty="0" err="1"/>
              <a:t>misnai</a:t>
            </a:r>
            <a:r>
              <a:rPr lang="hu-HU" dirty="0"/>
              <a:t> héber nyelv kialakulása</a:t>
            </a:r>
          </a:p>
          <a:p>
            <a:r>
              <a:rPr lang="hu-HU" dirty="0"/>
              <a:t>Mi köze a seprűnek az arámihoz? A kései </a:t>
            </a:r>
            <a:r>
              <a:rPr lang="hu-HU" dirty="0" err="1"/>
              <a:t>misnai</a:t>
            </a:r>
            <a:r>
              <a:rPr lang="hu-HU" dirty="0"/>
              <a:t> héber</a:t>
            </a:r>
          </a:p>
          <a:p>
            <a:r>
              <a:rPr lang="hu-HU" dirty="0"/>
              <a:t>Virágozhat-e egy holt nyelv? A héber sokfélesége a középkorban</a:t>
            </a:r>
          </a:p>
          <a:p>
            <a:r>
              <a:rPr lang="hu-HU" dirty="0"/>
              <a:t>Zsidó kultúra arab nyelven</a:t>
            </a:r>
          </a:p>
          <a:p>
            <a:r>
              <a:rPr lang="hu-HU" dirty="0"/>
              <a:t>A héber nyelvtanírás ezer éve</a:t>
            </a:r>
          </a:p>
          <a:p>
            <a:r>
              <a:rPr lang="hu-HU" dirty="0"/>
              <a:t>Hogyan alakult ki a jiddis és a </a:t>
            </a:r>
            <a:r>
              <a:rPr lang="hu-HU" dirty="0" err="1"/>
              <a:t>ladino</a:t>
            </a:r>
            <a:r>
              <a:rPr lang="hu-HU" dirty="0"/>
              <a:t>?</a:t>
            </a:r>
          </a:p>
          <a:p>
            <a:r>
              <a:rPr lang="hu-HU" dirty="0"/>
              <a:t>Csipkerózsika-álom és </a:t>
            </a:r>
            <a:r>
              <a:rPr lang="hu-HU" dirty="0" err="1"/>
              <a:t>Eliezer</a:t>
            </a:r>
            <a:r>
              <a:rPr lang="hu-HU" dirty="0"/>
              <a:t> Ben-Jehuda csókja? A héber nyelvújítás narratívái</a:t>
            </a:r>
          </a:p>
          <a:p>
            <a:r>
              <a:rPr lang="hu-HU" dirty="0"/>
              <a:t>Szükségszerű, hogy az újkori zsidó államban héberül beszélnek?</a:t>
            </a:r>
          </a:p>
          <a:p>
            <a:r>
              <a:rPr lang="hu-HU" dirty="0"/>
              <a:t>Sémi-e az izraeli nyelv?</a:t>
            </a:r>
          </a:p>
          <a:p>
            <a:r>
              <a:rPr lang="hu-HU" dirty="0"/>
              <a:t>Veszélyben van a héber az orosz </a:t>
            </a:r>
            <a:r>
              <a:rPr lang="hu-HU" dirty="0" err="1"/>
              <a:t>alija</a:t>
            </a:r>
            <a:r>
              <a:rPr lang="hu-HU" dirty="0"/>
              <a:t> után? Tönkreteszi az angol a többi nyelvet?</a:t>
            </a:r>
          </a:p>
          <a:p>
            <a:r>
              <a:rPr lang="hu-HU" dirty="0"/>
              <a:t>Milyen kihívások elé állítja a nyelvet az internet kora? Héber és számítógépes nyelvészet</a:t>
            </a:r>
          </a:p>
          <a:p>
            <a:r>
              <a:rPr lang="hu-HU" dirty="0"/>
              <a:t>A hallgatók által megfogalmazott kérdések és </a:t>
            </a:r>
            <a:r>
              <a:rPr lang="hu-HU" dirty="0" smtClean="0"/>
              <a:t>válaszok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43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Kívánságok?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??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85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Kellett-e </a:t>
            </a:r>
            <a:r>
              <a:rPr lang="hu-HU" i="1" dirty="0"/>
              <a:t>magyarul tudni </a:t>
            </a: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>a </a:t>
            </a:r>
            <a:r>
              <a:rPr lang="hu-HU" i="1" dirty="0" err="1"/>
              <a:t>Rabbiképzőben</a:t>
            </a:r>
            <a:r>
              <a:rPr lang="hu-HU" i="1" dirty="0"/>
              <a:t>?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sz="2600" dirty="0" smtClean="0"/>
          </a:p>
          <a:p>
            <a:r>
              <a:rPr lang="hu-HU" sz="3000" i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Egy történet a 19. század végéről</a:t>
            </a:r>
            <a:endParaRPr lang="hu-HU" sz="3000" i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92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865</Words>
  <Application>Microsoft Office PowerPoint</Application>
  <PresentationFormat>Szélesvásznú</PresentationFormat>
  <Paragraphs>96</Paragraphs>
  <Slides>17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宋体</vt:lpstr>
      <vt:lpstr>Arial</vt:lpstr>
      <vt:lpstr>Calibri</vt:lpstr>
      <vt:lpstr>Calibri Light</vt:lpstr>
      <vt:lpstr>Office-téma</vt:lpstr>
      <vt:lpstr>A zsidóság nyelvei  Kell-e magyarul tudni a Rabbiképzőben? Bevezetés</vt:lpstr>
      <vt:lpstr>Praktikus dolgok:</vt:lpstr>
      <vt:lpstr>Az óra céljai</vt:lpstr>
      <vt:lpstr>Követelmények, praktikus dolgok:</vt:lpstr>
      <vt:lpstr>Követelmények, praktikus dolgok:</vt:lpstr>
      <vt:lpstr>Az első félév terve</vt:lpstr>
      <vt:lpstr>Második félév</vt:lpstr>
      <vt:lpstr>Kívánságok?</vt:lpstr>
      <vt:lpstr>Kellett-e magyarul tudni  a Rabbiképzőben?</vt:lpstr>
      <vt:lpstr>PowerPoint bemutató</vt:lpstr>
      <vt:lpstr>Egyenlőség, 1889. február 17.</vt:lpstr>
      <vt:lpstr>Egyenlőség, 1889. február 17.</vt:lpstr>
      <vt:lpstr>Szabolcsi Miksa Ziegler Ignác rabbiavatása kapcsán (Egyenlőség, 1888):</vt:lpstr>
      <vt:lpstr>Kódváltás:  Milyen nyelven beszélnek?</vt:lpstr>
      <vt:lpstr>Házi feladat</vt:lpstr>
      <vt:lpstr>Következő órára: olvasandó és házi feladat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19</cp:revision>
  <dcterms:created xsi:type="dcterms:W3CDTF">2014-09-22T10:01:53Z</dcterms:created>
  <dcterms:modified xsi:type="dcterms:W3CDTF">2014-10-02T10:19:20Z</dcterms:modified>
</cp:coreProperties>
</file>