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3" r:id="rId3"/>
    <p:sldId id="274" r:id="rId4"/>
    <p:sldId id="277" r:id="rId5"/>
    <p:sldId id="275" r:id="rId6"/>
    <p:sldId id="276" r:id="rId7"/>
    <p:sldId id="278" r:id="rId8"/>
    <p:sldId id="279" r:id="rId9"/>
    <p:sldId id="280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A0805-D6C8-4A54-87CF-203834D88F54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CC5B1-E9A6-4952-AF28-A1678388BCF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7426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8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4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26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3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378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09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08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0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0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289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334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BF4A-FF0D-4989-B846-6CF683751571}" type="datetimeFigureOut">
              <a:rPr lang="hu-HU" smtClean="0"/>
              <a:t>2014.10.30.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94E7-1CF2-45A3-AF72-F21709F832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350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679078" y="537883"/>
            <a:ext cx="10777816" cy="2702858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zsidóság </a:t>
            </a:r>
            <a:r>
              <a:rPr lang="hu-HU" b="1" dirty="0" smtClean="0"/>
              <a:t>nyelvei</a:t>
            </a:r>
            <a:br>
              <a:rPr lang="hu-HU" b="1" dirty="0" smtClean="0"/>
            </a:br>
            <a:r>
              <a:rPr lang="hu-HU" sz="3700" b="1" dirty="0"/>
              <a:t/>
            </a:r>
            <a:br>
              <a:rPr lang="hu-HU" sz="3700" b="1" dirty="0"/>
            </a:br>
            <a:r>
              <a:rPr lang="hu-HU" sz="5400" i="1" dirty="0" smtClean="0"/>
              <a:t>Vajon a Biblia nyelvén </a:t>
            </a:r>
            <a:r>
              <a:rPr lang="hu-HU" sz="5400" i="1" dirty="0"/>
              <a:t>beszélt Dávid király? </a:t>
            </a:r>
            <a:r>
              <a:rPr lang="hu-HU" sz="5400" i="1" dirty="0" smtClean="0"/>
              <a:t/>
            </a:r>
            <a:br>
              <a:rPr lang="hu-HU" sz="5400" i="1" dirty="0" smtClean="0"/>
            </a:br>
            <a:r>
              <a:rPr lang="hu-HU" sz="5400" i="1" dirty="0" smtClean="0"/>
              <a:t>Bibliai </a:t>
            </a:r>
            <a:r>
              <a:rPr lang="hu-HU" sz="5400" i="1" dirty="0"/>
              <a:t>héber és </a:t>
            </a:r>
            <a:r>
              <a:rPr lang="hu-HU" sz="5400" i="1" dirty="0" err="1"/>
              <a:t>tiberiási</a:t>
            </a:r>
            <a:r>
              <a:rPr lang="hu-HU" sz="5400" i="1" dirty="0"/>
              <a:t> héber</a:t>
            </a:r>
            <a:endParaRPr lang="hu-HU" sz="4900" b="1" i="1" dirty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19519" y="4128250"/>
            <a:ext cx="9144000" cy="1169894"/>
          </a:xfrm>
        </p:spPr>
        <p:txBody>
          <a:bodyPr/>
          <a:lstStyle/>
          <a:p>
            <a:r>
              <a:rPr lang="hu-HU" altLang="hu-HU" sz="2800" b="1" dirty="0" err="1" smtClean="0"/>
              <a:t>Biró</a:t>
            </a:r>
            <a:r>
              <a:rPr lang="hu-HU" altLang="hu-HU" sz="2800" b="1" dirty="0" smtClean="0"/>
              <a:t> Tamás</a:t>
            </a:r>
          </a:p>
          <a:p>
            <a:r>
              <a:rPr lang="hu-HU" altLang="hu-HU" i="1" dirty="0" err="1" smtClean="0"/>
              <a:t>biro.tamas</a:t>
            </a:r>
            <a:r>
              <a:rPr lang="hu-HU" altLang="hu-HU" i="1" dirty="0" smtClean="0"/>
              <a:t>@</a:t>
            </a:r>
            <a:r>
              <a:rPr lang="hu-HU" altLang="hu-HU" i="1" dirty="0" err="1" smtClean="0"/>
              <a:t>btk.elte.hu</a:t>
            </a:r>
            <a:r>
              <a:rPr lang="hu-HU" altLang="hu-HU" i="1" dirty="0" smtClean="0"/>
              <a:t>, http://birot.web.elte.hu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966884" y="551301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</a:t>
            </a:r>
            <a:r>
              <a:rPr lang="hu-HU" sz="2400" i="1" dirty="0" smtClean="0"/>
              <a:t>október </a:t>
            </a:r>
            <a:r>
              <a:rPr lang="hu-HU" sz="2400" i="1" dirty="0" smtClean="0"/>
              <a:t>30.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39659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31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199" y="167061"/>
            <a:ext cx="10515600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és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199" y="1492624"/>
            <a:ext cx="10749197" cy="4983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Olvasandó:</a:t>
            </a:r>
            <a:r>
              <a:rPr lang="hu-HU" altLang="hu-HU" dirty="0" smtClean="0"/>
              <a:t> </a:t>
            </a:r>
            <a:r>
              <a:rPr lang="hu-HU" altLang="hu-HU" dirty="0" smtClean="0"/>
              <a:t>Kenesei István (szerk.): </a:t>
            </a:r>
            <a:r>
              <a:rPr lang="hu-HU" altLang="hu-HU" i="1" dirty="0" smtClean="0"/>
              <a:t>A nyelv és a nyelvek</a:t>
            </a:r>
            <a:r>
              <a:rPr lang="hu-HU" altLang="hu-HU" dirty="0" smtClean="0"/>
              <a:t> (sok kiadás, pl. Akadémiai Kiadó, Budapest, 1995). 10. fejezet, „A nyelvek sokfélesége”.</a:t>
            </a:r>
            <a:endParaRPr lang="hu-HU" altLang="hu-HU" dirty="0" smtClean="0"/>
          </a:p>
          <a:p>
            <a:endParaRPr lang="hu-HU" altLang="hu-HU" u="sng" dirty="0" smtClean="0"/>
          </a:p>
          <a:p>
            <a:pPr marL="0" indent="0">
              <a:buNone/>
            </a:pPr>
            <a:r>
              <a:rPr lang="hu-HU" altLang="hu-HU" dirty="0" smtClean="0"/>
              <a:t>2. </a:t>
            </a:r>
            <a:r>
              <a:rPr lang="hu-HU" altLang="hu-HU" u="sng" dirty="0" smtClean="0"/>
              <a:t>Nyelvek összehasonlítása:</a:t>
            </a:r>
            <a:endParaRPr lang="hu-HU" altLang="hu-HU" dirty="0" smtClean="0"/>
          </a:p>
          <a:p>
            <a:pPr marL="539750"/>
            <a:r>
              <a:rPr lang="hu-HU" altLang="hu-HU" sz="2600" dirty="0" smtClean="0"/>
              <a:t>Keressen hasonlóságokat és különbségeket kedvenc nyelvei között.</a:t>
            </a:r>
            <a:endParaRPr lang="hu-HU" altLang="hu-HU" sz="2600" dirty="0" smtClean="0"/>
          </a:p>
          <a:p>
            <a:pPr marL="539750"/>
            <a:r>
              <a:rPr lang="hu-HU" altLang="hu-HU" sz="2600" dirty="0" smtClean="0"/>
              <a:t>Például:</a:t>
            </a:r>
          </a:p>
          <a:p>
            <a:pPr marL="996950" lvl="1"/>
            <a:r>
              <a:rPr lang="hu-HU" altLang="hu-HU" sz="2200" dirty="0" smtClean="0"/>
              <a:t>Magyarul </a:t>
            </a:r>
            <a:r>
              <a:rPr lang="hu-HU" altLang="hu-HU" sz="2200" i="1" dirty="0" smtClean="0"/>
              <a:t>televízió</a:t>
            </a:r>
            <a:r>
              <a:rPr lang="hu-HU" altLang="hu-HU" sz="2200" dirty="0" smtClean="0"/>
              <a:t>. Héberül </a:t>
            </a:r>
            <a:r>
              <a:rPr lang="hu-HU" altLang="hu-HU" sz="2200" i="1" dirty="0" err="1" smtClean="0"/>
              <a:t>televiziya</a:t>
            </a:r>
            <a:r>
              <a:rPr lang="hu-HU" altLang="hu-HU" sz="2200" dirty="0" smtClean="0"/>
              <a:t>. De németül </a:t>
            </a:r>
            <a:r>
              <a:rPr lang="hu-HU" altLang="hu-HU" sz="2200" i="1" dirty="0" err="1" smtClean="0"/>
              <a:t>Fernseher</a:t>
            </a:r>
            <a:r>
              <a:rPr lang="hu-HU" altLang="hu-HU" sz="2200" i="1" dirty="0" smtClean="0"/>
              <a:t>.</a:t>
            </a:r>
          </a:p>
          <a:p>
            <a:pPr marL="996950" lvl="1"/>
            <a:r>
              <a:rPr lang="hu-HU" altLang="hu-HU" sz="2200" dirty="0" smtClean="0"/>
              <a:t>Magyarul</a:t>
            </a:r>
            <a:r>
              <a:rPr lang="hu-HU" altLang="hu-HU" sz="2200" i="1" dirty="0" smtClean="0"/>
              <a:t> </a:t>
            </a:r>
            <a:r>
              <a:rPr lang="hu-HU" altLang="hu-HU" sz="2200" i="1" dirty="0" err="1" smtClean="0"/>
              <a:t>vel-em</a:t>
            </a:r>
            <a:r>
              <a:rPr lang="hu-HU" altLang="hu-HU" sz="2200" i="1" dirty="0" smtClean="0"/>
              <a:t>, </a:t>
            </a:r>
            <a:r>
              <a:rPr lang="hu-HU" altLang="hu-HU" sz="2200" i="1" dirty="0" err="1" smtClean="0"/>
              <a:t>vel-ed</a:t>
            </a:r>
            <a:r>
              <a:rPr lang="hu-HU" altLang="hu-HU" sz="2200" i="1" dirty="0" smtClean="0"/>
              <a:t>, </a:t>
            </a:r>
            <a:r>
              <a:rPr lang="hu-HU" altLang="hu-HU" sz="2200" dirty="0" smtClean="0"/>
              <a:t>stb. Héberül</a:t>
            </a:r>
            <a:r>
              <a:rPr lang="hu-HU" altLang="hu-HU" sz="2200" i="1" dirty="0" smtClean="0"/>
              <a:t> </a:t>
            </a:r>
            <a:r>
              <a:rPr lang="hu-HU" altLang="hu-HU" sz="2200" i="1" dirty="0" err="1" smtClean="0"/>
              <a:t>it-i</a:t>
            </a:r>
            <a:r>
              <a:rPr lang="hu-HU" altLang="hu-HU" sz="2200" i="1" dirty="0" smtClean="0"/>
              <a:t>, </a:t>
            </a:r>
            <a:r>
              <a:rPr lang="hu-HU" altLang="hu-HU" sz="2200" i="1" dirty="0" err="1" smtClean="0"/>
              <a:t>it-cha</a:t>
            </a:r>
            <a:r>
              <a:rPr lang="hu-HU" altLang="hu-HU" sz="2200" i="1" dirty="0" smtClean="0"/>
              <a:t>,</a:t>
            </a:r>
            <a:r>
              <a:rPr lang="hu-HU" altLang="hu-HU" sz="2200" dirty="0" smtClean="0"/>
              <a:t> stb. De angolul </a:t>
            </a:r>
            <a:r>
              <a:rPr lang="hu-HU" altLang="hu-HU" sz="2200" i="1" dirty="0" err="1" smtClean="0"/>
              <a:t>with</a:t>
            </a:r>
            <a:r>
              <a:rPr lang="hu-HU" altLang="hu-HU" sz="2200" i="1" dirty="0" smtClean="0"/>
              <a:t> </a:t>
            </a:r>
            <a:r>
              <a:rPr lang="hu-HU" altLang="hu-HU" sz="2200" i="1" dirty="0" err="1" smtClean="0"/>
              <a:t>me</a:t>
            </a:r>
            <a:r>
              <a:rPr lang="hu-HU" altLang="hu-HU" sz="2200" i="1" dirty="0" smtClean="0"/>
              <a:t>, </a:t>
            </a:r>
            <a:r>
              <a:rPr lang="hu-HU" altLang="hu-HU" sz="2200" i="1" dirty="0" err="1" smtClean="0"/>
              <a:t>with</a:t>
            </a:r>
            <a:r>
              <a:rPr lang="hu-HU" altLang="hu-HU" sz="2200" i="1" dirty="0" smtClean="0"/>
              <a:t> </a:t>
            </a:r>
            <a:r>
              <a:rPr lang="hu-HU" altLang="hu-HU" sz="2200" i="1" dirty="0" err="1" smtClean="0"/>
              <a:t>you</a:t>
            </a:r>
            <a:r>
              <a:rPr lang="hu-HU" altLang="hu-HU" sz="2200" i="1" dirty="0" smtClean="0"/>
              <a:t>…</a:t>
            </a:r>
          </a:p>
          <a:p>
            <a:pPr marL="996950" lvl="1"/>
            <a:r>
              <a:rPr lang="hu-HU" altLang="hu-HU" sz="2200" dirty="0" smtClean="0"/>
              <a:t>Magyarban és angolban nincsenek nemek, nincs [x] hang. Héberben, németben van.</a:t>
            </a:r>
            <a:endParaRPr lang="hu-HU" altLang="hu-HU" sz="2200" dirty="0" smtClean="0"/>
          </a:p>
          <a:p>
            <a:pPr marL="539750"/>
            <a:r>
              <a:rPr lang="hu-HU" altLang="hu-HU" sz="2600" dirty="0" smtClean="0"/>
              <a:t>Az összefoglalót küldje el </a:t>
            </a:r>
            <a:r>
              <a:rPr lang="hu-HU" altLang="hu-HU" sz="2600" dirty="0" err="1" smtClean="0"/>
              <a:t>emailben</a:t>
            </a:r>
            <a:r>
              <a:rPr lang="hu-HU" altLang="hu-HU" sz="2600" dirty="0"/>
              <a:t> </a:t>
            </a:r>
            <a:r>
              <a:rPr lang="hu-HU" altLang="hu-HU" sz="2600" dirty="0" smtClean="0"/>
              <a:t>a </a:t>
            </a:r>
            <a:r>
              <a:rPr lang="hu-HU" altLang="hu-HU" sz="2600" i="1" dirty="0" err="1" smtClean="0"/>
              <a:t>biro.tamas</a:t>
            </a:r>
            <a:r>
              <a:rPr lang="hu-HU" altLang="hu-HU" sz="2600" i="1" dirty="0" smtClean="0"/>
              <a:t>@</a:t>
            </a:r>
            <a:r>
              <a:rPr lang="hu-HU" altLang="hu-HU" sz="2600" i="1" dirty="0" err="1" smtClean="0"/>
              <a:t>btk.elte.hu</a:t>
            </a:r>
            <a:r>
              <a:rPr lang="hu-HU" altLang="hu-HU" sz="2600" dirty="0"/>
              <a:t> </a:t>
            </a:r>
            <a:r>
              <a:rPr lang="hu-HU" altLang="hu-HU" sz="2600" dirty="0" smtClean="0"/>
              <a:t>címre.</a:t>
            </a:r>
          </a:p>
          <a:p>
            <a:pPr marL="539750"/>
            <a:r>
              <a:rPr lang="hu-HU" altLang="hu-HU" sz="2600" b="1" dirty="0" smtClean="0"/>
              <a:t>Határidő:</a:t>
            </a:r>
            <a:r>
              <a:rPr lang="hu-HU" altLang="hu-HU" sz="2600" dirty="0" smtClean="0"/>
              <a:t> </a:t>
            </a:r>
            <a:r>
              <a:rPr lang="hu-HU" altLang="hu-HU" sz="2600" dirty="0" smtClean="0"/>
              <a:t>november 5., </a:t>
            </a:r>
            <a:r>
              <a:rPr lang="hu-HU" altLang="hu-HU" sz="2600" dirty="0" smtClean="0"/>
              <a:t>szerda dél (12:00). </a:t>
            </a:r>
          </a:p>
        </p:txBody>
      </p:sp>
    </p:spTree>
    <p:extLst>
      <p:ext uri="{BB962C8B-B14F-4D97-AF65-F5344CB8AC3E}">
        <p14:creationId xmlns:p14="http://schemas.microsoft.com/office/powerpoint/2010/main" val="311863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17512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Praktikus </a:t>
            </a:r>
            <a:r>
              <a:rPr lang="hu-HU" dirty="0"/>
              <a:t>dolgok: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4"/>
            <a:ext cx="10833847" cy="4785037"/>
          </a:xfrm>
        </p:spPr>
        <p:txBody>
          <a:bodyPr>
            <a:normAutofit/>
          </a:bodyPr>
          <a:lstStyle/>
          <a:p>
            <a:r>
              <a:rPr lang="hu-HU" dirty="0" smtClean="0"/>
              <a:t>A kurzus </a:t>
            </a:r>
            <a:r>
              <a:rPr lang="hu-HU" dirty="0"/>
              <a:t>honlapja:	http://www.birot.hu/courses/2014-orzse/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Biró</a:t>
            </a:r>
            <a:r>
              <a:rPr lang="hu-HU" dirty="0" smtClean="0"/>
              <a:t> </a:t>
            </a:r>
            <a:r>
              <a:rPr lang="hu-HU" dirty="0"/>
              <a:t>Tamás: 		</a:t>
            </a:r>
            <a:r>
              <a:rPr lang="hu-HU" dirty="0" smtClean="0"/>
              <a:t>biro.tamas@</a:t>
            </a:r>
            <a:r>
              <a:rPr lang="hu-HU" dirty="0" err="1" smtClean="0"/>
              <a:t>btk.elte.hu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				http://birot.web.elte.hu/, http://www.birot.hu/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Kérdés, óhaj, panasz („fogadóóra”): </a:t>
            </a:r>
            <a:r>
              <a:rPr lang="hu-HU" dirty="0" err="1" smtClean="0"/>
              <a:t>emailes</a:t>
            </a:r>
            <a:r>
              <a:rPr lang="hu-HU" dirty="0" smtClean="0"/>
              <a:t> egyeztetés alapján.</a:t>
            </a:r>
          </a:p>
          <a:p>
            <a:endParaRPr lang="hu-HU" dirty="0"/>
          </a:p>
          <a:p>
            <a:r>
              <a:rPr lang="hu-HU" dirty="0" smtClean="0"/>
              <a:t>Esetlegesen pótóra?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526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Többnyelvűségi napló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hu-HU" dirty="0" smtClean="0"/>
              <a:t>Sok nyelvet hall az ember az utcán, az egyetemen, stb.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Sok nyelvet használ az ember itt-ott.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Sok nyelven fejezi ki az ember a gondolatait.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hu-HU" dirty="0" smtClean="0">
                <a:sym typeface="Wingdings" panose="05000000000000000000" pitchFamily="2" charset="2"/>
              </a:rPr>
              <a:t>	</a:t>
            </a:r>
            <a:endParaRPr lang="hu-HU" dirty="0"/>
          </a:p>
          <a:p>
            <a:pPr>
              <a:lnSpc>
                <a:spcPct val="110000"/>
              </a:lnSpc>
            </a:pPr>
            <a:r>
              <a:rPr lang="hu-HU" dirty="0" smtClean="0"/>
              <a:t>Többnyelvűség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Egyéni szinten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Társadalmi szinten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Kódkeverés, kódváltás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277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Többnyelvűség a zsidó társadalomban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 smtClean="0"/>
              <a:t>A </a:t>
            </a:r>
            <a:r>
              <a:rPr lang="hu-HU" i="1" dirty="0" err="1" smtClean="0"/>
              <a:t>kind</a:t>
            </a:r>
            <a:r>
              <a:rPr lang="hu-HU" i="1" dirty="0" smtClean="0"/>
              <a:t> </a:t>
            </a:r>
            <a:r>
              <a:rPr lang="hu-HU" i="1" dirty="0" err="1" smtClean="0"/>
              <a:t>iz</a:t>
            </a:r>
            <a:r>
              <a:rPr lang="hu-HU" i="1" dirty="0" smtClean="0"/>
              <a:t> </a:t>
            </a:r>
            <a:r>
              <a:rPr lang="hu-HU" i="1" dirty="0" err="1" smtClean="0"/>
              <a:t>dos</a:t>
            </a:r>
            <a:r>
              <a:rPr lang="hu-HU" i="1" dirty="0" smtClean="0"/>
              <a:t> </a:t>
            </a:r>
            <a:r>
              <a:rPr lang="hu-HU" i="1" dirty="0" err="1" smtClean="0"/>
              <a:t>a</a:t>
            </a:r>
            <a:r>
              <a:rPr lang="hu-HU" i="1" dirty="0" smtClean="0"/>
              <a:t> </a:t>
            </a:r>
            <a:r>
              <a:rPr lang="hu-HU" i="1" dirty="0" err="1" smtClean="0"/>
              <a:t>goldene</a:t>
            </a:r>
            <a:endParaRPr lang="hu-HU" i="1" dirty="0" smtClean="0"/>
          </a:p>
          <a:p>
            <a:endParaRPr lang="hu-HU" i="1" dirty="0"/>
          </a:p>
          <a:p>
            <a:r>
              <a:rPr lang="hu-HU" i="1" dirty="0" err="1" smtClean="0"/>
              <a:t>Got</a:t>
            </a:r>
            <a:r>
              <a:rPr lang="hu-HU" i="1" dirty="0" smtClean="0"/>
              <a:t> </a:t>
            </a:r>
            <a:r>
              <a:rPr lang="hu-HU" i="1" dirty="0" err="1" smtClean="0"/>
              <a:t>fun</a:t>
            </a:r>
            <a:r>
              <a:rPr lang="hu-HU" i="1" dirty="0" smtClean="0"/>
              <a:t> </a:t>
            </a:r>
            <a:r>
              <a:rPr lang="hu-HU" i="1" dirty="0" err="1" smtClean="0"/>
              <a:t>Avrohom</a:t>
            </a:r>
            <a:endParaRPr lang="hu-HU" i="1" dirty="0" smtClean="0"/>
          </a:p>
          <a:p>
            <a:endParaRPr lang="hu-HU" i="1" dirty="0"/>
          </a:p>
          <a:p>
            <a:r>
              <a:rPr lang="hu-HU" dirty="0" smtClean="0"/>
              <a:t>Ajánlott olvasmány (valaki vállalja?): </a:t>
            </a:r>
            <a:br>
              <a:rPr lang="hu-HU" dirty="0" smtClean="0"/>
            </a:br>
            <a:r>
              <a:rPr lang="hu-HU" i="1" dirty="0" smtClean="0"/>
              <a:t/>
            </a:r>
            <a:br>
              <a:rPr lang="hu-HU" i="1" dirty="0" smtClean="0"/>
            </a:br>
            <a:r>
              <a:rPr lang="hu-HU" sz="2400" dirty="0" smtClean="0"/>
              <a:t>Benjamin </a:t>
            </a:r>
            <a:r>
              <a:rPr lang="hu-HU" sz="2400" dirty="0" err="1"/>
              <a:t>Harshav</a:t>
            </a:r>
            <a:r>
              <a:rPr lang="hu-HU" sz="2400" dirty="0" smtClean="0"/>
              <a:t>: </a:t>
            </a:r>
            <a:r>
              <a:rPr lang="hu-HU" sz="2400" dirty="0" err="1" smtClean="0"/>
              <a:t>Essay</a:t>
            </a:r>
            <a:r>
              <a:rPr lang="hu-HU" sz="2400" dirty="0" smtClean="0"/>
              <a:t> </a:t>
            </a:r>
            <a:r>
              <a:rPr lang="hu-HU" sz="2400" dirty="0" err="1"/>
              <a:t>on</a:t>
            </a:r>
            <a:r>
              <a:rPr lang="hu-HU" sz="2400" dirty="0"/>
              <a:t> </a:t>
            </a:r>
            <a:r>
              <a:rPr lang="hu-HU" sz="2400" dirty="0" err="1" smtClean="0"/>
              <a:t>Multilingualism</a:t>
            </a:r>
            <a:r>
              <a:rPr lang="hu-HU" sz="2400" dirty="0" smtClean="0"/>
              <a:t>. </a:t>
            </a:r>
            <a:r>
              <a:rPr lang="hu-HU" sz="2400" dirty="0" err="1" smtClean="0"/>
              <a:t>In</a:t>
            </a:r>
            <a:r>
              <a:rPr lang="hu-HU" sz="2400" dirty="0"/>
              <a:t>: </a:t>
            </a:r>
            <a:r>
              <a:rPr lang="hu-HU" sz="2400" dirty="0" err="1"/>
              <a:t>Marvin</a:t>
            </a:r>
            <a:r>
              <a:rPr lang="hu-HU" sz="2400" dirty="0"/>
              <a:t> </a:t>
            </a:r>
            <a:r>
              <a:rPr lang="hu-HU" sz="2400" dirty="0" err="1"/>
              <a:t>Herzog</a:t>
            </a:r>
            <a:r>
              <a:rPr lang="hu-HU" sz="2400" dirty="0"/>
              <a:t> et </a:t>
            </a:r>
            <a:r>
              <a:rPr lang="hu-HU" sz="2400" dirty="0" err="1"/>
              <a:t>al</a:t>
            </a:r>
            <a:r>
              <a:rPr lang="hu-HU" sz="2400" dirty="0"/>
              <a:t>. (</a:t>
            </a:r>
            <a:r>
              <a:rPr lang="hu-HU" sz="2400" dirty="0" err="1"/>
              <a:t>eds</a:t>
            </a:r>
            <a:r>
              <a:rPr lang="hu-HU" sz="2400" dirty="0"/>
              <a:t>.), </a:t>
            </a:r>
            <a:r>
              <a:rPr lang="hu-HU" sz="2400" i="1" dirty="0" err="1"/>
              <a:t>Eydes</a:t>
            </a:r>
            <a:r>
              <a:rPr lang="hu-HU" sz="2400" i="1" dirty="0"/>
              <a:t>: </a:t>
            </a:r>
            <a:r>
              <a:rPr lang="hu-HU" sz="2400" i="1" dirty="0" err="1"/>
              <a:t>Evidence</a:t>
            </a:r>
            <a:r>
              <a:rPr lang="hu-HU" sz="2400" i="1" dirty="0"/>
              <a:t> of </a:t>
            </a:r>
            <a:r>
              <a:rPr lang="hu-HU" sz="2400" i="1" dirty="0" err="1"/>
              <a:t>Yiddish</a:t>
            </a:r>
            <a:r>
              <a:rPr lang="hu-HU" sz="2400" i="1" dirty="0"/>
              <a:t> </a:t>
            </a:r>
            <a:r>
              <a:rPr lang="hu-HU" sz="2400" i="1" dirty="0" err="1"/>
              <a:t>Documented</a:t>
            </a:r>
            <a:r>
              <a:rPr lang="hu-HU" sz="2400" i="1" dirty="0"/>
              <a:t> </a:t>
            </a:r>
            <a:r>
              <a:rPr lang="hu-HU" sz="2400" i="1" dirty="0" err="1"/>
              <a:t>in</a:t>
            </a:r>
            <a:r>
              <a:rPr lang="hu-HU" sz="2400" i="1" dirty="0"/>
              <a:t> European </a:t>
            </a:r>
            <a:r>
              <a:rPr lang="hu-HU" sz="2400" i="1" dirty="0" err="1"/>
              <a:t>Societies</a:t>
            </a:r>
            <a:r>
              <a:rPr lang="hu-HU" sz="2400" i="1" dirty="0"/>
              <a:t>, The </a:t>
            </a:r>
            <a:r>
              <a:rPr lang="hu-HU" sz="2400" i="1" dirty="0" err="1"/>
              <a:t>Language</a:t>
            </a:r>
            <a:r>
              <a:rPr lang="hu-HU" sz="2400" i="1" dirty="0"/>
              <a:t> and </a:t>
            </a:r>
            <a:r>
              <a:rPr lang="hu-HU" sz="2400" i="1" dirty="0" err="1"/>
              <a:t>Culture</a:t>
            </a:r>
            <a:r>
              <a:rPr lang="hu-HU" sz="2400" i="1" dirty="0"/>
              <a:t> Atlas of </a:t>
            </a:r>
            <a:r>
              <a:rPr lang="hu-HU" sz="2400" i="1" dirty="0" err="1"/>
              <a:t>Ashkenazic</a:t>
            </a:r>
            <a:r>
              <a:rPr lang="hu-HU" sz="2400" i="1" dirty="0"/>
              <a:t> </a:t>
            </a:r>
            <a:r>
              <a:rPr lang="hu-HU" sz="2400" i="1" dirty="0" err="1"/>
              <a:t>Jewry</a:t>
            </a:r>
            <a:r>
              <a:rPr lang="hu-HU" sz="2400" dirty="0"/>
              <a:t>. Tübingen: </a:t>
            </a:r>
            <a:r>
              <a:rPr lang="hu-HU" sz="2400" dirty="0" err="1"/>
              <a:t>Niemeyer</a:t>
            </a:r>
            <a:r>
              <a:rPr lang="hu-HU" sz="2400" dirty="0"/>
              <a:t>, 2008.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42782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nyelven beszélt </a:t>
            </a:r>
            <a:br>
              <a:rPr lang="hu-HU" dirty="0" smtClean="0"/>
            </a:br>
            <a:r>
              <a:rPr lang="hu-HU" dirty="0" smtClean="0"/>
              <a:t>Dávid király?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552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héber nyelv korszakai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2751"/>
          </a:xfrm>
        </p:spPr>
        <p:txBody>
          <a:bodyPr>
            <a:normAutofit/>
          </a:bodyPr>
          <a:lstStyle/>
          <a:p>
            <a:r>
              <a:rPr lang="hu-HU" altLang="hu-HU" dirty="0" smtClean="0"/>
              <a:t>Dobos </a:t>
            </a:r>
            <a:r>
              <a:rPr lang="hu-HU" altLang="hu-HU" dirty="0"/>
              <a:t>Károly, </a:t>
            </a:r>
            <a:r>
              <a:rPr lang="hu-HU" altLang="hu-HU" i="1" dirty="0"/>
              <a:t>Sém fiai</a:t>
            </a:r>
            <a:r>
              <a:rPr lang="hu-HU" altLang="hu-HU" dirty="0"/>
              <a:t>, 164—180</a:t>
            </a:r>
            <a:r>
              <a:rPr lang="hu-HU" altLang="hu-HU" dirty="0" smtClean="0"/>
              <a:t>.</a:t>
            </a:r>
          </a:p>
          <a:p>
            <a:r>
              <a:rPr lang="hu-HU" altLang="hu-HU" dirty="0" smtClean="0"/>
              <a:t>A héber nyelvtörténet korszakai:</a:t>
            </a:r>
          </a:p>
          <a:p>
            <a:pPr marL="457200" lvl="1" indent="0">
              <a:buNone/>
            </a:pPr>
            <a:r>
              <a:rPr lang="hu-HU" altLang="hu-HU" dirty="0" smtClean="0"/>
              <a:t>[ 0. </a:t>
            </a:r>
            <a:r>
              <a:rPr lang="hu-HU" altLang="hu-HU" dirty="0" err="1" smtClean="0"/>
              <a:t>Proto-héber</a:t>
            </a:r>
            <a:r>
              <a:rPr lang="hu-HU" altLang="hu-HU" dirty="0"/>
              <a:t> </a:t>
            </a:r>
            <a:r>
              <a:rPr lang="hu-HU" altLang="hu-HU" dirty="0" smtClean="0"/>
              <a:t>/ </a:t>
            </a:r>
            <a:r>
              <a:rPr lang="hu-HU" altLang="hu-HU" dirty="0" err="1" smtClean="0"/>
              <a:t>prebiblikus</a:t>
            </a:r>
            <a:r>
              <a:rPr lang="hu-HU" altLang="hu-HU" dirty="0" smtClean="0"/>
              <a:t> korszak ]</a:t>
            </a:r>
          </a:p>
          <a:p>
            <a:pPr marL="914400" lvl="1" indent="-457200">
              <a:buAutoNum type="arabicPeriod"/>
            </a:pPr>
            <a:r>
              <a:rPr lang="hu-HU" altLang="hu-HU" dirty="0" smtClean="0"/>
              <a:t>Bibliai héber</a:t>
            </a:r>
          </a:p>
          <a:p>
            <a:pPr marL="914400" lvl="2" indent="0">
              <a:buNone/>
            </a:pPr>
            <a:r>
              <a:rPr lang="hu-HU" altLang="hu-HU" dirty="0" smtClean="0"/>
              <a:t>1.1 Archaikus/ preklasszikus BH; 	1.2. Klasszikus BH;	1.3. Kései BH</a:t>
            </a:r>
          </a:p>
          <a:p>
            <a:pPr marL="914400" lvl="2" indent="0">
              <a:buNone/>
            </a:pPr>
            <a:r>
              <a:rPr lang="hu-HU" altLang="hu-HU" dirty="0" smtClean="0"/>
              <a:t>1a. Bibliai héber			1b. Feliratos héber (déli és északi)</a:t>
            </a:r>
          </a:p>
          <a:p>
            <a:pPr marL="914400" lvl="2" indent="0">
              <a:buNone/>
            </a:pPr>
            <a:r>
              <a:rPr lang="hu-HU" altLang="hu-HU" dirty="0" smtClean="0"/>
              <a:t>1.4. „Biblia utáni BH”, </a:t>
            </a:r>
            <a:r>
              <a:rPr lang="hu-HU" altLang="hu-HU" dirty="0" err="1" smtClean="0"/>
              <a:t>qumráni</a:t>
            </a:r>
            <a:r>
              <a:rPr lang="hu-HU" altLang="hu-HU" dirty="0" smtClean="0"/>
              <a:t> héber</a:t>
            </a:r>
          </a:p>
          <a:p>
            <a:pPr marL="914400" lvl="1" indent="-457200">
              <a:buAutoNum type="arabicPeriod"/>
            </a:pPr>
            <a:r>
              <a:rPr lang="hu-HU" altLang="hu-HU" dirty="0" smtClean="0"/>
              <a:t>Rabbinikus/</a:t>
            </a:r>
            <a:r>
              <a:rPr lang="hu-HU" altLang="hu-HU" dirty="0" err="1" smtClean="0"/>
              <a:t>misnai</a:t>
            </a:r>
            <a:r>
              <a:rPr lang="hu-HU" altLang="hu-HU" dirty="0" smtClean="0"/>
              <a:t> héber</a:t>
            </a:r>
          </a:p>
          <a:p>
            <a:pPr marL="914400" lvl="2" indent="0">
              <a:buNone/>
            </a:pPr>
            <a:r>
              <a:rPr lang="hu-HU" altLang="hu-HU" dirty="0" smtClean="0"/>
              <a:t>2.1. </a:t>
            </a:r>
            <a:r>
              <a:rPr lang="hu-HU" altLang="hu-HU" dirty="0" err="1" smtClean="0"/>
              <a:t>Tanaitikus</a:t>
            </a:r>
            <a:r>
              <a:rPr lang="hu-HU" altLang="hu-HU" dirty="0" smtClean="0"/>
              <a:t> korszak 		2.2. </a:t>
            </a:r>
            <a:r>
              <a:rPr lang="hu-HU" altLang="hu-HU" dirty="0" err="1" smtClean="0"/>
              <a:t>Amórai</a:t>
            </a:r>
            <a:r>
              <a:rPr lang="hu-HU" altLang="hu-HU" dirty="0" smtClean="0"/>
              <a:t> korszak</a:t>
            </a:r>
          </a:p>
          <a:p>
            <a:pPr marL="914400" lvl="1" indent="-457200">
              <a:buAutoNum type="arabicPeriod"/>
            </a:pPr>
            <a:r>
              <a:rPr lang="hu-HU" altLang="hu-HU" dirty="0" smtClean="0"/>
              <a:t>Középkori héber: „egy holt nyelv ezer virágba borul”</a:t>
            </a:r>
          </a:p>
          <a:p>
            <a:pPr marL="914400" lvl="1" indent="-457200">
              <a:buAutoNum type="arabicPeriod"/>
            </a:pPr>
            <a:r>
              <a:rPr lang="hu-HU" altLang="hu-HU" dirty="0" smtClean="0"/>
              <a:t>Modern / Izraeli héber</a:t>
            </a:r>
          </a:p>
          <a:p>
            <a:pPr marL="914400" lvl="2" indent="0">
              <a:buNone/>
            </a:pPr>
            <a:r>
              <a:rPr lang="hu-HU" altLang="hu-HU" dirty="0" err="1" smtClean="0"/>
              <a:t>Haszkala</a:t>
            </a:r>
            <a:r>
              <a:rPr lang="hu-HU" altLang="hu-HU" dirty="0" smtClean="0"/>
              <a:t>; nyelvújítás; Izrael Államának a nyelve </a:t>
            </a:r>
            <a:endParaRPr lang="hu-HU" alt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410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az hogy „bibliai héber”?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Héber Biblia </a:t>
            </a:r>
            <a:r>
              <a:rPr lang="hu-HU" dirty="0" smtClean="0"/>
              <a:t>nyelve…</a:t>
            </a:r>
            <a:r>
              <a:rPr lang="hu-HU" dirty="0"/>
              <a:t>	</a:t>
            </a:r>
            <a:r>
              <a:rPr lang="hu-HU" dirty="0" smtClean="0"/>
              <a:t>	(kivéve </a:t>
            </a:r>
            <a:r>
              <a:rPr lang="hu-HU" dirty="0"/>
              <a:t>az arámi nyelvű </a:t>
            </a:r>
            <a:r>
              <a:rPr lang="hu-HU" dirty="0" smtClean="0"/>
              <a:t>részeket)</a:t>
            </a:r>
          </a:p>
          <a:p>
            <a:endParaRPr lang="hu-HU" dirty="0" smtClean="0"/>
          </a:p>
          <a:p>
            <a:r>
              <a:rPr lang="hu-HU" dirty="0" smtClean="0"/>
              <a:t>…amely a Biblia keletkezésének idején beszélt nyelvet tükrözi.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Tényleg ennyire egyszerű?</a:t>
            </a:r>
          </a:p>
        </p:txBody>
      </p:sp>
    </p:spTree>
    <p:extLst>
      <p:ext uri="{BB962C8B-B14F-4D97-AF65-F5344CB8AC3E}">
        <p14:creationId xmlns:p14="http://schemas.microsoft.com/office/powerpoint/2010/main" val="29549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Héber Biblia, ahogy az a kezünkben van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Mássalhangzós szöveg:</a:t>
            </a:r>
          </a:p>
          <a:p>
            <a:endParaRPr lang="hu-HU" dirty="0" smtClean="0"/>
          </a:p>
          <a:p>
            <a:pPr lvl="1"/>
            <a:r>
              <a:rPr lang="hu-HU" dirty="0" smtClean="0"/>
              <a:t>Keletkezése egy évezredet fed le – közben a nyelv sokat változhatott</a:t>
            </a:r>
          </a:p>
          <a:p>
            <a:pPr lvl="1"/>
            <a:r>
              <a:rPr lang="hu-HU" dirty="0" smtClean="0"/>
              <a:t>Forráskritika, redakciókritika, szóbeli és írásbeli hagyományozás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Magánhangzóval is ellátott szöveg: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Szóbeli hagyományozás az elmúlt 3000 év első kétharmadában</a:t>
            </a:r>
          </a:p>
          <a:p>
            <a:pPr lvl="1"/>
            <a:r>
              <a:rPr lang="hu-HU" dirty="0" err="1" smtClean="0"/>
              <a:t>Tiberiási</a:t>
            </a:r>
            <a:r>
              <a:rPr lang="hu-HU" dirty="0" smtClean="0"/>
              <a:t> </a:t>
            </a:r>
            <a:r>
              <a:rPr lang="hu-HU" dirty="0" err="1" smtClean="0"/>
              <a:t>maszóra</a:t>
            </a:r>
            <a:endParaRPr lang="hu-HU" dirty="0" smtClean="0"/>
          </a:p>
          <a:p>
            <a:pPr lvl="1"/>
            <a:r>
              <a:rPr lang="hu-HU" dirty="0" smtClean="0"/>
              <a:t>Különböző kiejtési hagyományok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186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Tiberiási</a:t>
            </a:r>
            <a:r>
              <a:rPr lang="hu-HU" dirty="0" smtClean="0"/>
              <a:t> héber		</a:t>
            </a:r>
            <a:r>
              <a:rPr lang="hu-HU" i="1" dirty="0" smtClean="0"/>
              <a:t>vs.</a:t>
            </a:r>
            <a:r>
              <a:rPr lang="hu-HU" dirty="0" smtClean="0"/>
              <a:t> 	Történeti héber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107589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dirty="0" smtClean="0"/>
              <a:t>Bibliai héber (BH) jelentheti:</a:t>
            </a:r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err="1" smtClean="0"/>
              <a:t>Tiberiási</a:t>
            </a:r>
            <a:r>
              <a:rPr lang="hu-HU" dirty="0" smtClean="0"/>
              <a:t> héber (TH) / </a:t>
            </a:r>
            <a:r>
              <a:rPr lang="hu-HU" dirty="0" err="1" smtClean="0"/>
              <a:t>maszoretikus</a:t>
            </a:r>
            <a:r>
              <a:rPr lang="hu-HU" dirty="0" smtClean="0"/>
              <a:t> héber (MH)</a:t>
            </a:r>
          </a:p>
          <a:p>
            <a:pPr marL="0" indent="0">
              <a:lnSpc>
                <a:spcPct val="100000"/>
              </a:lnSpc>
              <a:buNone/>
              <a:tabLst>
                <a:tab pos="538163" algn="l"/>
              </a:tabLst>
            </a:pPr>
            <a:r>
              <a:rPr lang="hu-HU" i="1" dirty="0" smtClean="0"/>
              <a:t>	Az a nyelv, amelyet a Héber Biblia standard kiadásaiban találunk.</a:t>
            </a:r>
          </a:p>
          <a:p>
            <a:pPr>
              <a:lnSpc>
                <a:spcPct val="100000"/>
              </a:lnSpc>
            </a:pPr>
            <a:endParaRPr lang="hu-HU" dirty="0" smtClean="0"/>
          </a:p>
          <a:p>
            <a:pPr>
              <a:lnSpc>
                <a:spcPct val="100000"/>
              </a:lnSpc>
            </a:pPr>
            <a:r>
              <a:rPr lang="hu-HU" dirty="0" smtClean="0"/>
              <a:t>„Történeti héber” / „júdeai nyelv” / „a kánaáni nyelv júdeai dialektusa” / „vaskori irodalmi héber”.</a:t>
            </a:r>
          </a:p>
          <a:p>
            <a:pPr marL="538163" lvl="1" indent="0">
              <a:lnSpc>
                <a:spcPct val="100000"/>
              </a:lnSpc>
              <a:buNone/>
            </a:pPr>
            <a:r>
              <a:rPr lang="hu-HU" sz="2800" i="1" dirty="0" smtClean="0"/>
              <a:t>Az </a:t>
            </a:r>
            <a:r>
              <a:rPr lang="hu-HU" sz="2800" i="1" dirty="0"/>
              <a:t>a nyelv, amelyet a Héber Biblia </a:t>
            </a:r>
            <a:r>
              <a:rPr lang="hu-HU" sz="2800" i="1" dirty="0" smtClean="0"/>
              <a:t>keletkezésének korában használtak.</a:t>
            </a:r>
            <a:endParaRPr lang="hu-HU" sz="2800" i="1" dirty="0"/>
          </a:p>
        </p:txBody>
      </p:sp>
    </p:spTree>
    <p:extLst>
      <p:ext uri="{BB962C8B-B14F-4D97-AF65-F5344CB8AC3E}">
        <p14:creationId xmlns:p14="http://schemas.microsoft.com/office/powerpoint/2010/main" val="37210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321</Words>
  <Application>Microsoft Office PowerPoint</Application>
  <PresentationFormat>Szélesvásznú</PresentationFormat>
  <Paragraphs>83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Office-téma</vt:lpstr>
      <vt:lpstr>A zsidóság nyelvei  Vajon a Biblia nyelvén beszélt Dávid király?  Bibliai héber és tiberiási héber</vt:lpstr>
      <vt:lpstr>Praktikus dolgok:</vt:lpstr>
      <vt:lpstr>Többnyelvűségi napló</vt:lpstr>
      <vt:lpstr>Többnyelvűség a zsidó társadalomban</vt:lpstr>
      <vt:lpstr>Milyen nyelven beszélt  Dávid király?</vt:lpstr>
      <vt:lpstr>A héber nyelv korszakai</vt:lpstr>
      <vt:lpstr>Mi az hogy „bibliai héber”?</vt:lpstr>
      <vt:lpstr>A Héber Biblia, ahogy az a kezünkben van</vt:lpstr>
      <vt:lpstr>Tiberiási héber  vs.  Történeti héber</vt:lpstr>
      <vt:lpstr>Házi feladat</vt:lpstr>
      <vt:lpstr>Következő órára: olvasandó és házi feladat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27</cp:revision>
  <dcterms:created xsi:type="dcterms:W3CDTF">2014-09-22T10:01:53Z</dcterms:created>
  <dcterms:modified xsi:type="dcterms:W3CDTF">2014-10-30T14:25:24Z</dcterms:modified>
</cp:coreProperties>
</file>