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0" r:id="rId2"/>
    <p:sldId id="275" r:id="rId3"/>
    <p:sldId id="276" r:id="rId4"/>
    <p:sldId id="278" r:id="rId5"/>
    <p:sldId id="279" r:id="rId6"/>
    <p:sldId id="280" r:id="rId7"/>
    <p:sldId id="282" r:id="rId8"/>
    <p:sldId id="281" r:id="rId9"/>
    <p:sldId id="283" r:id="rId10"/>
    <p:sldId id="284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A0805-D6C8-4A54-87CF-203834D88F54}" type="datetimeFigureOut">
              <a:rPr lang="hu-HU" smtClean="0"/>
              <a:t>2014.11.06.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ACC5B1-E9A6-4952-AF28-A1678388BCF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7426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2014.11.06.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3887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2014.11.06.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4861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2014.11.06.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5260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2014.11.06.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232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2014.11.06.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03787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2014.11.06.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4091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2014.11.06.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1087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2014.11.06.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9093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2014.11.06.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6056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2014.11.06.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2894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2014.11.06.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1334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EBF4A-FF0D-4989-B846-6CF683751571}" type="datetimeFigureOut">
              <a:rPr lang="hu-HU" smtClean="0"/>
              <a:t>2014.11.06.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3504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ím 1"/>
          <p:cNvSpPr>
            <a:spLocks noGrp="1"/>
          </p:cNvSpPr>
          <p:nvPr>
            <p:ph type="ctrTitle"/>
          </p:nvPr>
        </p:nvSpPr>
        <p:spPr>
          <a:xfrm>
            <a:off x="679078" y="537883"/>
            <a:ext cx="10777816" cy="2702858"/>
          </a:xfrm>
        </p:spPr>
        <p:txBody>
          <a:bodyPr>
            <a:normAutofit fontScale="90000"/>
          </a:bodyPr>
          <a:lstStyle/>
          <a:p>
            <a:r>
              <a:rPr lang="hu-HU" b="1" dirty="0"/>
              <a:t>A zsidóság </a:t>
            </a:r>
            <a:r>
              <a:rPr lang="hu-HU" b="1" dirty="0" smtClean="0"/>
              <a:t>nyelvei</a:t>
            </a:r>
            <a:br>
              <a:rPr lang="hu-HU" b="1" dirty="0" smtClean="0"/>
            </a:br>
            <a:r>
              <a:rPr lang="hu-HU" sz="3700" b="1" dirty="0"/>
              <a:t/>
            </a:r>
            <a:br>
              <a:rPr lang="hu-HU" sz="3700" b="1" dirty="0"/>
            </a:br>
            <a:r>
              <a:rPr lang="hu-HU" sz="5400" i="1" dirty="0" smtClean="0"/>
              <a:t>Vajon a Biblia nyelvén </a:t>
            </a:r>
            <a:r>
              <a:rPr lang="hu-HU" sz="5400" i="1" dirty="0"/>
              <a:t>beszélt Dávid király? </a:t>
            </a:r>
            <a:r>
              <a:rPr lang="hu-HU" sz="5400" i="1" dirty="0" smtClean="0"/>
              <a:t/>
            </a:r>
            <a:br>
              <a:rPr lang="hu-HU" sz="5400" i="1" dirty="0" smtClean="0"/>
            </a:br>
            <a:r>
              <a:rPr lang="hu-HU" sz="5400" i="1" dirty="0" smtClean="0"/>
              <a:t>Bibliai </a:t>
            </a:r>
            <a:r>
              <a:rPr lang="hu-HU" sz="5400" i="1" dirty="0"/>
              <a:t>héber és </a:t>
            </a:r>
            <a:r>
              <a:rPr lang="hu-HU" sz="5400" i="1" dirty="0" err="1"/>
              <a:t>tiberiási</a:t>
            </a:r>
            <a:r>
              <a:rPr lang="hu-HU" sz="5400" i="1" dirty="0"/>
              <a:t> héber</a:t>
            </a:r>
            <a:endParaRPr lang="hu-HU" sz="4900" b="1" i="1" dirty="0"/>
          </a:p>
        </p:txBody>
      </p:sp>
      <p:sp>
        <p:nvSpPr>
          <p:cNvPr id="2051" name="Alcím 2"/>
          <p:cNvSpPr>
            <a:spLocks noGrp="1"/>
          </p:cNvSpPr>
          <p:nvPr>
            <p:ph type="subTitle" idx="1"/>
          </p:nvPr>
        </p:nvSpPr>
        <p:spPr>
          <a:xfrm>
            <a:off x="1519519" y="4128250"/>
            <a:ext cx="9144000" cy="1169894"/>
          </a:xfrm>
        </p:spPr>
        <p:txBody>
          <a:bodyPr/>
          <a:lstStyle/>
          <a:p>
            <a:r>
              <a:rPr lang="hu-HU" altLang="hu-HU" sz="2800" b="1" dirty="0" err="1" smtClean="0"/>
              <a:t>Biró</a:t>
            </a:r>
            <a:r>
              <a:rPr lang="hu-HU" altLang="hu-HU" sz="2800" b="1" dirty="0" smtClean="0"/>
              <a:t> Tamás</a:t>
            </a:r>
          </a:p>
          <a:p>
            <a:r>
              <a:rPr lang="hu-HU" altLang="hu-HU" i="1" dirty="0" err="1" smtClean="0"/>
              <a:t>biro.tamas</a:t>
            </a:r>
            <a:r>
              <a:rPr lang="hu-HU" altLang="hu-HU" i="1" dirty="0" smtClean="0"/>
              <a:t>@</a:t>
            </a:r>
            <a:r>
              <a:rPr lang="hu-HU" altLang="hu-HU" i="1" dirty="0" err="1" smtClean="0"/>
              <a:t>btk.elte.hu</a:t>
            </a:r>
            <a:r>
              <a:rPr lang="hu-HU" altLang="hu-HU" i="1" dirty="0" smtClean="0"/>
              <a:t>, http://birot.web.elte.hu</a:t>
            </a:r>
          </a:p>
        </p:txBody>
      </p:sp>
      <p:sp>
        <p:nvSpPr>
          <p:cNvPr id="2" name="Szövegdoboz 1"/>
          <p:cNvSpPr txBox="1"/>
          <p:nvPr/>
        </p:nvSpPr>
        <p:spPr>
          <a:xfrm>
            <a:off x="3966884" y="551301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i="1" dirty="0" smtClean="0"/>
              <a:t>2014. </a:t>
            </a:r>
            <a:r>
              <a:rPr lang="hu-HU" sz="2400" i="1" smtClean="0"/>
              <a:t>november 6.</a:t>
            </a:r>
            <a:endParaRPr lang="hu-HU" sz="2400" i="1" dirty="0"/>
          </a:p>
        </p:txBody>
      </p:sp>
    </p:spTree>
    <p:extLst>
      <p:ext uri="{BB962C8B-B14F-4D97-AF65-F5344CB8AC3E}">
        <p14:creationId xmlns:p14="http://schemas.microsoft.com/office/powerpoint/2010/main" val="396594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Családfa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199" y="1825625"/>
            <a:ext cx="10685929" cy="4615516"/>
          </a:xfrm>
        </p:spPr>
        <p:txBody>
          <a:bodyPr>
            <a:normAutofit/>
          </a:bodyPr>
          <a:lstStyle/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r>
              <a:rPr lang="hu-HU" dirty="0" smtClean="0"/>
              <a:t>Hasonló nyelvek közelebbi rokonok, de…</a:t>
            </a:r>
          </a:p>
          <a:p>
            <a:r>
              <a:rPr lang="hu-HU" dirty="0" smtClean="0"/>
              <a:t>… a családfa egy történetet mesél el.</a:t>
            </a:r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397075"/>
              </p:ext>
            </p:extLst>
          </p:nvPr>
        </p:nvGraphicFramePr>
        <p:xfrm>
          <a:off x="1089211" y="1452278"/>
          <a:ext cx="8685318" cy="3560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5276"/>
                <a:gridCol w="1075007"/>
                <a:gridCol w="1075007"/>
                <a:gridCol w="1075007"/>
                <a:gridCol w="1075007"/>
                <a:gridCol w="1075007"/>
                <a:gridCol w="1075007"/>
              </a:tblGrid>
              <a:tr h="424674">
                <a:tc>
                  <a:txBody>
                    <a:bodyPr/>
                    <a:lstStyle/>
                    <a:p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arab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arámi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héber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err="1" smtClean="0"/>
                        <a:t>ugariti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akkád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err="1" smtClean="0"/>
                        <a:t>geez</a:t>
                      </a:r>
                      <a:endParaRPr lang="hu-HU" sz="2000" dirty="0"/>
                    </a:p>
                  </a:txBody>
                  <a:tcPr/>
                </a:tc>
              </a:tr>
              <a:tr h="392007">
                <a:tc>
                  <a:txBody>
                    <a:bodyPr/>
                    <a:lstStyle/>
                    <a:p>
                      <a:r>
                        <a:rPr lang="hu-HU" dirty="0" smtClean="0"/>
                        <a:t>*</a:t>
                      </a:r>
                      <a:r>
                        <a:rPr lang="hu-HU" i="1" dirty="0" smtClean="0"/>
                        <a:t>ā </a:t>
                      </a:r>
                      <a:r>
                        <a:rPr lang="hu-HU" i="0" dirty="0" smtClean="0"/>
                        <a:t>&gt;</a:t>
                      </a:r>
                      <a:r>
                        <a:rPr lang="hu-HU" dirty="0" smtClean="0"/>
                        <a:t> 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smtClean="0"/>
                        <a:t>ā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1" dirty="0" smtClean="0"/>
                        <a:t>ā</a:t>
                      </a:r>
                      <a:endParaRPr lang="hu-H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ō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1" dirty="0" smtClean="0"/>
                        <a:t>ā</a:t>
                      </a:r>
                      <a:endParaRPr lang="hu-H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smtClean="0"/>
                        <a:t>ā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smtClean="0"/>
                        <a:t>ā / a</a:t>
                      </a:r>
                      <a:endParaRPr lang="hu-HU" i="1" dirty="0"/>
                    </a:p>
                  </a:txBody>
                  <a:tcPr/>
                </a:tc>
              </a:tr>
              <a:tr h="3920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* </a:t>
                      </a:r>
                      <a:r>
                        <a:rPr lang="hu-HU" i="1" dirty="0" smtClean="0"/>
                        <a:t>ṯ </a:t>
                      </a:r>
                      <a:r>
                        <a:rPr lang="hu-HU" i="0" dirty="0" smtClean="0"/>
                        <a:t>&gt;</a:t>
                      </a:r>
                      <a:endParaRPr lang="hu-H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smtClean="0"/>
                        <a:t>ṯ</a:t>
                      </a:r>
                      <a:endParaRPr lang="hu-HU" i="1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smtClean="0"/>
                        <a:t>t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smtClean="0"/>
                        <a:t>š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smtClean="0"/>
                        <a:t>ṯ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smtClean="0"/>
                        <a:t>š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smtClean="0"/>
                        <a:t>š / s</a:t>
                      </a:r>
                      <a:endParaRPr lang="hu-HU" i="1" dirty="0"/>
                    </a:p>
                  </a:txBody>
                  <a:tcPr/>
                </a:tc>
              </a:tr>
              <a:tr h="3920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főnévragozás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0" dirty="0" smtClean="0"/>
                        <a:t>van</a:t>
                      </a:r>
                      <a:endParaRPr lang="hu-HU" i="0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0" dirty="0" smtClean="0"/>
                        <a:t>nincs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0" dirty="0" smtClean="0"/>
                        <a:t>nincs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0" dirty="0" smtClean="0"/>
                        <a:t>van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0" dirty="0" smtClean="0"/>
                        <a:t>van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0" dirty="0" smtClean="0"/>
                        <a:t>nincs</a:t>
                      </a:r>
                      <a:endParaRPr lang="hu-HU" i="0" dirty="0"/>
                    </a:p>
                  </a:txBody>
                  <a:tcPr/>
                </a:tc>
              </a:tr>
              <a:tr h="3920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err="1" smtClean="0"/>
                        <a:t>szuffixragozás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Sg</a:t>
                      </a:r>
                      <a:r>
                        <a:rPr lang="hu-HU" dirty="0" smtClean="0"/>
                        <a:t>.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1" dirty="0" err="1" smtClean="0"/>
                        <a:t>-tu</a:t>
                      </a:r>
                      <a:endParaRPr lang="hu-HU" i="1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-et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1" dirty="0" err="1" smtClean="0"/>
                        <a:t>-ti</a:t>
                      </a:r>
                      <a:endParaRPr lang="hu-HU" i="1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0" dirty="0" smtClean="0"/>
                        <a:t>-T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1" dirty="0" err="1" smtClean="0"/>
                        <a:t>-āku</a:t>
                      </a:r>
                      <a:endParaRPr lang="hu-HU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-kū</a:t>
                      </a:r>
                      <a:endParaRPr lang="hu-HU" i="1" dirty="0"/>
                    </a:p>
                  </a:txBody>
                  <a:tcPr/>
                </a:tc>
              </a:tr>
              <a:tr h="3920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err="1" smtClean="0"/>
                        <a:t>szuffixragozás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Sg</a:t>
                      </a:r>
                      <a:r>
                        <a:rPr lang="hu-HU" dirty="0" smtClean="0"/>
                        <a:t>. 2m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1" dirty="0" err="1" smtClean="0"/>
                        <a:t>-ti</a:t>
                      </a:r>
                      <a:endParaRPr lang="hu-HU" i="1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-t</a:t>
                      </a:r>
                      <a:r>
                        <a:rPr lang="hu-HU" i="1" dirty="0" smtClean="0"/>
                        <a:t>(ā)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1" dirty="0" err="1" smtClean="0"/>
                        <a:t>-ta</a:t>
                      </a:r>
                      <a:endParaRPr lang="hu-HU" i="1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0" dirty="0" smtClean="0"/>
                        <a:t>-T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-āta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-ka</a:t>
                      </a:r>
                      <a:endParaRPr lang="hu-HU" i="1" dirty="0"/>
                    </a:p>
                  </a:txBody>
                  <a:tcPr/>
                </a:tc>
              </a:tr>
              <a:tr h="3920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err="1" smtClean="0"/>
                        <a:t>szuffixragozás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Sg</a:t>
                      </a:r>
                      <a:r>
                        <a:rPr lang="hu-HU" dirty="0" smtClean="0"/>
                        <a:t>. 2f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1" dirty="0" err="1" smtClean="0"/>
                        <a:t>-ta</a:t>
                      </a:r>
                      <a:endParaRPr lang="hu-HU" i="1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-tī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1" dirty="0" err="1" smtClean="0"/>
                        <a:t>-t</a:t>
                      </a:r>
                      <a:endParaRPr lang="hu-HU" i="1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0" dirty="0" smtClean="0"/>
                        <a:t>-T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-āti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-kī</a:t>
                      </a:r>
                      <a:endParaRPr lang="hu-HU" i="1" dirty="0"/>
                    </a:p>
                  </a:txBody>
                  <a:tcPr/>
                </a:tc>
              </a:tr>
              <a:tr h="3920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határozott főnév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1" dirty="0" err="1" smtClean="0"/>
                        <a:t>al-</a:t>
                      </a:r>
                      <a:endParaRPr lang="hu-HU" i="1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-ā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1" baseline="0" dirty="0" smtClean="0"/>
                        <a:t>ha-</a:t>
                      </a:r>
                      <a:endParaRPr lang="hu-HU" i="1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0" dirty="0" smtClean="0"/>
                        <a:t>Ø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0" dirty="0" smtClean="0"/>
                        <a:t>Ø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0" dirty="0" smtClean="0"/>
                        <a:t>Ø?</a:t>
                      </a:r>
                      <a:endParaRPr lang="hu-HU" i="0" dirty="0"/>
                    </a:p>
                  </a:txBody>
                  <a:tcPr/>
                </a:tc>
              </a:tr>
              <a:tr h="3920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Tört többes szám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0" dirty="0" smtClean="0"/>
                        <a:t>van</a:t>
                      </a:r>
                      <a:endParaRPr lang="hu-HU" i="1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0" dirty="0" smtClean="0"/>
                        <a:t>nincs (?)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0" dirty="0" smtClean="0"/>
                        <a:t>nincs (?)</a:t>
                      </a:r>
                      <a:endParaRPr lang="hu-HU" i="1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0" dirty="0" smtClean="0"/>
                        <a:t>nincs (?)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0" dirty="0" smtClean="0"/>
                        <a:t>nincs (?)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0" dirty="0" smtClean="0"/>
                        <a:t>van</a:t>
                      </a:r>
                      <a:endParaRPr lang="hu-HU" i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63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Házi feladat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2312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/>
          </p:nvPr>
        </p:nvSpPr>
        <p:spPr>
          <a:xfrm>
            <a:off x="838199" y="167061"/>
            <a:ext cx="10515600" cy="1325563"/>
          </a:xfrm>
        </p:spPr>
        <p:txBody>
          <a:bodyPr/>
          <a:lstStyle/>
          <a:p>
            <a:r>
              <a:rPr lang="hu-HU" altLang="hu-HU" dirty="0" smtClean="0"/>
              <a:t>Következő órára: olvasandó és házi feladat</a:t>
            </a:r>
          </a:p>
        </p:txBody>
      </p:sp>
      <p:sp>
        <p:nvSpPr>
          <p:cNvPr id="15363" name="Tartalom helye 2"/>
          <p:cNvSpPr>
            <a:spLocks noGrp="1"/>
          </p:cNvSpPr>
          <p:nvPr>
            <p:ph idx="1"/>
          </p:nvPr>
        </p:nvSpPr>
        <p:spPr>
          <a:xfrm>
            <a:off x="838199" y="1492624"/>
            <a:ext cx="10749197" cy="4983127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hu-HU" altLang="hu-HU" dirty="0" smtClean="0"/>
              <a:t>1. </a:t>
            </a:r>
            <a:r>
              <a:rPr lang="hu-HU" altLang="hu-HU" u="sng" dirty="0" smtClean="0"/>
              <a:t>Olvasandó:</a:t>
            </a:r>
            <a:r>
              <a:rPr lang="hu-HU" altLang="hu-HU" dirty="0" smtClean="0"/>
              <a:t> Kenesei István (szerk.): </a:t>
            </a:r>
            <a:r>
              <a:rPr lang="hu-HU" altLang="hu-HU" i="1" dirty="0" smtClean="0"/>
              <a:t>A nyelv és a nyelvek</a:t>
            </a:r>
            <a:r>
              <a:rPr lang="hu-HU" altLang="hu-HU" dirty="0" smtClean="0"/>
              <a:t> (sok kiadás, pl. Akadémiai Kiadó, Budapest, 1995). </a:t>
            </a:r>
            <a:r>
              <a:rPr lang="hu-HU" altLang="hu-HU" dirty="0" smtClean="0"/>
              <a:t>9. </a:t>
            </a:r>
            <a:r>
              <a:rPr lang="hu-HU" altLang="hu-HU" dirty="0" smtClean="0"/>
              <a:t>fejezet, „A </a:t>
            </a:r>
            <a:r>
              <a:rPr lang="hu-HU" altLang="hu-HU" dirty="0" smtClean="0"/>
              <a:t>nyelv változása”.</a:t>
            </a:r>
            <a:endParaRPr lang="hu-HU" altLang="hu-HU" dirty="0" smtClean="0"/>
          </a:p>
          <a:p>
            <a:pPr>
              <a:lnSpc>
                <a:spcPct val="110000"/>
              </a:lnSpc>
            </a:pPr>
            <a:endParaRPr lang="hu-HU" altLang="hu-HU" sz="2200" u="sng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hu-HU" altLang="hu-HU" dirty="0" smtClean="0"/>
              <a:t>2. </a:t>
            </a:r>
            <a:r>
              <a:rPr lang="hu-HU" altLang="hu-HU" u="sng" dirty="0"/>
              <a:t>Készítsünk családfát!</a:t>
            </a:r>
            <a:endParaRPr lang="hu-HU" altLang="hu-HU" dirty="0"/>
          </a:p>
          <a:p>
            <a:pPr marL="539750">
              <a:lnSpc>
                <a:spcPct val="110000"/>
              </a:lnSpc>
            </a:pPr>
            <a:r>
              <a:rPr lang="hu-HU" altLang="hu-HU" dirty="0"/>
              <a:t>Néhány fiktív nyelv néhány tulajdonsága a következő táblázatban:</a:t>
            </a:r>
            <a:r>
              <a:rPr lang="hu-HU" altLang="hu-HU" i="1" dirty="0"/>
              <a:t/>
            </a:r>
            <a:br>
              <a:rPr lang="hu-HU" altLang="hu-HU" i="1" dirty="0"/>
            </a:br>
            <a:r>
              <a:rPr lang="hu-HU" altLang="hu-HU" i="1" dirty="0"/>
              <a:t>http://</a:t>
            </a:r>
            <a:r>
              <a:rPr lang="hu-HU" altLang="hu-HU" i="1" dirty="0" smtClean="0"/>
              <a:t>www.birot.hu/courses/2014-semi/hf2.pdf</a:t>
            </a:r>
            <a:endParaRPr lang="hu-HU" altLang="hu-HU" dirty="0"/>
          </a:p>
          <a:p>
            <a:pPr marL="539750">
              <a:lnSpc>
                <a:spcPct val="110000"/>
              </a:lnSpc>
            </a:pPr>
            <a:r>
              <a:rPr lang="hu-HU" altLang="hu-HU" dirty="0"/>
              <a:t>Készítse el ezeknek a nyelveknek a családfáját.</a:t>
            </a:r>
          </a:p>
          <a:p>
            <a:pPr marL="539750">
              <a:lnSpc>
                <a:spcPct val="110000"/>
              </a:lnSpc>
            </a:pPr>
            <a:r>
              <a:rPr lang="hu-HU" altLang="hu-HU" dirty="0"/>
              <a:t>Több megoldás lehetséges. </a:t>
            </a:r>
            <a:r>
              <a:rPr lang="hu-HU" altLang="hu-HU" u="sng" dirty="0"/>
              <a:t>Érveljen</a:t>
            </a:r>
            <a:r>
              <a:rPr lang="hu-HU" altLang="hu-HU" dirty="0"/>
              <a:t> a megoldása mellett.</a:t>
            </a:r>
          </a:p>
          <a:p>
            <a:pPr marL="539750">
              <a:lnSpc>
                <a:spcPct val="110000"/>
              </a:lnSpc>
            </a:pPr>
            <a:r>
              <a:rPr lang="hu-HU" altLang="hu-HU" dirty="0" smtClean="0"/>
              <a:t>Megoldását </a:t>
            </a:r>
            <a:r>
              <a:rPr lang="hu-HU" altLang="hu-HU" dirty="0" smtClean="0"/>
              <a:t>küldje el </a:t>
            </a:r>
            <a:r>
              <a:rPr lang="hu-HU" altLang="hu-HU" dirty="0" err="1" smtClean="0"/>
              <a:t>emailben</a:t>
            </a:r>
            <a:r>
              <a:rPr lang="hu-HU" altLang="hu-HU" dirty="0"/>
              <a:t> </a:t>
            </a:r>
            <a:r>
              <a:rPr lang="hu-HU" altLang="hu-HU" dirty="0" smtClean="0"/>
              <a:t>a </a:t>
            </a:r>
            <a:r>
              <a:rPr lang="hu-HU" altLang="hu-HU" i="1" dirty="0" err="1" smtClean="0"/>
              <a:t>biro.tamas</a:t>
            </a:r>
            <a:r>
              <a:rPr lang="hu-HU" altLang="hu-HU" i="1" dirty="0" smtClean="0"/>
              <a:t>@</a:t>
            </a:r>
            <a:r>
              <a:rPr lang="hu-HU" altLang="hu-HU" i="1" dirty="0" err="1" smtClean="0"/>
              <a:t>btk.elte.hu</a:t>
            </a:r>
            <a:r>
              <a:rPr lang="hu-HU" altLang="hu-HU" dirty="0"/>
              <a:t> </a:t>
            </a:r>
            <a:r>
              <a:rPr lang="hu-HU" altLang="hu-HU" dirty="0" smtClean="0"/>
              <a:t>címre.</a:t>
            </a:r>
          </a:p>
          <a:p>
            <a:pPr marL="539750">
              <a:lnSpc>
                <a:spcPct val="110000"/>
              </a:lnSpc>
            </a:pPr>
            <a:r>
              <a:rPr lang="hu-HU" altLang="hu-HU" b="1" dirty="0" smtClean="0"/>
              <a:t>Határidő:</a:t>
            </a:r>
            <a:r>
              <a:rPr lang="hu-HU" altLang="hu-HU" dirty="0" smtClean="0"/>
              <a:t> november </a:t>
            </a:r>
            <a:r>
              <a:rPr lang="hu-HU" altLang="hu-HU" dirty="0" smtClean="0"/>
              <a:t>12., </a:t>
            </a:r>
            <a:r>
              <a:rPr lang="hu-HU" altLang="hu-HU" dirty="0" smtClean="0"/>
              <a:t>szerda dél (12:00). </a:t>
            </a:r>
          </a:p>
        </p:txBody>
      </p:sp>
    </p:spTree>
    <p:extLst>
      <p:ext uri="{BB962C8B-B14F-4D97-AF65-F5344CB8AC3E}">
        <p14:creationId xmlns:p14="http://schemas.microsoft.com/office/powerpoint/2010/main" val="311863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175558"/>
            <a:ext cx="10515600" cy="1325563"/>
          </a:xfrm>
        </p:spPr>
        <p:txBody>
          <a:bodyPr/>
          <a:lstStyle/>
          <a:p>
            <a:pPr algn="ctr"/>
            <a:r>
              <a:rPr lang="hu-HU" i="1" dirty="0" smtClean="0"/>
              <a:t>Viszlát jövő csütörtökön!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175129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Milyen nyelven beszélt </a:t>
            </a:r>
            <a:br>
              <a:rPr lang="hu-HU" dirty="0" smtClean="0"/>
            </a:br>
            <a:r>
              <a:rPr lang="hu-HU" dirty="0" smtClean="0"/>
              <a:t>Dávid király?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2552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héber nyelv korszakai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82751"/>
          </a:xfrm>
        </p:spPr>
        <p:txBody>
          <a:bodyPr>
            <a:normAutofit/>
          </a:bodyPr>
          <a:lstStyle/>
          <a:p>
            <a:r>
              <a:rPr lang="hu-HU" altLang="hu-HU" dirty="0" smtClean="0"/>
              <a:t>Dobos </a:t>
            </a:r>
            <a:r>
              <a:rPr lang="hu-HU" altLang="hu-HU" dirty="0"/>
              <a:t>Károly, </a:t>
            </a:r>
            <a:r>
              <a:rPr lang="hu-HU" altLang="hu-HU" i="1" dirty="0"/>
              <a:t>Sém fiai</a:t>
            </a:r>
            <a:r>
              <a:rPr lang="hu-HU" altLang="hu-HU" dirty="0"/>
              <a:t>, 164—180</a:t>
            </a:r>
            <a:r>
              <a:rPr lang="hu-HU" altLang="hu-HU" dirty="0" smtClean="0"/>
              <a:t>.</a:t>
            </a:r>
          </a:p>
          <a:p>
            <a:r>
              <a:rPr lang="hu-HU" altLang="hu-HU" dirty="0" smtClean="0"/>
              <a:t>A héber nyelvtörténet korszakai:</a:t>
            </a:r>
          </a:p>
          <a:p>
            <a:pPr marL="457200" lvl="1" indent="0">
              <a:buNone/>
            </a:pPr>
            <a:r>
              <a:rPr lang="hu-HU" altLang="hu-HU" dirty="0" smtClean="0"/>
              <a:t>[ 0. </a:t>
            </a:r>
            <a:r>
              <a:rPr lang="hu-HU" altLang="hu-HU" dirty="0" err="1" smtClean="0"/>
              <a:t>Proto-héber</a:t>
            </a:r>
            <a:r>
              <a:rPr lang="hu-HU" altLang="hu-HU" dirty="0"/>
              <a:t> </a:t>
            </a:r>
            <a:r>
              <a:rPr lang="hu-HU" altLang="hu-HU" dirty="0" smtClean="0"/>
              <a:t>/ </a:t>
            </a:r>
            <a:r>
              <a:rPr lang="hu-HU" altLang="hu-HU" dirty="0" err="1" smtClean="0"/>
              <a:t>prebiblikus</a:t>
            </a:r>
            <a:r>
              <a:rPr lang="hu-HU" altLang="hu-HU" dirty="0" smtClean="0"/>
              <a:t> korszak ]</a:t>
            </a:r>
          </a:p>
          <a:p>
            <a:pPr marL="914400" lvl="1" indent="-457200">
              <a:buAutoNum type="arabicPeriod"/>
            </a:pPr>
            <a:r>
              <a:rPr lang="hu-HU" altLang="hu-HU" dirty="0" smtClean="0"/>
              <a:t>Bibliai héber</a:t>
            </a:r>
          </a:p>
          <a:p>
            <a:pPr marL="914400" lvl="2" indent="0">
              <a:buNone/>
            </a:pPr>
            <a:r>
              <a:rPr lang="hu-HU" altLang="hu-HU" dirty="0" smtClean="0"/>
              <a:t>1.1 Archaikus/ preklasszikus BH; 	1.2. Klasszikus BH;	1.3. Kései BH</a:t>
            </a:r>
          </a:p>
          <a:p>
            <a:pPr marL="914400" lvl="2" indent="0">
              <a:buNone/>
            </a:pPr>
            <a:r>
              <a:rPr lang="hu-HU" altLang="hu-HU" dirty="0" smtClean="0"/>
              <a:t>1a. Bibliai héber			1b. Feliratos héber (déli és északi)</a:t>
            </a:r>
          </a:p>
          <a:p>
            <a:pPr marL="914400" lvl="2" indent="0">
              <a:buNone/>
            </a:pPr>
            <a:r>
              <a:rPr lang="hu-HU" altLang="hu-HU" dirty="0" smtClean="0"/>
              <a:t>1.4. „Biblia utáni BH”, </a:t>
            </a:r>
            <a:r>
              <a:rPr lang="hu-HU" altLang="hu-HU" dirty="0" err="1" smtClean="0"/>
              <a:t>qumráni</a:t>
            </a:r>
            <a:r>
              <a:rPr lang="hu-HU" altLang="hu-HU" dirty="0" smtClean="0"/>
              <a:t> héber</a:t>
            </a:r>
          </a:p>
          <a:p>
            <a:pPr marL="914400" lvl="1" indent="-457200">
              <a:buAutoNum type="arabicPeriod"/>
            </a:pPr>
            <a:r>
              <a:rPr lang="hu-HU" altLang="hu-HU" dirty="0" smtClean="0"/>
              <a:t>Rabbinikus/</a:t>
            </a:r>
            <a:r>
              <a:rPr lang="hu-HU" altLang="hu-HU" dirty="0" err="1" smtClean="0"/>
              <a:t>misnai</a:t>
            </a:r>
            <a:r>
              <a:rPr lang="hu-HU" altLang="hu-HU" dirty="0" smtClean="0"/>
              <a:t> héber</a:t>
            </a:r>
          </a:p>
          <a:p>
            <a:pPr marL="914400" lvl="2" indent="0">
              <a:buNone/>
            </a:pPr>
            <a:r>
              <a:rPr lang="hu-HU" altLang="hu-HU" dirty="0" smtClean="0"/>
              <a:t>2.1. </a:t>
            </a:r>
            <a:r>
              <a:rPr lang="hu-HU" altLang="hu-HU" dirty="0" err="1" smtClean="0"/>
              <a:t>Tanaitikus</a:t>
            </a:r>
            <a:r>
              <a:rPr lang="hu-HU" altLang="hu-HU" dirty="0" smtClean="0"/>
              <a:t> korszak 		2.2. </a:t>
            </a:r>
            <a:r>
              <a:rPr lang="hu-HU" altLang="hu-HU" dirty="0" err="1" smtClean="0"/>
              <a:t>Amórai</a:t>
            </a:r>
            <a:r>
              <a:rPr lang="hu-HU" altLang="hu-HU" dirty="0" smtClean="0"/>
              <a:t> korszak</a:t>
            </a:r>
          </a:p>
          <a:p>
            <a:pPr marL="914400" lvl="1" indent="-457200">
              <a:buAutoNum type="arabicPeriod"/>
            </a:pPr>
            <a:r>
              <a:rPr lang="hu-HU" altLang="hu-HU" dirty="0" smtClean="0"/>
              <a:t>Középkori héber: „egy holt nyelv ezer virágba borul”</a:t>
            </a:r>
          </a:p>
          <a:p>
            <a:pPr marL="914400" lvl="1" indent="-457200">
              <a:buAutoNum type="arabicPeriod"/>
            </a:pPr>
            <a:r>
              <a:rPr lang="hu-HU" altLang="hu-HU" dirty="0" smtClean="0"/>
              <a:t>Modern / Izraeli héber</a:t>
            </a:r>
          </a:p>
          <a:p>
            <a:pPr marL="914400" lvl="2" indent="0">
              <a:buNone/>
            </a:pPr>
            <a:r>
              <a:rPr lang="hu-HU" altLang="hu-HU" dirty="0" err="1" smtClean="0"/>
              <a:t>Haszkala</a:t>
            </a:r>
            <a:r>
              <a:rPr lang="hu-HU" altLang="hu-HU" dirty="0" smtClean="0"/>
              <a:t>; nyelvújítás; Izrael Államának a nyelve </a:t>
            </a:r>
            <a:endParaRPr lang="hu-HU" alt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2410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 az hogy „bibliai héber”?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Héber Biblia </a:t>
            </a:r>
            <a:r>
              <a:rPr lang="hu-HU" dirty="0" smtClean="0"/>
              <a:t>nyelve…</a:t>
            </a:r>
            <a:r>
              <a:rPr lang="hu-HU" dirty="0"/>
              <a:t>	</a:t>
            </a:r>
            <a:r>
              <a:rPr lang="hu-HU" dirty="0" smtClean="0"/>
              <a:t>	(kivéve </a:t>
            </a:r>
            <a:r>
              <a:rPr lang="hu-HU" dirty="0"/>
              <a:t>az arámi nyelvű </a:t>
            </a:r>
            <a:r>
              <a:rPr lang="hu-HU" dirty="0" smtClean="0"/>
              <a:t>részeket)</a:t>
            </a:r>
          </a:p>
          <a:p>
            <a:endParaRPr lang="hu-HU" dirty="0" smtClean="0"/>
          </a:p>
          <a:p>
            <a:r>
              <a:rPr lang="hu-HU" dirty="0" smtClean="0"/>
              <a:t>…amely a Biblia keletkezésének idején beszélt nyelvet tükrözi.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r>
              <a:rPr lang="hu-HU" dirty="0" smtClean="0"/>
              <a:t>Tényleg ennyire egyszerű?</a:t>
            </a:r>
          </a:p>
        </p:txBody>
      </p:sp>
    </p:spTree>
    <p:extLst>
      <p:ext uri="{BB962C8B-B14F-4D97-AF65-F5344CB8AC3E}">
        <p14:creationId xmlns:p14="http://schemas.microsoft.com/office/powerpoint/2010/main" val="295496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Héber Biblia, ahogy az a kezünkben van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Mássalhangzós szöveg:</a:t>
            </a:r>
          </a:p>
          <a:p>
            <a:endParaRPr lang="hu-HU" dirty="0" smtClean="0"/>
          </a:p>
          <a:p>
            <a:pPr lvl="1"/>
            <a:r>
              <a:rPr lang="hu-HU" dirty="0" smtClean="0"/>
              <a:t>Keletkezése egy évezredet fed le – közben a nyelv sokat változhatott</a:t>
            </a:r>
          </a:p>
          <a:p>
            <a:pPr lvl="1"/>
            <a:r>
              <a:rPr lang="hu-HU" dirty="0" smtClean="0"/>
              <a:t>Forráskritika, redakciókritika, szóbeli és írásbeli hagyományozás</a:t>
            </a:r>
          </a:p>
          <a:p>
            <a:pPr lvl="1"/>
            <a:endParaRPr lang="hu-HU" dirty="0" smtClean="0"/>
          </a:p>
          <a:p>
            <a:r>
              <a:rPr lang="hu-HU" dirty="0" smtClean="0"/>
              <a:t>Magánhangzóval is ellátott szöveg:</a:t>
            </a:r>
          </a:p>
          <a:p>
            <a:pPr lvl="1"/>
            <a:endParaRPr lang="hu-HU" dirty="0" smtClean="0"/>
          </a:p>
          <a:p>
            <a:pPr lvl="1"/>
            <a:r>
              <a:rPr lang="hu-HU" dirty="0" smtClean="0"/>
              <a:t>Szóbeli hagyományozás az elmúlt 3000 év első kétharmadában</a:t>
            </a:r>
          </a:p>
          <a:p>
            <a:pPr lvl="1"/>
            <a:r>
              <a:rPr lang="hu-HU" dirty="0" err="1" smtClean="0"/>
              <a:t>Tiberiási</a:t>
            </a:r>
            <a:r>
              <a:rPr lang="hu-HU" dirty="0" smtClean="0"/>
              <a:t> </a:t>
            </a:r>
            <a:r>
              <a:rPr lang="hu-HU" dirty="0" err="1" smtClean="0"/>
              <a:t>maszóra</a:t>
            </a:r>
            <a:endParaRPr lang="hu-HU" dirty="0" smtClean="0"/>
          </a:p>
          <a:p>
            <a:pPr lvl="1"/>
            <a:r>
              <a:rPr lang="hu-HU" dirty="0" smtClean="0"/>
              <a:t>Különböző kiejtési hagyományok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7186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Tiberiási</a:t>
            </a:r>
            <a:r>
              <a:rPr lang="hu-HU" dirty="0" smtClean="0"/>
              <a:t> héber		</a:t>
            </a:r>
            <a:r>
              <a:rPr lang="hu-HU" i="1" dirty="0" smtClean="0"/>
              <a:t>vs.</a:t>
            </a:r>
            <a:r>
              <a:rPr lang="hu-HU" dirty="0" smtClean="0"/>
              <a:t> 	Történeti héber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5"/>
            <a:ext cx="11075894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hu-HU" dirty="0" smtClean="0"/>
              <a:t>Bibliai héber (BH) jelentheti:</a:t>
            </a:r>
          </a:p>
          <a:p>
            <a:pPr>
              <a:lnSpc>
                <a:spcPct val="100000"/>
              </a:lnSpc>
            </a:pPr>
            <a:endParaRPr lang="hu-HU" dirty="0" smtClean="0"/>
          </a:p>
          <a:p>
            <a:pPr>
              <a:lnSpc>
                <a:spcPct val="100000"/>
              </a:lnSpc>
            </a:pPr>
            <a:r>
              <a:rPr lang="hu-HU" dirty="0" err="1" smtClean="0"/>
              <a:t>Tiberiási</a:t>
            </a:r>
            <a:r>
              <a:rPr lang="hu-HU" dirty="0" smtClean="0"/>
              <a:t> héber (TH) / </a:t>
            </a:r>
            <a:r>
              <a:rPr lang="hu-HU" dirty="0" err="1" smtClean="0"/>
              <a:t>maszoretikus</a:t>
            </a:r>
            <a:r>
              <a:rPr lang="hu-HU" dirty="0" smtClean="0"/>
              <a:t> héber (MH)</a:t>
            </a:r>
          </a:p>
          <a:p>
            <a:pPr marL="0" indent="0">
              <a:lnSpc>
                <a:spcPct val="100000"/>
              </a:lnSpc>
              <a:buNone/>
              <a:tabLst>
                <a:tab pos="538163" algn="l"/>
              </a:tabLst>
            </a:pPr>
            <a:r>
              <a:rPr lang="hu-HU" i="1" dirty="0" smtClean="0"/>
              <a:t>	Az a nyelv, amelyet a Héber Biblia standard kiadásaiban találunk.</a:t>
            </a:r>
          </a:p>
          <a:p>
            <a:pPr>
              <a:lnSpc>
                <a:spcPct val="100000"/>
              </a:lnSpc>
            </a:pPr>
            <a:endParaRPr lang="hu-HU" dirty="0" smtClean="0"/>
          </a:p>
          <a:p>
            <a:pPr>
              <a:lnSpc>
                <a:spcPct val="100000"/>
              </a:lnSpc>
            </a:pPr>
            <a:r>
              <a:rPr lang="hu-HU" dirty="0" smtClean="0"/>
              <a:t>„Történeti héber” / „júdeai nyelv” / „a kánaáni nyelv júdeai dialektusa” / „vaskori irodalmi héber”.</a:t>
            </a:r>
          </a:p>
          <a:p>
            <a:pPr marL="538163" lvl="1" indent="0">
              <a:lnSpc>
                <a:spcPct val="100000"/>
              </a:lnSpc>
              <a:buNone/>
            </a:pPr>
            <a:r>
              <a:rPr lang="hu-HU" sz="2800" i="1" dirty="0" smtClean="0"/>
              <a:t>Az </a:t>
            </a:r>
            <a:r>
              <a:rPr lang="hu-HU" sz="2800" i="1" dirty="0"/>
              <a:t>a nyelv, amelyet a Héber Biblia </a:t>
            </a:r>
            <a:r>
              <a:rPr lang="hu-HU" sz="2800" i="1" dirty="0" smtClean="0"/>
              <a:t>keletkezésének korában használtak.</a:t>
            </a:r>
            <a:endParaRPr lang="hu-HU" sz="2800" i="1" dirty="0"/>
          </a:p>
        </p:txBody>
      </p:sp>
    </p:spTree>
    <p:extLst>
      <p:ext uri="{BB962C8B-B14F-4D97-AF65-F5344CB8AC3E}">
        <p14:creationId xmlns:p14="http://schemas.microsoft.com/office/powerpoint/2010/main" val="372100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20000"/>
              </a:lnSpc>
            </a:pPr>
            <a:r>
              <a:rPr lang="hu-HU" dirty="0" smtClean="0"/>
              <a:t>“</a:t>
            </a:r>
            <a:r>
              <a:rPr lang="hu-HU" dirty="0" err="1" smtClean="0"/>
              <a:t>Salom</a:t>
            </a:r>
            <a:r>
              <a:rPr lang="hu-HU" dirty="0"/>
              <a:t>” és “</a:t>
            </a:r>
            <a:r>
              <a:rPr lang="hu-HU" dirty="0" err="1"/>
              <a:t>szalaam</a:t>
            </a:r>
            <a:r>
              <a:rPr lang="hu-HU" dirty="0"/>
              <a:t>”: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vezet-e </a:t>
            </a:r>
            <a:r>
              <a:rPr lang="hu-HU" dirty="0"/>
              <a:t>út a közös ‘békéhez’?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sz="4400" i="1" dirty="0" smtClean="0"/>
              <a:t>Héber</a:t>
            </a:r>
            <a:r>
              <a:rPr lang="hu-HU" sz="4400" i="1" dirty="0"/>
              <a:t>, arab és a sémi összehasonlító nyelvészet</a:t>
            </a:r>
            <a:endParaRPr lang="hu-HU" sz="4400" i="1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9057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Összehasonlító-történeti nyelvészet</a:t>
            </a:r>
            <a:br>
              <a:rPr lang="hu-HU" dirty="0" smtClean="0"/>
            </a:br>
            <a:r>
              <a:rPr lang="hu-HU" sz="3200" dirty="0" smtClean="0"/>
              <a:t>-- hagyományos megközelítés, hagyományos módszertan --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i="1" dirty="0" smtClean="0"/>
              <a:t>Nyelv és nyelvek</a:t>
            </a:r>
            <a:r>
              <a:rPr lang="hu-HU" dirty="0" smtClean="0"/>
              <a:t>, 10. fejezet.</a:t>
            </a:r>
          </a:p>
          <a:p>
            <a:r>
              <a:rPr lang="hu-HU" dirty="0" smtClean="0"/>
              <a:t>Kiinduló hipotézis: </a:t>
            </a:r>
            <a:r>
              <a:rPr lang="hu-HU" b="1" dirty="0" smtClean="0"/>
              <a:t>családfamodell</a:t>
            </a:r>
            <a:r>
              <a:rPr lang="hu-HU" dirty="0" smtClean="0"/>
              <a:t>	</a:t>
            </a:r>
            <a:r>
              <a:rPr lang="hu-HU" i="1" dirty="0" smtClean="0"/>
              <a:t>-- biológiai evolúció analógiája</a:t>
            </a:r>
          </a:p>
          <a:p>
            <a:pPr lvl="1"/>
            <a:r>
              <a:rPr lang="hu-HU" dirty="0" smtClean="0"/>
              <a:t>Kiinduló populáció beszél X nyelven.</a:t>
            </a:r>
          </a:p>
          <a:p>
            <a:pPr lvl="1"/>
            <a:r>
              <a:rPr lang="hu-HU" dirty="0" smtClean="0"/>
              <a:t>Populáció kettéválik.</a:t>
            </a:r>
          </a:p>
          <a:p>
            <a:pPr lvl="1"/>
            <a:r>
              <a:rPr lang="hu-HU" dirty="0" smtClean="0"/>
              <a:t>A különvált csoportok nyelve idővel elfejlődik egymástól Y és Z nyelvvé.</a:t>
            </a:r>
          </a:p>
          <a:p>
            <a:pPr lvl="1"/>
            <a:r>
              <a:rPr lang="hu-HU" dirty="0" smtClean="0"/>
              <a:t>X nyelv rekonstruálható Y és Z nyelv hasonlóságai és különbségei alapján.</a:t>
            </a:r>
          </a:p>
          <a:p>
            <a:r>
              <a:rPr lang="hu-HU" dirty="0" smtClean="0"/>
              <a:t>Amit a hagyományos családfamodell nem/alig vesz figyelembe:</a:t>
            </a:r>
          </a:p>
          <a:p>
            <a:pPr lvl="1"/>
            <a:r>
              <a:rPr lang="hu-HU" dirty="0" smtClean="0"/>
              <a:t>Nyelvcsere: </a:t>
            </a:r>
            <a:r>
              <a:rPr lang="hu-HU" b="1" dirty="0" smtClean="0"/>
              <a:t>rokon nyelv ≠ rokon népesség</a:t>
            </a:r>
            <a:r>
              <a:rPr lang="hu-HU" dirty="0" smtClean="0"/>
              <a:t> (pl. bolgárok).</a:t>
            </a:r>
          </a:p>
          <a:p>
            <a:pPr lvl="1"/>
            <a:r>
              <a:rPr lang="hu-HU" dirty="0" smtClean="0"/>
              <a:t>A nyelvek a szétválásuk után is hathatnak egymásra.</a:t>
            </a:r>
          </a:p>
          <a:p>
            <a:pPr lvl="1"/>
            <a:r>
              <a:rPr lang="hu-HU" dirty="0" smtClean="0"/>
              <a:t>Dialektusok léte a rekonstruált </a:t>
            </a:r>
            <a:r>
              <a:rPr lang="hu-HU" dirty="0" err="1" smtClean="0"/>
              <a:t>proto-nyelvben</a:t>
            </a:r>
            <a:r>
              <a:rPr lang="hu-HU" dirty="0" smtClean="0"/>
              <a:t> (ld. </a:t>
            </a:r>
            <a:r>
              <a:rPr lang="hu-HU" i="1" dirty="0" smtClean="0"/>
              <a:t>hullámmodell</a:t>
            </a:r>
            <a:r>
              <a:rPr lang="hu-HU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22307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Összehasonlító-történeti nyelvészet</a:t>
            </a:r>
            <a:br>
              <a:rPr lang="hu-HU" dirty="0" smtClean="0"/>
            </a:br>
            <a:r>
              <a:rPr lang="hu-HU" sz="3200" dirty="0" smtClean="0"/>
              <a:t>-- hagyományos megközelítés, hagyományos módszertan --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199" y="1825625"/>
            <a:ext cx="10753165" cy="470964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hu-HU" dirty="0" smtClean="0"/>
              <a:t>Rekonstrukció a nyelv különböző szintjein </a:t>
            </a:r>
            <a:br>
              <a:rPr lang="hu-HU" dirty="0" smtClean="0"/>
            </a:br>
            <a:r>
              <a:rPr lang="hu-HU" dirty="0" smtClean="0"/>
              <a:t>(lexikon, fonológia, morfológia, szintaxis…)</a:t>
            </a:r>
          </a:p>
          <a:p>
            <a:pPr>
              <a:lnSpc>
                <a:spcPct val="100000"/>
              </a:lnSpc>
            </a:pPr>
            <a:r>
              <a:rPr lang="hu-HU" dirty="0" smtClean="0"/>
              <a:t>Példa: hangtan és lexikon</a:t>
            </a:r>
          </a:p>
          <a:p>
            <a:pPr>
              <a:lnSpc>
                <a:spcPct val="100000"/>
              </a:lnSpc>
            </a:pPr>
            <a:endParaRPr lang="hu-HU" dirty="0" smtClean="0"/>
          </a:p>
          <a:p>
            <a:pPr>
              <a:lnSpc>
                <a:spcPct val="100000"/>
              </a:lnSpc>
            </a:pPr>
            <a:endParaRPr lang="hu-HU" dirty="0" smtClean="0"/>
          </a:p>
          <a:p>
            <a:pPr>
              <a:lnSpc>
                <a:spcPct val="100000"/>
              </a:lnSpc>
            </a:pPr>
            <a:endParaRPr lang="hu-HU" dirty="0" smtClean="0"/>
          </a:p>
          <a:p>
            <a:pPr>
              <a:lnSpc>
                <a:spcPct val="100000"/>
              </a:lnSpc>
            </a:pPr>
            <a:r>
              <a:rPr lang="hu-HU" dirty="0" smtClean="0"/>
              <a:t>Szabályos hangmegfelelések:</a:t>
            </a:r>
          </a:p>
          <a:p>
            <a:pPr lvl="1">
              <a:lnSpc>
                <a:spcPct val="100000"/>
              </a:lnSpc>
            </a:pPr>
            <a:r>
              <a:rPr lang="hu-HU" dirty="0" smtClean="0"/>
              <a:t>Arab [ā] ~ arámi [ā] ~ héber [ō]</a:t>
            </a:r>
            <a:br>
              <a:rPr lang="hu-HU" dirty="0" smtClean="0"/>
            </a:br>
            <a:r>
              <a:rPr lang="hu-HU" dirty="0" smtClean="0"/>
              <a:t>Hipotézis: </a:t>
            </a:r>
            <a:r>
              <a:rPr lang="hu-HU" dirty="0" err="1" smtClean="0"/>
              <a:t>proto-sémi</a:t>
            </a:r>
            <a:r>
              <a:rPr lang="hu-HU" dirty="0" smtClean="0"/>
              <a:t> *</a:t>
            </a:r>
            <a:r>
              <a:rPr lang="hu-HU" i="1" dirty="0" smtClean="0"/>
              <a:t>ā</a:t>
            </a:r>
            <a:r>
              <a:rPr lang="hu-HU" dirty="0" smtClean="0"/>
              <a:t> &gt; héber [</a:t>
            </a:r>
            <a:r>
              <a:rPr lang="hu-HU" dirty="0"/>
              <a:t>ō</a:t>
            </a:r>
            <a:r>
              <a:rPr lang="hu-HU" dirty="0" smtClean="0"/>
              <a:t>]		</a:t>
            </a:r>
            <a:r>
              <a:rPr lang="hu-HU" i="1" dirty="0" smtClean="0"/>
              <a:t>Kánaáni hangtörvény</a:t>
            </a:r>
            <a:endParaRPr lang="hu-HU" dirty="0" smtClean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008468"/>
              </p:ext>
            </p:extLst>
          </p:nvPr>
        </p:nvGraphicFramePr>
        <p:xfrm>
          <a:off x="1331260" y="3348318"/>
          <a:ext cx="9565352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769"/>
                <a:gridCol w="1076974"/>
                <a:gridCol w="1076974"/>
                <a:gridCol w="1076974"/>
                <a:gridCol w="1076974"/>
                <a:gridCol w="1076974"/>
                <a:gridCol w="1076974"/>
                <a:gridCol w="1846739"/>
              </a:tblGrid>
              <a:tr h="352313">
                <a:tc>
                  <a:txBody>
                    <a:bodyPr/>
                    <a:lstStyle/>
                    <a:p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arab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arámi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héber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err="1" smtClean="0"/>
                        <a:t>ugariti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akkád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err="1" smtClean="0"/>
                        <a:t>geez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000" dirty="0" smtClean="0"/>
                        <a:t>*</a:t>
                      </a:r>
                      <a:r>
                        <a:rPr lang="hu-HU" sz="2000" dirty="0" err="1" smtClean="0"/>
                        <a:t>proto-sémi</a:t>
                      </a:r>
                      <a:endParaRPr lang="hu-HU" sz="2000" dirty="0"/>
                    </a:p>
                  </a:txBody>
                  <a:tcPr/>
                </a:tc>
              </a:tr>
              <a:tr h="352313">
                <a:tc>
                  <a:txBody>
                    <a:bodyPr/>
                    <a:lstStyle/>
                    <a:p>
                      <a:r>
                        <a:rPr lang="hu-HU" dirty="0" smtClean="0"/>
                        <a:t>’</a:t>
                      </a:r>
                      <a:r>
                        <a:rPr lang="hu-HU" dirty="0" err="1" smtClean="0"/>
                        <a:t>béke</a:t>
                      </a:r>
                      <a:r>
                        <a:rPr lang="hu-HU" dirty="0" smtClean="0"/>
                        <a:t>’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sal</a:t>
                      </a:r>
                      <a:r>
                        <a:rPr lang="hu-HU" i="1" dirty="0" err="1" smtClean="0"/>
                        <a:t>ām</a:t>
                      </a:r>
                      <a:r>
                        <a:rPr lang="hu-HU" i="1" dirty="0" smtClean="0"/>
                        <a:t>, </a:t>
                      </a:r>
                      <a:r>
                        <a:rPr lang="hu-HU" i="1" dirty="0" err="1" smtClean="0"/>
                        <a:t>ʔamān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1" dirty="0" err="1" smtClean="0"/>
                        <a:t>šlām</a:t>
                      </a:r>
                      <a:endParaRPr lang="hu-H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šālōm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šlm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šalāmu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salām</a:t>
                      </a:r>
                      <a:r>
                        <a:rPr lang="hu-HU" i="1" dirty="0" smtClean="0"/>
                        <a:t>, </a:t>
                      </a:r>
                      <a:r>
                        <a:rPr lang="hu-HU" i="1" dirty="0" err="1" smtClean="0"/>
                        <a:t>sənʔ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0" dirty="0" smtClean="0"/>
                        <a:t>&lt; </a:t>
                      </a:r>
                      <a:r>
                        <a:rPr lang="hu-HU" i="1" dirty="0" smtClean="0"/>
                        <a:t>*</a:t>
                      </a:r>
                      <a:r>
                        <a:rPr lang="hu-HU" i="1" dirty="0" err="1" smtClean="0"/>
                        <a:t>šalām-u</a:t>
                      </a:r>
                      <a:endParaRPr lang="hu-HU" dirty="0" smtClean="0"/>
                    </a:p>
                  </a:txBody>
                  <a:tcPr/>
                </a:tc>
              </a:tr>
              <a:tr h="3523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’</a:t>
                      </a:r>
                      <a:r>
                        <a:rPr lang="hu-HU" dirty="0" err="1" smtClean="0"/>
                        <a:t>három</a:t>
                      </a:r>
                      <a:r>
                        <a:rPr lang="hu-HU" dirty="0" smtClean="0"/>
                        <a:t>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ṯal</a:t>
                      </a:r>
                      <a:r>
                        <a:rPr lang="hu-HU" i="1" dirty="0" err="1" smtClean="0"/>
                        <a:t>āṯa</a:t>
                      </a:r>
                      <a:endParaRPr lang="hu-HU" i="1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tlātā</a:t>
                      </a:r>
                      <a:r>
                        <a:rPr lang="hu-HU" i="1" dirty="0" smtClean="0"/>
                        <a:t>(h)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šəlōšā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ṯlṯ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šalāšat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šalastū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i="0" dirty="0" smtClean="0"/>
                        <a:t>&lt;</a:t>
                      </a:r>
                      <a:r>
                        <a:rPr lang="hu-HU" i="0" baseline="0" dirty="0" smtClean="0"/>
                        <a:t> *</a:t>
                      </a:r>
                      <a:r>
                        <a:rPr lang="hu-HU" i="1" dirty="0" err="1" smtClean="0"/>
                        <a:t>ṯalāṯ-at</a:t>
                      </a:r>
                      <a:endParaRPr lang="hu-HU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976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381</Words>
  <Application>Microsoft Office PowerPoint</Application>
  <PresentationFormat>Szélesvásznú</PresentationFormat>
  <Paragraphs>172</Paragraphs>
  <Slides>13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Office-téma</vt:lpstr>
      <vt:lpstr>A zsidóság nyelvei  Vajon a Biblia nyelvén beszélt Dávid király?  Bibliai héber és tiberiási héber</vt:lpstr>
      <vt:lpstr>Milyen nyelven beszélt  Dávid király?</vt:lpstr>
      <vt:lpstr>A héber nyelv korszakai</vt:lpstr>
      <vt:lpstr>Mi az hogy „bibliai héber”?</vt:lpstr>
      <vt:lpstr>A Héber Biblia, ahogy az a kezünkben van</vt:lpstr>
      <vt:lpstr>Tiberiási héber  vs.  Történeti héber</vt:lpstr>
      <vt:lpstr>“Salom” és “szalaam”:  vezet-e út a közös ‘békéhez’?  Héber, arab és a sémi összehasonlító nyelvészet</vt:lpstr>
      <vt:lpstr>Összehasonlító-történeti nyelvészet -- hagyományos megközelítés, hagyományos módszertan --</vt:lpstr>
      <vt:lpstr>Összehasonlító-történeti nyelvészet -- hagyományos megközelítés, hagyományos módszertan --</vt:lpstr>
      <vt:lpstr>Családfa</vt:lpstr>
      <vt:lpstr>Házi feladat</vt:lpstr>
      <vt:lpstr>Következő órára: olvasandó és házi feladat</vt:lpstr>
      <vt:lpstr>Viszlát jövő csütörtökön!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birot</dc:creator>
  <cp:lastModifiedBy>birot</cp:lastModifiedBy>
  <cp:revision>49</cp:revision>
  <dcterms:created xsi:type="dcterms:W3CDTF">2014-09-22T10:01:53Z</dcterms:created>
  <dcterms:modified xsi:type="dcterms:W3CDTF">2014-11-06T12:16:17Z</dcterms:modified>
</cp:coreProperties>
</file>