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85" r:id="rId3"/>
    <p:sldId id="282" r:id="rId4"/>
    <p:sldId id="281" r:id="rId5"/>
    <p:sldId id="283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A0805-D6C8-4A54-87CF-203834D88F54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CC5B1-E9A6-4952-AF28-A1678388BC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742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88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48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526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23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378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09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08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0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605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289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334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BF4A-FF0D-4989-B846-6CF683751571}" type="datetimeFigureOut">
              <a:rPr lang="hu-HU" smtClean="0"/>
              <a:t>2014.11.21.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350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rot.hu/courses/2014-orzse/Bennett-Ex7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679078" y="322730"/>
            <a:ext cx="10777816" cy="3361764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“</a:t>
            </a:r>
            <a:r>
              <a:rPr lang="hu-HU" b="1" dirty="0" err="1"/>
              <a:t>Salom</a:t>
            </a:r>
            <a:r>
              <a:rPr lang="hu-HU" b="1" dirty="0"/>
              <a:t>” és “</a:t>
            </a:r>
            <a:r>
              <a:rPr lang="hu-HU" b="1" dirty="0" err="1"/>
              <a:t>szalaam</a:t>
            </a:r>
            <a:r>
              <a:rPr lang="hu-HU" b="1" dirty="0"/>
              <a:t>”: 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vezet-e </a:t>
            </a:r>
            <a:r>
              <a:rPr lang="hu-HU" b="1" dirty="0"/>
              <a:t>út a közös ‘békéhez’?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sz="3700" b="1" dirty="0"/>
              <a:t/>
            </a:r>
            <a:br>
              <a:rPr lang="hu-HU" sz="3700" b="1" dirty="0"/>
            </a:br>
            <a:r>
              <a:rPr lang="hu-HU" sz="5400" i="1" dirty="0"/>
              <a:t>Héber, arab </a:t>
            </a:r>
            <a:r>
              <a:rPr lang="hu-HU" sz="5400" i="1" dirty="0" smtClean="0"/>
              <a:t/>
            </a:r>
            <a:br>
              <a:rPr lang="hu-HU" sz="5400" i="1" dirty="0" smtClean="0"/>
            </a:br>
            <a:r>
              <a:rPr lang="hu-HU" sz="5400" i="1" dirty="0" smtClean="0"/>
              <a:t>és </a:t>
            </a:r>
            <a:r>
              <a:rPr lang="hu-HU" sz="5400" i="1" dirty="0"/>
              <a:t>a sémi összehasonlító nyelvészet</a:t>
            </a:r>
            <a:endParaRPr lang="hu-HU" sz="4900" b="1" i="1" dirty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19519" y="4128250"/>
            <a:ext cx="9144000" cy="1169894"/>
          </a:xfrm>
        </p:spPr>
        <p:txBody>
          <a:bodyPr/>
          <a:lstStyle/>
          <a:p>
            <a:r>
              <a:rPr lang="hu-HU" altLang="hu-HU" sz="2800" b="1" dirty="0" err="1" smtClean="0"/>
              <a:t>Biró</a:t>
            </a:r>
            <a:r>
              <a:rPr lang="hu-HU" altLang="hu-HU" sz="2800" b="1" dirty="0" smtClean="0"/>
              <a:t> Tamás</a:t>
            </a:r>
          </a:p>
          <a:p>
            <a:r>
              <a:rPr lang="hu-HU" altLang="hu-HU" i="1" dirty="0" err="1" smtClean="0"/>
              <a:t>biro.tamas</a:t>
            </a:r>
            <a:r>
              <a:rPr lang="hu-HU" altLang="hu-HU" i="1" dirty="0" smtClean="0"/>
              <a:t>@</a:t>
            </a:r>
            <a:r>
              <a:rPr lang="hu-HU" altLang="hu-HU" i="1" dirty="0" err="1" smtClean="0"/>
              <a:t>btk.elte.hu</a:t>
            </a:r>
            <a:r>
              <a:rPr lang="hu-HU" altLang="hu-HU" i="1" dirty="0" smtClean="0"/>
              <a:t>, http://birot.web.elte.hu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966884" y="551301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november 20.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39659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Azonos nyelv-e a bibliai és a modern</a:t>
            </a:r>
            <a:r>
              <a:rPr lang="hu-HU" dirty="0"/>
              <a:t> </a:t>
            </a:r>
            <a:r>
              <a:rPr lang="hu-HU" dirty="0" smtClean="0"/>
              <a:t>héber?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hu-HU" i="1" dirty="0"/>
              <a:t>Egyenlőség</a:t>
            </a:r>
            <a:r>
              <a:rPr lang="hu-HU" dirty="0"/>
              <a:t>,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1902</a:t>
            </a:r>
            <a:r>
              <a:rPr lang="hu-HU" dirty="0"/>
              <a:t>. </a:t>
            </a:r>
            <a:r>
              <a:rPr lang="hu-HU" dirty="0" smtClean="0"/>
              <a:t>dec. 7., </a:t>
            </a:r>
            <a:br>
              <a:rPr lang="hu-HU" dirty="0" smtClean="0"/>
            </a:br>
            <a:r>
              <a:rPr lang="hu-HU" dirty="0" smtClean="0"/>
              <a:t>p</a:t>
            </a:r>
            <a:r>
              <a:rPr lang="hu-HU" dirty="0"/>
              <a:t>. 8</a:t>
            </a:r>
            <a:r>
              <a:rPr lang="hu-HU" dirty="0" smtClean="0"/>
              <a:t>.</a:t>
            </a:r>
            <a:endParaRPr lang="hu-HU" dirty="0"/>
          </a:p>
        </p:txBody>
      </p:sp>
      <p:pic>
        <p:nvPicPr>
          <p:cNvPr id="1027" name="Picture 3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758" y="1690688"/>
            <a:ext cx="8743950" cy="4812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998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hu-HU" dirty="0" smtClean="0"/>
              <a:t>“</a:t>
            </a:r>
            <a:r>
              <a:rPr lang="hu-HU" dirty="0" err="1" smtClean="0"/>
              <a:t>Salom</a:t>
            </a:r>
            <a:r>
              <a:rPr lang="hu-HU" dirty="0"/>
              <a:t>” és “</a:t>
            </a:r>
            <a:r>
              <a:rPr lang="hu-HU" dirty="0" err="1"/>
              <a:t>szalaam</a:t>
            </a:r>
            <a:r>
              <a:rPr lang="hu-HU" dirty="0"/>
              <a:t>”: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vezet-e </a:t>
            </a:r>
            <a:r>
              <a:rPr lang="hu-HU" dirty="0"/>
              <a:t>út a közös ‘békéhez’?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4400" i="1" dirty="0" smtClean="0"/>
              <a:t>Héber</a:t>
            </a:r>
            <a:r>
              <a:rPr lang="hu-HU" sz="4400" i="1" dirty="0"/>
              <a:t>, arab és a sémi összehasonlító nyelvészet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057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Összehasonlító-történeti nyelvészet</a:t>
            </a:r>
            <a:br>
              <a:rPr lang="hu-HU" dirty="0" smtClean="0"/>
            </a:br>
            <a:r>
              <a:rPr lang="hu-HU" sz="3200" dirty="0" smtClean="0"/>
              <a:t>-- hagyományos megközelítés, hagyományos módszertan --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i="1" dirty="0" smtClean="0"/>
              <a:t>Nyelv és nyelvek</a:t>
            </a:r>
            <a:r>
              <a:rPr lang="hu-HU" dirty="0" smtClean="0"/>
              <a:t>, 10. fejezet.</a:t>
            </a:r>
          </a:p>
          <a:p>
            <a:r>
              <a:rPr lang="hu-HU" dirty="0" smtClean="0"/>
              <a:t>Kiinduló hipotézis: </a:t>
            </a:r>
            <a:r>
              <a:rPr lang="hu-HU" b="1" dirty="0" smtClean="0"/>
              <a:t>családfamodell</a:t>
            </a:r>
            <a:r>
              <a:rPr lang="hu-HU" dirty="0" smtClean="0"/>
              <a:t>	</a:t>
            </a:r>
            <a:r>
              <a:rPr lang="hu-HU" i="1" dirty="0" smtClean="0"/>
              <a:t>-- biológiai evolúció analógiája</a:t>
            </a:r>
          </a:p>
          <a:p>
            <a:pPr lvl="1"/>
            <a:r>
              <a:rPr lang="hu-HU" dirty="0" smtClean="0"/>
              <a:t>Kiinduló populáció beszél X nyelven.</a:t>
            </a:r>
          </a:p>
          <a:p>
            <a:pPr lvl="1"/>
            <a:r>
              <a:rPr lang="hu-HU" dirty="0" smtClean="0"/>
              <a:t>Populáció kettéválik.</a:t>
            </a:r>
          </a:p>
          <a:p>
            <a:pPr lvl="1"/>
            <a:r>
              <a:rPr lang="hu-HU" dirty="0" smtClean="0"/>
              <a:t>A különvált csoportok nyelve idővel elfejlődik egymástól Y és Z nyelvvé.</a:t>
            </a:r>
          </a:p>
          <a:p>
            <a:pPr lvl="1"/>
            <a:r>
              <a:rPr lang="hu-HU" dirty="0" smtClean="0"/>
              <a:t>X nyelv rekonstruálható Y és Z nyelv hasonlóságai és különbségei alapján.</a:t>
            </a:r>
          </a:p>
          <a:p>
            <a:r>
              <a:rPr lang="hu-HU" dirty="0" smtClean="0"/>
              <a:t>Amit a hagyományos családfamodell nem/alig vesz figyelembe:</a:t>
            </a:r>
          </a:p>
          <a:p>
            <a:pPr lvl="1"/>
            <a:r>
              <a:rPr lang="hu-HU" dirty="0" smtClean="0"/>
              <a:t>Nyelvcsere: </a:t>
            </a:r>
            <a:r>
              <a:rPr lang="hu-HU" b="1" dirty="0" smtClean="0"/>
              <a:t>rokon nyelv ≠ rokon népesség</a:t>
            </a:r>
            <a:r>
              <a:rPr lang="hu-HU" dirty="0" smtClean="0"/>
              <a:t> (pl. bolgárok).</a:t>
            </a:r>
          </a:p>
          <a:p>
            <a:pPr lvl="1"/>
            <a:r>
              <a:rPr lang="hu-HU" dirty="0" smtClean="0"/>
              <a:t>A nyelvek a szétválásuk után is hathatnak egymásra.</a:t>
            </a:r>
          </a:p>
          <a:p>
            <a:pPr lvl="1"/>
            <a:r>
              <a:rPr lang="hu-HU" dirty="0" smtClean="0"/>
              <a:t>Dialektusok léte a rekonstruált </a:t>
            </a:r>
            <a:r>
              <a:rPr lang="hu-HU" dirty="0" err="1" smtClean="0"/>
              <a:t>proto-nyelvben</a:t>
            </a:r>
            <a:r>
              <a:rPr lang="hu-HU" dirty="0" smtClean="0"/>
              <a:t> (ld. </a:t>
            </a:r>
            <a:r>
              <a:rPr lang="hu-HU" i="1" dirty="0" smtClean="0"/>
              <a:t>hullámmodell</a:t>
            </a:r>
            <a:r>
              <a:rPr lang="hu-HU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2307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Összehasonlító-történeti nyelvészet</a:t>
            </a:r>
            <a:br>
              <a:rPr lang="hu-HU" dirty="0" smtClean="0"/>
            </a:br>
            <a:r>
              <a:rPr lang="hu-HU" sz="3200" dirty="0" smtClean="0"/>
              <a:t>-- hagyományos megközelítés, hagyományos módszertan --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753165" cy="470964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hu-HU" dirty="0" smtClean="0"/>
              <a:t>Rekonstrukció a nyelv különböző szintjein </a:t>
            </a:r>
            <a:br>
              <a:rPr lang="hu-HU" dirty="0" smtClean="0"/>
            </a:br>
            <a:r>
              <a:rPr lang="hu-HU" sz="2400" dirty="0" smtClean="0"/>
              <a:t>(lexikon, fonológia, morfológia, szintaxis…)</a:t>
            </a:r>
          </a:p>
          <a:p>
            <a:pPr>
              <a:lnSpc>
                <a:spcPct val="100000"/>
              </a:lnSpc>
            </a:pPr>
            <a:r>
              <a:rPr lang="hu-HU" dirty="0" smtClean="0"/>
              <a:t>Példa: hangtan és lexikon/morfológia</a:t>
            </a:r>
          </a:p>
          <a:p>
            <a:pPr>
              <a:lnSpc>
                <a:spcPct val="100000"/>
              </a:lnSpc>
            </a:pPr>
            <a:endParaRPr lang="hu-HU" dirty="0" smtClean="0"/>
          </a:p>
          <a:p>
            <a:pPr>
              <a:lnSpc>
                <a:spcPct val="100000"/>
              </a:lnSpc>
            </a:pPr>
            <a:endParaRPr lang="hu-HU" dirty="0" smtClean="0"/>
          </a:p>
          <a:p>
            <a:pPr>
              <a:lnSpc>
                <a:spcPct val="100000"/>
              </a:lnSpc>
            </a:pPr>
            <a:endParaRPr lang="hu-HU" dirty="0" smtClean="0"/>
          </a:p>
          <a:p>
            <a:pPr>
              <a:lnSpc>
                <a:spcPct val="100000"/>
              </a:lnSpc>
            </a:pPr>
            <a:endParaRPr lang="hu-HU" sz="1200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Szabályos hangmegfelelések: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Arab [ā] ~ arámi [ā] ~ héber [ō]</a:t>
            </a:r>
            <a:br>
              <a:rPr lang="hu-HU" dirty="0" smtClean="0"/>
            </a:br>
            <a:r>
              <a:rPr lang="hu-HU" dirty="0" smtClean="0"/>
              <a:t>Hipotézis: </a:t>
            </a:r>
            <a:r>
              <a:rPr lang="hu-HU" dirty="0" err="1" smtClean="0"/>
              <a:t>proto-sémi</a:t>
            </a:r>
            <a:r>
              <a:rPr lang="hu-HU" dirty="0" smtClean="0"/>
              <a:t> *</a:t>
            </a:r>
            <a:r>
              <a:rPr lang="hu-HU" i="1" dirty="0" smtClean="0"/>
              <a:t>ā</a:t>
            </a:r>
            <a:r>
              <a:rPr lang="hu-HU" dirty="0" smtClean="0"/>
              <a:t> &gt; héber [</a:t>
            </a:r>
            <a:r>
              <a:rPr lang="hu-HU" dirty="0"/>
              <a:t>ō</a:t>
            </a:r>
            <a:r>
              <a:rPr lang="hu-HU" dirty="0" smtClean="0"/>
              <a:t>]		</a:t>
            </a:r>
            <a:r>
              <a:rPr lang="hu-HU" i="1" dirty="0" smtClean="0"/>
              <a:t>Kánaáni hangtörvény</a:t>
            </a:r>
            <a:endParaRPr lang="hu-HU" dirty="0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806221"/>
              </p:ext>
            </p:extLst>
          </p:nvPr>
        </p:nvGraphicFramePr>
        <p:xfrm>
          <a:off x="1210238" y="3173506"/>
          <a:ext cx="9834291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962"/>
                <a:gridCol w="1067111"/>
                <a:gridCol w="1067111"/>
                <a:gridCol w="1067111"/>
                <a:gridCol w="1067111"/>
                <a:gridCol w="1067111"/>
                <a:gridCol w="1067111"/>
                <a:gridCol w="1898663"/>
              </a:tblGrid>
              <a:tr h="352313"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kl</a:t>
                      </a:r>
                      <a:r>
                        <a:rPr lang="hu-HU" sz="2000" dirty="0" smtClean="0"/>
                        <a:t>. arab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arámi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héber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ugariti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akkád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geez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 smtClean="0"/>
                        <a:t>*</a:t>
                      </a:r>
                      <a:r>
                        <a:rPr lang="hu-HU" sz="2000" dirty="0" err="1" smtClean="0"/>
                        <a:t>proto-sémi</a:t>
                      </a:r>
                      <a:endParaRPr lang="hu-HU" sz="2000" dirty="0"/>
                    </a:p>
                  </a:txBody>
                  <a:tcPr/>
                </a:tc>
              </a:tr>
              <a:tr h="352313">
                <a:tc>
                  <a:txBody>
                    <a:bodyPr/>
                    <a:lstStyle/>
                    <a:p>
                      <a:r>
                        <a:rPr lang="hu-HU" dirty="0" smtClean="0"/>
                        <a:t>’</a:t>
                      </a:r>
                      <a:r>
                        <a:rPr lang="hu-HU" dirty="0" err="1" smtClean="0"/>
                        <a:t>béke</a:t>
                      </a:r>
                      <a:r>
                        <a:rPr lang="hu-HU" dirty="0" smtClean="0"/>
                        <a:t>’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salām</a:t>
                      </a:r>
                      <a:r>
                        <a:rPr lang="hu-HU" i="1" dirty="0" smtClean="0"/>
                        <a:t>, </a:t>
                      </a:r>
                      <a:r>
                        <a:rPr lang="hu-HU" i="1" dirty="0" err="1" smtClean="0"/>
                        <a:t>ʔamān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šlām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šālōm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šlm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šalāmu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salām</a:t>
                      </a:r>
                      <a:r>
                        <a:rPr lang="hu-HU" i="1" dirty="0" smtClean="0"/>
                        <a:t>, </a:t>
                      </a:r>
                      <a:r>
                        <a:rPr lang="hu-HU" i="1" dirty="0" err="1" smtClean="0"/>
                        <a:t>sənʔ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0" dirty="0" smtClean="0"/>
                        <a:t>&lt; </a:t>
                      </a:r>
                      <a:r>
                        <a:rPr lang="hu-HU" i="1" dirty="0" smtClean="0"/>
                        <a:t>*</a:t>
                      </a:r>
                      <a:r>
                        <a:rPr lang="hu-HU" i="1" dirty="0" err="1" smtClean="0"/>
                        <a:t>šalām-u</a:t>
                      </a:r>
                      <a:endParaRPr lang="hu-HU" dirty="0" smtClean="0"/>
                    </a:p>
                  </a:txBody>
                  <a:tcPr/>
                </a:tc>
              </a:tr>
              <a:tr h="3523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’</a:t>
                      </a:r>
                      <a:r>
                        <a:rPr lang="hu-HU" dirty="0" err="1" smtClean="0"/>
                        <a:t>három</a:t>
                      </a:r>
                      <a:r>
                        <a:rPr lang="hu-HU" dirty="0" smtClean="0"/>
                        <a:t>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ṯalāṯa</a:t>
                      </a:r>
                      <a:endParaRPr lang="hu-HU" i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tlātā</a:t>
                      </a:r>
                      <a:r>
                        <a:rPr lang="hu-HU" i="1" dirty="0" smtClean="0"/>
                        <a:t>(h)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šəlōšā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ṯlṯ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šalāšat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šalastū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i="0" dirty="0" smtClean="0"/>
                        <a:t>&lt;</a:t>
                      </a:r>
                      <a:r>
                        <a:rPr lang="hu-HU" i="0" baseline="0" dirty="0" smtClean="0"/>
                        <a:t> *</a:t>
                      </a:r>
                      <a:r>
                        <a:rPr lang="hu-HU" i="1" dirty="0" err="1" smtClean="0"/>
                        <a:t>ṯalāṯ-at</a:t>
                      </a:r>
                      <a:endParaRPr lang="hu-HU" i="1" dirty="0"/>
                    </a:p>
                  </a:txBody>
                  <a:tcPr/>
                </a:tc>
              </a:tr>
              <a:tr h="3523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G participium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qātil</a:t>
                      </a:r>
                      <a:r>
                        <a:rPr lang="hu-HU" i="1" dirty="0" smtClean="0"/>
                        <a:t>(un)</a:t>
                      </a:r>
                      <a:endParaRPr lang="hu-HU" i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qātēl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qōtēl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q</a:t>
                      </a:r>
                      <a:r>
                        <a:rPr lang="hu-HU" i="1" cap="small" baseline="0" dirty="0" err="1" smtClean="0"/>
                        <a:t>ā</a:t>
                      </a:r>
                      <a:r>
                        <a:rPr lang="hu-HU" i="1" dirty="0" err="1" smtClean="0"/>
                        <a:t>t</a:t>
                      </a:r>
                      <a:r>
                        <a:rPr lang="hu-HU" i="1" cap="small" baseline="0" dirty="0" err="1" smtClean="0"/>
                        <a:t>i</a:t>
                      </a:r>
                      <a:r>
                        <a:rPr lang="hu-HU" i="1" dirty="0" err="1" smtClean="0"/>
                        <a:t>l</a:t>
                      </a:r>
                      <a:r>
                        <a:rPr lang="hu-HU" i="1" cap="small" baseline="0" dirty="0" err="1" smtClean="0"/>
                        <a:t>u</a:t>
                      </a:r>
                      <a:endParaRPr lang="hu-HU" i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qatilu</a:t>
                      </a:r>
                      <a:r>
                        <a:rPr lang="hu-HU" i="1" dirty="0" smtClean="0"/>
                        <a:t>(m)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i="1" dirty="0" smtClean="0"/>
                        <a:t>   ---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i="1" dirty="0" smtClean="0"/>
                        <a:t>&lt; *</a:t>
                      </a:r>
                      <a:r>
                        <a:rPr lang="hu-HU" i="1" dirty="0" err="1" smtClean="0"/>
                        <a:t>qātil</a:t>
                      </a:r>
                      <a:r>
                        <a:rPr lang="hu-HU" i="1" dirty="0" smtClean="0"/>
                        <a:t>(</a:t>
                      </a:r>
                      <a:r>
                        <a:rPr lang="hu-HU" i="1" dirty="0" err="1" smtClean="0"/>
                        <a:t>um</a:t>
                      </a:r>
                      <a:r>
                        <a:rPr lang="hu-HU" i="1" dirty="0" smtClean="0"/>
                        <a:t>)</a:t>
                      </a:r>
                      <a:endParaRPr lang="hu-HU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7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31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199" y="167061"/>
            <a:ext cx="10515600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és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199" y="1398494"/>
            <a:ext cx="10914530" cy="520401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altLang="hu-HU" dirty="0" smtClean="0"/>
              <a:t>1. </a:t>
            </a:r>
            <a:r>
              <a:rPr lang="hu-HU" altLang="hu-HU" u="sng" dirty="0" smtClean="0"/>
              <a:t>Olvasandó:</a:t>
            </a:r>
            <a:r>
              <a:rPr lang="hu-HU" altLang="hu-HU" dirty="0" smtClean="0"/>
              <a:t> </a:t>
            </a:r>
            <a:r>
              <a:rPr lang="hu-HU" altLang="hu-HU" sz="2600" dirty="0" smtClean="0"/>
              <a:t>Dobos K.: </a:t>
            </a:r>
            <a:r>
              <a:rPr lang="hu-HU" altLang="hu-HU" sz="2600" i="1" dirty="0" smtClean="0"/>
              <a:t>Sém fiai, </a:t>
            </a:r>
            <a:r>
              <a:rPr lang="hu-HU" altLang="hu-HU" sz="2600" dirty="0" smtClean="0"/>
              <a:t>pp. 133–163</a:t>
            </a:r>
            <a:r>
              <a:rPr lang="hu-HU" altLang="hu-HU" sz="2300" dirty="0" smtClean="0"/>
              <a:t> </a:t>
            </a:r>
            <a:r>
              <a:rPr lang="hu-HU" altLang="hu-HU" sz="2200" dirty="0" smtClean="0"/>
              <a:t>(</a:t>
            </a:r>
            <a:r>
              <a:rPr lang="hu-HU" altLang="hu-HU" sz="2200" dirty="0" err="1" smtClean="0"/>
              <a:t>Ugariti</a:t>
            </a:r>
            <a:r>
              <a:rPr lang="hu-HU" altLang="hu-HU" sz="2200" dirty="0" smtClean="0"/>
              <a:t>, Fönícia</a:t>
            </a:r>
            <a:r>
              <a:rPr lang="hu-HU" altLang="hu-HU" sz="2200" dirty="0" smtClean="0"/>
              <a:t>, Ammon, </a:t>
            </a:r>
            <a:r>
              <a:rPr lang="hu-HU" altLang="hu-HU" sz="2200" dirty="0" err="1" smtClean="0"/>
              <a:t>Edom</a:t>
            </a:r>
            <a:r>
              <a:rPr lang="hu-HU" altLang="hu-HU" sz="2200" dirty="0" smtClean="0"/>
              <a:t>)</a:t>
            </a:r>
            <a:r>
              <a:rPr lang="hu-HU" altLang="hu-HU" sz="2200" dirty="0" smtClean="0"/>
              <a:t>.</a:t>
            </a:r>
            <a:endParaRPr lang="hu-HU" altLang="hu-HU" sz="2200" dirty="0" smtClean="0"/>
          </a:p>
          <a:p>
            <a:pPr>
              <a:lnSpc>
                <a:spcPct val="110000"/>
              </a:lnSpc>
            </a:pPr>
            <a:endParaRPr lang="hu-HU" altLang="hu-HU" sz="1100" u="sng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hu-HU" altLang="hu-HU" sz="2600" dirty="0" smtClean="0"/>
              <a:t>2. </a:t>
            </a:r>
            <a:r>
              <a:rPr lang="hu-HU" altLang="hu-HU" sz="2600" u="sng" dirty="0" err="1" smtClean="0"/>
              <a:t>Proto-sémi</a:t>
            </a:r>
            <a:r>
              <a:rPr lang="hu-HU" altLang="hu-HU" sz="2600" u="sng" dirty="0" smtClean="0"/>
              <a:t> [</a:t>
            </a:r>
            <a:r>
              <a:rPr lang="hu-HU" altLang="hu-HU" sz="2600" u="sng" dirty="0"/>
              <a:t>š</a:t>
            </a:r>
            <a:r>
              <a:rPr lang="hu-HU" altLang="hu-HU" sz="2600" u="sng" dirty="0" smtClean="0"/>
              <a:t>] vagy [s]?</a:t>
            </a:r>
            <a:r>
              <a:rPr lang="hu-HU" altLang="hu-HU" sz="2100" dirty="0" smtClean="0"/>
              <a:t> 	</a:t>
            </a:r>
            <a:r>
              <a:rPr lang="hu-HU" altLang="hu-HU" sz="2200" dirty="0" smtClean="0"/>
              <a:t>(</a:t>
            </a:r>
            <a:r>
              <a:rPr lang="hu-HU" altLang="hu-HU" sz="2200" dirty="0" err="1" smtClean="0"/>
              <a:t>Bennett</a:t>
            </a:r>
            <a:r>
              <a:rPr lang="hu-HU" altLang="hu-HU" sz="2200" dirty="0" smtClean="0"/>
              <a:t>: </a:t>
            </a:r>
            <a:r>
              <a:rPr lang="hu-HU" altLang="hu-HU" sz="2200" i="1" dirty="0" err="1" smtClean="0"/>
              <a:t>Comparative</a:t>
            </a:r>
            <a:r>
              <a:rPr lang="hu-HU" altLang="hu-HU" sz="2200" i="1" dirty="0" smtClean="0"/>
              <a:t> </a:t>
            </a:r>
            <a:r>
              <a:rPr lang="hu-HU" altLang="hu-HU" sz="2200" i="1" dirty="0" err="1" smtClean="0"/>
              <a:t>Semitic</a:t>
            </a:r>
            <a:r>
              <a:rPr lang="hu-HU" altLang="hu-HU" sz="2200" i="1" dirty="0" smtClean="0"/>
              <a:t> </a:t>
            </a:r>
            <a:r>
              <a:rPr lang="hu-HU" altLang="hu-HU" sz="2200" i="1" dirty="0" err="1" smtClean="0"/>
              <a:t>Linguistics</a:t>
            </a:r>
            <a:r>
              <a:rPr lang="hu-HU" altLang="hu-HU" sz="2200" dirty="0" smtClean="0"/>
              <a:t>, 1998, p. 43, </a:t>
            </a:r>
            <a:r>
              <a:rPr lang="hu-HU" altLang="hu-HU" sz="2200" dirty="0" err="1" smtClean="0"/>
              <a:t>exercise</a:t>
            </a:r>
            <a:r>
              <a:rPr lang="hu-HU" altLang="hu-HU" sz="2200" dirty="0" smtClean="0"/>
              <a:t> 7)</a:t>
            </a:r>
            <a:endParaRPr lang="hu-HU" altLang="hu-HU" sz="2200" i="1" dirty="0" smtClean="0"/>
          </a:p>
          <a:p>
            <a:pPr marL="539750">
              <a:lnSpc>
                <a:spcPct val="110000"/>
              </a:lnSpc>
            </a:pPr>
            <a:r>
              <a:rPr lang="hu-HU" altLang="hu-HU" sz="2400" dirty="0"/>
              <a:t>A </a:t>
            </a:r>
            <a:r>
              <a:rPr lang="hu-HU" altLang="hu-HU" sz="2400" dirty="0">
                <a:hlinkClick r:id="rId2"/>
              </a:rPr>
              <a:t>http://</a:t>
            </a:r>
            <a:r>
              <a:rPr lang="hu-HU" altLang="hu-HU" sz="2400" dirty="0" smtClean="0">
                <a:hlinkClick r:id="rId2"/>
              </a:rPr>
              <a:t>www.birot.hu/courses/2014-orzse/Bennett-Ex7.pdf</a:t>
            </a:r>
            <a:r>
              <a:rPr lang="hu-HU" altLang="hu-HU" sz="2400" dirty="0" smtClean="0"/>
              <a:t> oldalon </a:t>
            </a:r>
            <a:r>
              <a:rPr lang="hu-HU" altLang="hu-HU" sz="2400" dirty="0" smtClean="0"/>
              <a:t>található táblázat </a:t>
            </a:r>
            <a:br>
              <a:rPr lang="hu-HU" altLang="hu-HU" sz="2400" dirty="0" smtClean="0"/>
            </a:br>
            <a:r>
              <a:rPr lang="hu-HU" altLang="hu-HU" sz="2400" dirty="0" smtClean="0"/>
              <a:t>tíz rokon szót tartalmaz akkádul, arabul és szírül (az arámi egy késő-ókori keresztény változata). Mindegyikben vastagon van szedve egy [</a:t>
            </a:r>
            <a:r>
              <a:rPr lang="hu-HU" altLang="hu-HU" sz="2400" dirty="0"/>
              <a:t>š</a:t>
            </a:r>
            <a:r>
              <a:rPr lang="hu-HU" altLang="hu-HU" sz="2400" dirty="0" smtClean="0"/>
              <a:t>] (magyar </a:t>
            </a:r>
            <a:r>
              <a:rPr lang="hu-HU" altLang="hu-HU" sz="2400" i="1" dirty="0" smtClean="0"/>
              <a:t>s</a:t>
            </a:r>
            <a:r>
              <a:rPr lang="hu-HU" altLang="hu-HU" sz="2400" dirty="0" smtClean="0"/>
              <a:t>) vagy [s] (magyar </a:t>
            </a:r>
            <a:r>
              <a:rPr lang="hu-HU" altLang="hu-HU" sz="2400" i="1" dirty="0" err="1" smtClean="0"/>
              <a:t>sz</a:t>
            </a:r>
            <a:r>
              <a:rPr lang="hu-HU" altLang="hu-HU" sz="2400" dirty="0" smtClean="0"/>
              <a:t>) hang. Mi lehetett ezeknek a hangoknak a közös őse az egyes szavak közös ősében?</a:t>
            </a:r>
          </a:p>
          <a:p>
            <a:pPr marL="768350" indent="-457200">
              <a:lnSpc>
                <a:spcPct val="110000"/>
              </a:lnSpc>
              <a:buAutoNum type="arabicPeriod"/>
            </a:pPr>
            <a:r>
              <a:rPr lang="hu-HU" altLang="hu-HU" sz="2400" dirty="0" smtClean="0"/>
              <a:t>Gyűjtse ki, hogy minek mi felel meg. Például az 1. sorban akkád š ~ szír š ~ arab s.</a:t>
            </a:r>
          </a:p>
          <a:p>
            <a:pPr marL="768350" indent="-457200">
              <a:lnSpc>
                <a:spcPct val="110000"/>
              </a:lnSpc>
              <a:buAutoNum type="arabicPeriod"/>
            </a:pPr>
            <a:r>
              <a:rPr lang="hu-HU" altLang="hu-HU" sz="2400" dirty="0" smtClean="0"/>
              <a:t>Csoportosítsa ezeket: hány különböző megfelelési mintázatot talált?</a:t>
            </a:r>
          </a:p>
          <a:p>
            <a:pPr marL="768350" indent="-457200">
              <a:lnSpc>
                <a:spcPct val="110000"/>
              </a:lnSpc>
              <a:buAutoNum type="arabicPeriod"/>
            </a:pPr>
            <a:r>
              <a:rPr lang="hu-HU" altLang="hu-HU" sz="2400" dirty="0" smtClean="0"/>
              <a:t>Melyik mintázatnak mi felelhetett meg a </a:t>
            </a:r>
            <a:r>
              <a:rPr lang="hu-HU" altLang="hu-HU" sz="2400" dirty="0" err="1" smtClean="0"/>
              <a:t>proto-sémi</a:t>
            </a:r>
            <a:r>
              <a:rPr lang="hu-HU" altLang="hu-HU" sz="2400" dirty="0" smtClean="0"/>
              <a:t> nyelvben? Több megoldás is </a:t>
            </a:r>
            <a:r>
              <a:rPr lang="hu-HU" altLang="hu-HU" sz="2400" dirty="0"/>
              <a:t>lehetséges. </a:t>
            </a:r>
            <a:r>
              <a:rPr lang="hu-HU" altLang="hu-HU" sz="2400" u="sng" dirty="0"/>
              <a:t>Érveljen</a:t>
            </a:r>
            <a:r>
              <a:rPr lang="hu-HU" altLang="hu-HU" sz="2400" dirty="0"/>
              <a:t> a megoldása mellett</a:t>
            </a:r>
            <a:r>
              <a:rPr lang="hu-HU" altLang="hu-HU" sz="2400" dirty="0" smtClean="0"/>
              <a:t>. </a:t>
            </a:r>
            <a:r>
              <a:rPr lang="hu-HU" altLang="hu-HU" sz="2400" u="sng" dirty="0" smtClean="0"/>
              <a:t>Használja</a:t>
            </a:r>
            <a:r>
              <a:rPr lang="hu-HU" altLang="hu-HU" sz="2400" dirty="0" smtClean="0"/>
              <a:t> a </a:t>
            </a:r>
            <a:r>
              <a:rPr lang="hu-HU" altLang="hu-HU" sz="2400" i="1" dirty="0" smtClean="0"/>
              <a:t>Nyelv és </a:t>
            </a:r>
            <a:r>
              <a:rPr lang="hu-HU" altLang="hu-HU" sz="2400" i="1" dirty="0" err="1" smtClean="0"/>
              <a:t>nyelvek</a:t>
            </a:r>
            <a:r>
              <a:rPr lang="hu-HU" altLang="hu-HU" sz="2400" dirty="0" err="1" smtClean="0"/>
              <a:t>-ben</a:t>
            </a:r>
            <a:r>
              <a:rPr lang="hu-HU" altLang="hu-HU" sz="2400" dirty="0" smtClean="0"/>
              <a:t> olvasottakat.</a:t>
            </a:r>
            <a:endParaRPr lang="hu-HU" altLang="hu-HU" sz="2400" dirty="0"/>
          </a:p>
          <a:p>
            <a:pPr marL="539750">
              <a:lnSpc>
                <a:spcPct val="110000"/>
              </a:lnSpc>
            </a:pPr>
            <a:r>
              <a:rPr lang="hu-HU" altLang="hu-HU" sz="2400" dirty="0" smtClean="0"/>
              <a:t>Megoldását küldje </a:t>
            </a:r>
            <a:r>
              <a:rPr lang="hu-HU" altLang="hu-HU" sz="2400" dirty="0" smtClean="0"/>
              <a:t>a </a:t>
            </a:r>
            <a:r>
              <a:rPr lang="hu-HU" altLang="hu-HU" sz="2400" i="1" dirty="0" err="1" smtClean="0"/>
              <a:t>biro.tamas</a:t>
            </a:r>
            <a:r>
              <a:rPr lang="hu-HU" altLang="hu-HU" sz="2400" i="1" dirty="0" smtClean="0"/>
              <a:t>@</a:t>
            </a:r>
            <a:r>
              <a:rPr lang="hu-HU" altLang="hu-HU" sz="2400" i="1" dirty="0" err="1" smtClean="0"/>
              <a:t>btk.elte.hu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címre. </a:t>
            </a:r>
            <a:r>
              <a:rPr lang="hu-HU" altLang="hu-HU" sz="2400" b="1" dirty="0" smtClean="0"/>
              <a:t>Határidő</a:t>
            </a:r>
            <a:r>
              <a:rPr lang="hu-HU" altLang="hu-HU" sz="2400" b="1" dirty="0" smtClean="0"/>
              <a:t>:</a:t>
            </a:r>
            <a:r>
              <a:rPr lang="hu-HU" altLang="hu-HU" sz="2400" dirty="0" smtClean="0"/>
              <a:t> </a:t>
            </a:r>
            <a:r>
              <a:rPr lang="hu-HU" altLang="hu-HU" sz="2400" dirty="0" smtClean="0"/>
              <a:t>nov. </a:t>
            </a:r>
            <a:r>
              <a:rPr lang="hu-HU" altLang="hu-HU" sz="2400" dirty="0" smtClean="0"/>
              <a:t>26., szerda dél (12:00). </a:t>
            </a:r>
          </a:p>
        </p:txBody>
      </p:sp>
    </p:spTree>
    <p:extLst>
      <p:ext uri="{BB962C8B-B14F-4D97-AF65-F5344CB8AC3E}">
        <p14:creationId xmlns:p14="http://schemas.microsoft.com/office/powerpoint/2010/main" val="311863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csütörtökön!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7512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155</Words>
  <Application>Microsoft Office PowerPoint</Application>
  <PresentationFormat>Szélesvásznú</PresentationFormat>
  <Paragraphs>69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Office-téma</vt:lpstr>
      <vt:lpstr>“Salom” és “szalaam”:  vezet-e út a közös ‘békéhez’?  Héber, arab  és a sémi összehasonlító nyelvészet</vt:lpstr>
      <vt:lpstr>Azonos nyelv-e a bibliai és a modern héber?</vt:lpstr>
      <vt:lpstr>“Salom” és “szalaam”:  vezet-e út a közös ‘békéhez’?  Héber, arab és a sémi összehasonlító nyelvészet</vt:lpstr>
      <vt:lpstr>Összehasonlító-történeti nyelvészet -- hagyományos megközelítés, hagyományos módszertan --</vt:lpstr>
      <vt:lpstr>Összehasonlító-történeti nyelvészet -- hagyományos megközelítés, hagyományos módszertan --</vt:lpstr>
      <vt:lpstr>Házi feladat</vt:lpstr>
      <vt:lpstr>Következő órára: olvasandó és házi feladat</vt:lpstr>
      <vt:lpstr>Viszlát jövő csütörtökön!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71</cp:revision>
  <dcterms:created xsi:type="dcterms:W3CDTF">2014-09-22T10:01:53Z</dcterms:created>
  <dcterms:modified xsi:type="dcterms:W3CDTF">2014-11-21T14:57:15Z</dcterms:modified>
</cp:coreProperties>
</file>