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304" r:id="rId3"/>
    <p:sldId id="287" r:id="rId4"/>
    <p:sldId id="302" r:id="rId5"/>
    <p:sldId id="301" r:id="rId6"/>
    <p:sldId id="303" r:id="rId7"/>
    <p:sldId id="284" r:id="rId8"/>
    <p:sldId id="267" r:id="rId9"/>
    <p:sldId id="305" r:id="rId10"/>
    <p:sldId id="269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7EF70F-3ADD-4B37-83D7-D310D0C0F286}" type="slidenum">
              <a:rPr lang="en-US" altLang="hu-HU">
                <a:solidFill>
                  <a:srgbClr val="000000"/>
                </a:solidFill>
              </a:rPr>
              <a:pPr eaLnBrk="1" hangingPunct="1"/>
              <a:t>6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4538"/>
            <a:ext cx="6589712" cy="37084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36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0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2014.11.28.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bdowse.com/ip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rot.hu/courses/2014-orzse/Bennett-Ex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322730"/>
            <a:ext cx="10777816" cy="3361764"/>
          </a:xfrm>
        </p:spPr>
        <p:txBody>
          <a:bodyPr>
            <a:normAutofit/>
          </a:bodyPr>
          <a:lstStyle/>
          <a:p>
            <a:r>
              <a:rPr lang="hu-HU" b="1" dirty="0"/>
              <a:t>Sém és Hám fiai?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700" b="1" dirty="0"/>
              <a:t/>
            </a:r>
            <a:br>
              <a:rPr lang="hu-HU" sz="3700" b="1" dirty="0"/>
            </a:br>
            <a:r>
              <a:rPr lang="hu-HU" sz="5400" dirty="0"/>
              <a:t>A héber nyelv helye </a:t>
            </a:r>
            <a:r>
              <a:rPr lang="hu-HU" sz="5400" dirty="0" smtClean="0"/>
              <a:t/>
            </a:r>
            <a:br>
              <a:rPr lang="hu-HU" sz="5400" dirty="0" smtClean="0"/>
            </a:br>
            <a:r>
              <a:rPr lang="hu-HU" sz="5400" dirty="0" smtClean="0"/>
              <a:t>az </a:t>
            </a:r>
            <a:r>
              <a:rPr lang="hu-HU" sz="5400" dirty="0"/>
              <a:t>afroázsiai és a sémi nyelvcsaládban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 smtClean="0"/>
              <a:t>Biró</a:t>
            </a:r>
            <a:r>
              <a:rPr lang="hu-HU" altLang="hu-HU" sz="2800" b="1" dirty="0" smtClean="0"/>
              <a:t> Tamás</a:t>
            </a:r>
          </a:p>
          <a:p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i="1" dirty="0" smtClean="0"/>
              <a:t>, http://birot.web.elte.hu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november 27.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csütörtökön!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tanulás mint </a:t>
            </a:r>
            <a:r>
              <a:rPr lang="hu-HU" dirty="0" err="1" smtClean="0"/>
              <a:t>Gestalt-váltás</a:t>
            </a:r>
            <a:endParaRPr lang="hu-HU" dirty="0"/>
          </a:p>
        </p:txBody>
      </p:sp>
      <p:pic>
        <p:nvPicPr>
          <p:cNvPr id="1026" name="Picture 2" descr="http://www.intropsych.com/ch04_senses/04va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852" y="2309206"/>
            <a:ext cx="232867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estaltarte.com/img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665" y="2128230"/>
            <a:ext cx="256222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-tVM86_ZaNzU/TbDFWkUSgDI/AAAAAAAAA0k/LKwKnUlCj1Q/s1600/YoungOldWom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52" y="1756357"/>
            <a:ext cx="2825496" cy="4026408"/>
          </a:xfrm>
          <a:prstGeom prst="rect">
            <a:avLst/>
          </a:prstGeom>
          <a:noFill/>
          <a:ln w="349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0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i="1" dirty="0"/>
              <a:t>Az összehasonlítástól a családfáig</a:t>
            </a:r>
            <a:endParaRPr lang="hu-HU" sz="4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sz="3200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hu-HU" sz="32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76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történeti rekonstrukció klasszikus módszere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9247" y="1825625"/>
            <a:ext cx="10919011" cy="4615516"/>
          </a:xfrm>
        </p:spPr>
        <p:txBody>
          <a:bodyPr>
            <a:normAutofit/>
          </a:bodyPr>
          <a:lstStyle/>
          <a:p>
            <a:r>
              <a:rPr lang="hu-HU" dirty="0" smtClean="0"/>
              <a:t>Vegyünk rokon szavak egy listáját</a:t>
            </a:r>
          </a:p>
          <a:p>
            <a:r>
              <a:rPr lang="hu-HU" dirty="0" smtClean="0"/>
              <a:t>(Mi van a nyelv többi szintjével?)</a:t>
            </a:r>
          </a:p>
          <a:p>
            <a:r>
              <a:rPr lang="hu-HU" dirty="0" smtClean="0"/>
              <a:t>Rokon szavak:</a:t>
            </a:r>
          </a:p>
          <a:p>
            <a:pPr lvl="1"/>
            <a:r>
              <a:rPr lang="hu-HU" dirty="0" smtClean="0"/>
              <a:t>Azonos / hasonló hangalak</a:t>
            </a:r>
          </a:p>
          <a:p>
            <a:pPr lvl="1"/>
            <a:r>
              <a:rPr lang="hu-HU" dirty="0" smtClean="0"/>
              <a:t>Azonos / hasonló jelentés</a:t>
            </a:r>
          </a:p>
          <a:p>
            <a:r>
              <a:rPr lang="hu-HU" dirty="0" smtClean="0"/>
              <a:t>Kizárjuk a kölcsönzéseket és a </a:t>
            </a:r>
            <a:r>
              <a:rPr lang="hu-HU" dirty="0" err="1" smtClean="0"/>
              <a:t>a</a:t>
            </a:r>
            <a:r>
              <a:rPr lang="hu-HU" dirty="0" smtClean="0"/>
              <a:t> nem szabályos hangmegfeleléseket.</a:t>
            </a:r>
          </a:p>
          <a:p>
            <a:r>
              <a:rPr lang="hu-HU" dirty="0" smtClean="0"/>
              <a:t>Mi lehet az a *</a:t>
            </a:r>
            <a:r>
              <a:rPr lang="hu-HU" dirty="0" err="1" smtClean="0"/>
              <a:t>proto-szó</a:t>
            </a:r>
            <a:r>
              <a:rPr lang="hu-HU" dirty="0" smtClean="0"/>
              <a:t>, amelyből a legvalószínűbb módon levezethető</a:t>
            </a:r>
          </a:p>
          <a:p>
            <a:pPr lvl="1"/>
            <a:r>
              <a:rPr lang="hu-HU" dirty="0" smtClean="0"/>
              <a:t>Az egyes nyelvekben megfigyelhető hangalakok</a:t>
            </a:r>
          </a:p>
          <a:p>
            <a:pPr lvl="1"/>
            <a:r>
              <a:rPr lang="hu-HU" dirty="0"/>
              <a:t>Az egyes nyelvekben megfigyelhető </a:t>
            </a:r>
            <a:r>
              <a:rPr lang="hu-HU" dirty="0" smtClean="0"/>
              <a:t>jelentések</a:t>
            </a:r>
            <a:endParaRPr lang="hu-HU" dirty="0"/>
          </a:p>
          <a:p>
            <a:pPr marL="0" indent="0" algn="r">
              <a:buNone/>
            </a:pPr>
            <a:r>
              <a:rPr lang="hu-HU" sz="2400" dirty="0" err="1" smtClean="0"/>
              <a:t>V.ö</a:t>
            </a:r>
            <a:r>
              <a:rPr lang="hu-HU" sz="2400" dirty="0" smtClean="0"/>
              <a:t>. </a:t>
            </a:r>
            <a:r>
              <a:rPr lang="hu-HU" sz="2400" i="1" dirty="0" smtClean="0"/>
              <a:t>Nyelv és nyelvek, </a:t>
            </a:r>
            <a:r>
              <a:rPr lang="hu-HU" sz="2400" dirty="0" smtClean="0"/>
              <a:t>10. fejezet</a:t>
            </a:r>
          </a:p>
        </p:txBody>
      </p:sp>
    </p:spTree>
    <p:extLst>
      <p:ext uri="{BB962C8B-B14F-4D97-AF65-F5344CB8AC3E}">
        <p14:creationId xmlns:p14="http://schemas.microsoft.com/office/powerpoint/2010/main" val="225613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Házi </a:t>
            </a:r>
            <a:r>
              <a:rPr lang="hu-HU" dirty="0"/>
              <a:t>feladat mára: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300" dirty="0" smtClean="0"/>
              <a:t>http</a:t>
            </a:r>
            <a:r>
              <a:rPr lang="hu-HU" sz="3300" dirty="0"/>
              <a:t>://www.birot.hu/courses/2014-orzse/Bennett-Ex7.pdf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685929" cy="4615516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36598"/>
              </p:ext>
            </p:extLst>
          </p:nvPr>
        </p:nvGraphicFramePr>
        <p:xfrm>
          <a:off x="1344705" y="2232207"/>
          <a:ext cx="9265026" cy="184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836"/>
                <a:gridCol w="1045509"/>
                <a:gridCol w="1045509"/>
                <a:gridCol w="1045509"/>
                <a:gridCol w="1045509"/>
                <a:gridCol w="208280"/>
                <a:gridCol w="1862568"/>
                <a:gridCol w="1573306"/>
              </a:tblGrid>
              <a:tr h="424674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Akkád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Szír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Arab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Héber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 smtClean="0"/>
                        <a:t>*</a:t>
                      </a:r>
                      <a:r>
                        <a:rPr lang="hu-HU" sz="2000" dirty="0" err="1" smtClean="0"/>
                        <a:t>Proto-Sémi</a:t>
                      </a:r>
                      <a:endParaRPr lang="hu-HU" sz="2000" dirty="0" smtClean="0"/>
                    </a:p>
                    <a:p>
                      <a:pPr algn="r"/>
                      <a:r>
                        <a:rPr lang="hu-HU" sz="1800" dirty="0" smtClean="0"/>
                        <a:t>(hagyományos)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 smtClean="0"/>
                        <a:t>*</a:t>
                      </a:r>
                      <a:r>
                        <a:rPr lang="hu-HU" sz="2000" dirty="0" err="1" smtClean="0"/>
                        <a:t>Proto-Sémi</a:t>
                      </a:r>
                      <a:endParaRPr lang="hu-HU" sz="2000" dirty="0" smtClean="0"/>
                    </a:p>
                    <a:p>
                      <a:pPr algn="r"/>
                      <a:r>
                        <a:rPr lang="hu-HU" sz="1800" dirty="0" smtClean="0"/>
                        <a:t>(</a:t>
                      </a:r>
                      <a:r>
                        <a:rPr lang="hu-HU" sz="1800" dirty="0" err="1" smtClean="0"/>
                        <a:t>Huehnergard</a:t>
                      </a:r>
                      <a:r>
                        <a:rPr lang="hu-HU" sz="1800" dirty="0" smtClean="0"/>
                        <a:t>)</a:t>
                      </a:r>
                      <a:endParaRPr lang="hu-HU" sz="180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r>
                        <a:rPr lang="hu-HU" dirty="0" smtClean="0"/>
                        <a:t>1, 5,</a:t>
                      </a:r>
                      <a:r>
                        <a:rPr lang="hu-HU" baseline="0" dirty="0" smtClean="0"/>
                        <a:t> 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f-ZA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endParaRPr lang="hu-HU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0" dirty="0" smtClean="0"/>
                        <a:t>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f-ZA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endParaRPr lang="hu-HU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1" baseline="0" dirty="0" smtClean="0"/>
                        <a:t>*</a:t>
                      </a:r>
                      <a:r>
                        <a:rPr lang="af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 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*s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2, 6, 7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endParaRPr lang="hu-HU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0" dirty="0" smtClean="0"/>
                        <a:t>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</a:t>
                      </a:r>
                      <a:r>
                        <a:rPr lang="hu-HU" i="0" baseline="0" dirty="0" smtClean="0"/>
                        <a:t> *</a:t>
                      </a:r>
                      <a:r>
                        <a:rPr lang="af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 </a:t>
                      </a:r>
                      <a:r>
                        <a:rPr lang="hu-HU" i="0" baseline="0" dirty="0" smtClean="0"/>
                        <a:t> *</a:t>
                      </a:r>
                      <a:r>
                        <a:rPr lang="af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</a:t>
                      </a:r>
                      <a:endParaRPr lang="hu-HU" i="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3, 4, 8, 9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hu-HU" i="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0" dirty="0" smtClean="0"/>
                        <a:t>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0" dirty="0" smtClean="0"/>
                        <a:t>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0" dirty="0" smtClean="0"/>
                        <a:t>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</a:t>
                      </a:r>
                      <a:r>
                        <a:rPr lang="hu-HU" i="0" baseline="0" dirty="0" smtClean="0"/>
                        <a:t> *s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</a:t>
                      </a:r>
                      <a:r>
                        <a:rPr lang="hu-HU" i="0" baseline="0" dirty="0" smtClean="0"/>
                        <a:t> *</a:t>
                      </a:r>
                      <a:r>
                        <a:rPr lang="hu-HU" i="0" baseline="30000" dirty="0" err="1" smtClean="0"/>
                        <a:t>t</a:t>
                      </a:r>
                      <a:r>
                        <a:rPr lang="hu-HU" i="0" baseline="0" dirty="0" err="1" smtClean="0"/>
                        <a:t>s</a:t>
                      </a:r>
                      <a:endParaRPr lang="hu-HU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0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"/>
          <p:cNvSpPr>
            <a:spLocks noGrp="1" noChangeArrowheads="1"/>
          </p:cNvSpPr>
          <p:nvPr>
            <p:ph type="title"/>
          </p:nvPr>
        </p:nvSpPr>
        <p:spPr>
          <a:xfrm>
            <a:off x="878542" y="257176"/>
            <a:ext cx="10806952" cy="1222375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 smtClean="0"/>
              <a:t>A </a:t>
            </a:r>
            <a:r>
              <a:rPr lang="hu-HU" altLang="hu-HU" dirty="0" err="1" smtClean="0"/>
              <a:t>protosémitől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tiberiási</a:t>
            </a:r>
            <a:r>
              <a:rPr lang="hu-HU" altLang="hu-HU" dirty="0" smtClean="0"/>
              <a:t> héberig</a:t>
            </a:r>
            <a:br>
              <a:rPr lang="hu-HU" altLang="hu-HU" dirty="0" smtClean="0"/>
            </a:br>
            <a:r>
              <a:rPr lang="hu-HU" altLang="hu-HU" sz="1100" dirty="0" smtClean="0"/>
              <a:t/>
            </a:r>
            <a:br>
              <a:rPr lang="hu-HU" altLang="hu-HU" sz="1100" dirty="0" smtClean="0"/>
            </a:br>
            <a:r>
              <a:rPr lang="hu-HU" altLang="hu-HU" sz="2900" dirty="0" smtClean="0"/>
              <a:t>(hagyományos felfogás, </a:t>
            </a:r>
            <a:r>
              <a:rPr lang="hu-HU" altLang="hu-HU" sz="2900" i="1" dirty="0" err="1" smtClean="0"/>
              <a:t>Bennett</a:t>
            </a:r>
            <a:r>
              <a:rPr lang="hu-HU" altLang="hu-HU" sz="2900" i="1" dirty="0" smtClean="0"/>
              <a:t>, </a:t>
            </a:r>
            <a:r>
              <a:rPr lang="hu-HU" altLang="hu-HU" sz="2900" i="1" dirty="0" err="1" smtClean="0"/>
              <a:t>Comparative</a:t>
            </a:r>
            <a:r>
              <a:rPr lang="hu-HU" altLang="hu-HU" sz="2900" i="1" dirty="0" smtClean="0"/>
              <a:t> </a:t>
            </a:r>
            <a:r>
              <a:rPr lang="hu-HU" altLang="hu-HU" sz="2900" i="1" dirty="0" err="1" smtClean="0"/>
              <a:t>Semitic</a:t>
            </a:r>
            <a:r>
              <a:rPr lang="hu-HU" altLang="hu-HU" sz="2900" i="1" dirty="0" smtClean="0"/>
              <a:t> </a:t>
            </a:r>
            <a:r>
              <a:rPr lang="hu-HU" altLang="hu-HU" sz="2900" i="1" dirty="0" err="1" smtClean="0"/>
              <a:t>Linguistics</a:t>
            </a:r>
            <a:r>
              <a:rPr lang="hu-HU" altLang="hu-HU" sz="2900" dirty="0" smtClean="0"/>
              <a:t>, </a:t>
            </a:r>
            <a:r>
              <a:rPr lang="hu-HU" altLang="hu-HU" sz="2900" dirty="0" err="1" smtClean="0"/>
              <a:t>Paradigms</a:t>
            </a:r>
            <a:r>
              <a:rPr lang="hu-HU" altLang="hu-HU" sz="2900" dirty="0" smtClean="0"/>
              <a:t> A)</a:t>
            </a:r>
            <a:endParaRPr lang="en-US" altLang="hu-HU" sz="2900" dirty="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0578" y="1706562"/>
            <a:ext cx="8520113" cy="5014913"/>
          </a:xfrm>
        </p:spPr>
        <p:txBody>
          <a:bodyPr/>
          <a:lstStyle/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dirty="0" smtClean="0"/>
              <a:t> Proto</a:t>
            </a:r>
            <a:r>
              <a:rPr lang="hu-HU" altLang="hu-HU" dirty="0" smtClean="0"/>
              <a:t>sémi</a:t>
            </a:r>
            <a:r>
              <a:rPr lang="en-US" altLang="hu-HU" dirty="0" smtClean="0"/>
              <a:t>: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hu-HU" altLang="hu-HU" dirty="0" err="1" smtClean="0"/>
              <a:t>Tiberiási</a:t>
            </a:r>
            <a:r>
              <a:rPr lang="hu-HU" altLang="hu-HU" dirty="0" smtClean="0"/>
              <a:t> héber</a:t>
            </a:r>
            <a:r>
              <a:rPr lang="en-US" altLang="hu-HU" dirty="0" smtClean="0"/>
              <a:t>: </a:t>
            </a:r>
            <a:endParaRPr lang="hu-HU" altLang="hu-HU" dirty="0" smtClean="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hu-HU" altLang="hu-HU" dirty="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hu-HU" altLang="hu-HU" dirty="0" smtClean="0"/>
          </a:p>
          <a:p>
            <a:pPr marL="0" indent="0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hu-HU" altLang="hu-HU" sz="2400" dirty="0" smtClean="0"/>
              <a:t>Hangzó </a:t>
            </a:r>
            <a:r>
              <a:rPr lang="hu-HU" altLang="hu-HU" sz="2400" dirty="0" err="1" smtClean="0"/>
              <a:t>IPA-táblázat</a:t>
            </a:r>
            <a:r>
              <a:rPr lang="hu-HU" altLang="hu-HU" sz="2400" dirty="0" smtClean="0"/>
              <a:t>:</a:t>
            </a:r>
          </a:p>
          <a:p>
            <a:pPr marL="0" indent="0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400" dirty="0">
                <a:hlinkClick r:id="rId3"/>
              </a:rPr>
              <a:t>http://</a:t>
            </a:r>
            <a:r>
              <a:rPr lang="en-US" altLang="hu-HU" sz="2400" dirty="0" smtClean="0">
                <a:hlinkClick r:id="rId3"/>
              </a:rPr>
              <a:t>jbdowse.com/ipa</a:t>
            </a:r>
            <a:r>
              <a:rPr lang="hu-HU" altLang="hu-HU" sz="2400" dirty="0" smtClean="0"/>
              <a:t> </a:t>
            </a:r>
            <a:endParaRPr lang="en-US" altLang="hu-HU" sz="2400" dirty="0" smtClean="0"/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062" y="1926433"/>
            <a:ext cx="5934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238" y="4325938"/>
            <a:ext cx="6181725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142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Családfa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685929" cy="4615516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Hasonló nyelvek közelebbi rokonok, de…</a:t>
            </a:r>
          </a:p>
          <a:p>
            <a:r>
              <a:rPr lang="hu-HU" dirty="0" smtClean="0"/>
              <a:t>… a családfa egy történetet mesél el.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97075"/>
              </p:ext>
            </p:extLst>
          </p:nvPr>
        </p:nvGraphicFramePr>
        <p:xfrm>
          <a:off x="1089211" y="1452278"/>
          <a:ext cx="8685318" cy="356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76"/>
                <a:gridCol w="1075007"/>
                <a:gridCol w="1075007"/>
                <a:gridCol w="1075007"/>
                <a:gridCol w="1075007"/>
                <a:gridCol w="1075007"/>
                <a:gridCol w="1075007"/>
              </a:tblGrid>
              <a:tr h="424674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arab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arámi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héber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ugariti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akkád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geez</a:t>
                      </a:r>
                      <a:endParaRPr lang="hu-HU" sz="200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r>
                        <a:rPr lang="hu-HU" dirty="0" smtClean="0"/>
                        <a:t>*</a:t>
                      </a:r>
                      <a:r>
                        <a:rPr lang="hu-HU" i="1" dirty="0" smtClean="0"/>
                        <a:t>ā </a:t>
                      </a:r>
                      <a:r>
                        <a:rPr lang="hu-HU" i="0" dirty="0" smtClean="0"/>
                        <a:t>&gt;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ā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ō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ā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 / a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* </a:t>
                      </a:r>
                      <a:r>
                        <a:rPr lang="hu-HU" i="1" dirty="0" smtClean="0"/>
                        <a:t>ṯ </a:t>
                      </a:r>
                      <a:r>
                        <a:rPr lang="hu-HU" i="0" dirty="0" smtClean="0"/>
                        <a:t>&gt;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ṯ</a:t>
                      </a:r>
                      <a:endParaRPr lang="hu-HU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ṯ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 / s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főnévragozás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van</a:t>
                      </a:r>
                      <a:endParaRPr lang="hu-HU" i="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-tu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-et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-ti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-āku</a:t>
                      </a:r>
                      <a:endParaRPr lang="hu-H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-kū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-ti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-t</a:t>
                      </a:r>
                      <a:r>
                        <a:rPr lang="hu-HU" i="1" dirty="0" smtClean="0"/>
                        <a:t>(ā)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-ta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-āta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-ka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-ta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-tī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-āti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-kī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határozott főnév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al-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baseline="0" dirty="0" smtClean="0"/>
                        <a:t>ha-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Ø?</a:t>
                      </a:r>
                      <a:endParaRPr lang="hu-HU" i="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Tört többes szám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van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nincs (?)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1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199" y="167061"/>
            <a:ext cx="10515600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és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658906" y="1398494"/>
            <a:ext cx="11255187" cy="52040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Olvasandó:</a:t>
            </a:r>
            <a:r>
              <a:rPr lang="hu-HU" altLang="hu-HU" dirty="0" smtClean="0"/>
              <a:t> </a:t>
            </a:r>
            <a:r>
              <a:rPr lang="hu-HU" altLang="hu-HU" sz="2400" dirty="0"/>
              <a:t>Kenesei István (szerk.): </a:t>
            </a:r>
            <a:r>
              <a:rPr lang="hu-HU" altLang="hu-HU" sz="2400" i="1" dirty="0"/>
              <a:t>A nyelv és a nyelvek</a:t>
            </a:r>
            <a:r>
              <a:rPr lang="hu-HU" altLang="hu-HU" sz="2400" dirty="0"/>
              <a:t> (sok kiadás, pl. Akadémiai Kiadó, </a:t>
            </a:r>
            <a:r>
              <a:rPr lang="hu-HU" altLang="hu-HU" sz="2400" dirty="0" smtClean="0"/>
              <a:t>			 Budapest</a:t>
            </a:r>
            <a:r>
              <a:rPr lang="hu-HU" altLang="hu-HU" sz="2400" dirty="0"/>
              <a:t>, 1995). 11. fejezet, „A maradandó nyelv”.</a:t>
            </a:r>
            <a:endParaRPr lang="hu-HU" altLang="hu-HU" sz="2200" dirty="0" smtClean="0"/>
          </a:p>
          <a:p>
            <a:pPr>
              <a:lnSpc>
                <a:spcPct val="110000"/>
              </a:lnSpc>
            </a:pPr>
            <a:endParaRPr lang="hu-HU" altLang="hu-HU" sz="1100" u="sng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u-HU" altLang="hu-HU" sz="2600" dirty="0" smtClean="0"/>
              <a:t>2. </a:t>
            </a:r>
            <a:r>
              <a:rPr lang="hu-HU" altLang="hu-HU" sz="2600" u="sng" dirty="0" smtClean="0"/>
              <a:t>Rokon szavak a sémi nyelvekben</a:t>
            </a:r>
            <a:r>
              <a:rPr lang="hu-HU" altLang="hu-HU" sz="2100" dirty="0" smtClean="0"/>
              <a:t> </a:t>
            </a:r>
            <a:r>
              <a:rPr lang="hu-HU" altLang="hu-HU" sz="2100" dirty="0" smtClean="0"/>
              <a:t>	</a:t>
            </a:r>
            <a:r>
              <a:rPr lang="hu-HU" altLang="hu-HU" sz="2200" dirty="0" smtClean="0"/>
              <a:t>(</a:t>
            </a:r>
            <a:r>
              <a:rPr lang="hu-HU" altLang="hu-HU" sz="2200" dirty="0" err="1" smtClean="0"/>
              <a:t>Bennett</a:t>
            </a:r>
            <a:r>
              <a:rPr lang="hu-HU" altLang="hu-HU" sz="2200" dirty="0" smtClean="0"/>
              <a:t>: </a:t>
            </a:r>
            <a:r>
              <a:rPr lang="hu-HU" altLang="hu-HU" sz="2200" i="1" dirty="0" err="1" smtClean="0"/>
              <a:t>Comparative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Semitic</a:t>
            </a:r>
            <a:r>
              <a:rPr lang="hu-HU" altLang="hu-HU" sz="2200" i="1" dirty="0" smtClean="0"/>
              <a:t> </a:t>
            </a:r>
            <a:r>
              <a:rPr lang="hu-HU" altLang="hu-HU" sz="2200" i="1" dirty="0" smtClean="0"/>
              <a:t>Ling</a:t>
            </a:r>
            <a:r>
              <a:rPr lang="hu-HU" altLang="hu-HU" sz="2200" dirty="0" smtClean="0"/>
              <a:t>, 1998: 44-45, </a:t>
            </a:r>
            <a:r>
              <a:rPr lang="hu-HU" altLang="hu-HU" sz="2200" dirty="0" err="1" smtClean="0"/>
              <a:t>exercise</a:t>
            </a:r>
            <a:r>
              <a:rPr lang="hu-HU" altLang="hu-HU" sz="2200" dirty="0" smtClean="0"/>
              <a:t> </a:t>
            </a:r>
            <a:r>
              <a:rPr lang="hu-HU" altLang="hu-HU" sz="2200" dirty="0" smtClean="0"/>
              <a:t>9)</a:t>
            </a:r>
            <a:endParaRPr lang="hu-HU" altLang="hu-HU" sz="2200" i="1" dirty="0" smtClean="0"/>
          </a:p>
          <a:p>
            <a:pPr marL="539750">
              <a:lnSpc>
                <a:spcPct val="110000"/>
              </a:lnSpc>
            </a:pPr>
            <a:r>
              <a:rPr lang="hu-HU" altLang="hu-HU" sz="2400" dirty="0"/>
              <a:t>A </a:t>
            </a:r>
            <a:r>
              <a:rPr lang="hu-HU" altLang="hu-HU" sz="2400" dirty="0">
                <a:hlinkClick r:id="rId2"/>
              </a:rPr>
              <a:t>http://</a:t>
            </a:r>
            <a:r>
              <a:rPr lang="hu-HU" altLang="hu-HU" sz="2400" dirty="0" smtClean="0">
                <a:hlinkClick r:id="rId2"/>
              </a:rPr>
              <a:t>www.birot.hu/courses/2014-orzse/Bennett-Ex9.pdf</a:t>
            </a:r>
            <a:r>
              <a:rPr lang="hu-HU" altLang="hu-HU" sz="2400" dirty="0" smtClean="0"/>
              <a:t> oldalon </a:t>
            </a:r>
            <a:r>
              <a:rPr lang="hu-HU" altLang="hu-HU" sz="2400" dirty="0" smtClean="0"/>
              <a:t>található táblázat </a:t>
            </a:r>
            <a:br>
              <a:rPr lang="hu-HU" altLang="hu-HU" sz="2400" dirty="0" smtClean="0"/>
            </a:br>
            <a:r>
              <a:rPr lang="hu-HU" altLang="hu-HU" sz="2400" dirty="0" smtClean="0"/>
              <a:t>tíz rokon szót tartalmaz akkádul, </a:t>
            </a:r>
            <a:r>
              <a:rPr lang="hu-HU" altLang="hu-HU" sz="2400" dirty="0" smtClean="0"/>
              <a:t>szírül </a:t>
            </a:r>
            <a:r>
              <a:rPr lang="hu-HU" altLang="hu-HU" sz="2400" dirty="0" smtClean="0"/>
              <a:t>(az arámi egy késő-ókori keresztény változata</a:t>
            </a:r>
            <a:r>
              <a:rPr lang="hu-HU" altLang="hu-HU" sz="2400" dirty="0" smtClean="0"/>
              <a:t>), </a:t>
            </a:r>
            <a:r>
              <a:rPr lang="hu-HU" altLang="hu-HU" sz="2400" dirty="0" err="1" smtClean="0"/>
              <a:t>geezül</a:t>
            </a:r>
            <a:r>
              <a:rPr lang="hu-HU" altLang="hu-HU" sz="2400" dirty="0" smtClean="0"/>
              <a:t> és arabul. </a:t>
            </a:r>
            <a:r>
              <a:rPr lang="hu-HU" altLang="hu-HU" sz="2400" dirty="0" smtClean="0"/>
              <a:t>Mindegyikben vastagon van szedve </a:t>
            </a:r>
            <a:r>
              <a:rPr lang="hu-HU" altLang="hu-HU" sz="2400" dirty="0" smtClean="0"/>
              <a:t>egy hang.</a:t>
            </a:r>
            <a:endParaRPr lang="hu-HU" altLang="hu-HU" sz="2400" dirty="0" smtClean="0"/>
          </a:p>
          <a:p>
            <a:pPr marL="768350" indent="-457200">
              <a:lnSpc>
                <a:spcPct val="110000"/>
              </a:lnSpc>
              <a:buAutoNum type="arabicPeriod"/>
            </a:pPr>
            <a:r>
              <a:rPr lang="hu-HU" altLang="hu-HU" sz="2400" dirty="0" smtClean="0"/>
              <a:t>Gyűjtse </a:t>
            </a:r>
            <a:r>
              <a:rPr lang="hu-HU" altLang="hu-HU" sz="2400" dirty="0" smtClean="0"/>
              <a:t>össze, minek </a:t>
            </a:r>
            <a:r>
              <a:rPr lang="hu-HU" altLang="hu-HU" sz="2400" dirty="0" smtClean="0"/>
              <a:t>mi felel meg. Például az 1. sorban akkád š ~ szír </a:t>
            </a:r>
            <a:r>
              <a:rPr lang="hu-HU" altLang="hu-HU" sz="2400" dirty="0" smtClean="0"/>
              <a:t>t </a:t>
            </a:r>
            <a:r>
              <a:rPr lang="hu-HU" altLang="hu-HU" sz="2400" dirty="0" smtClean="0"/>
              <a:t>~ </a:t>
            </a:r>
            <a:r>
              <a:rPr lang="hu-HU" altLang="hu-HU" sz="2400" dirty="0" err="1" smtClean="0"/>
              <a:t>geez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š ~ arab</a:t>
            </a:r>
            <a:r>
              <a:rPr lang="af-ZA" sz="2400" dirty="0"/>
              <a:t> θ</a:t>
            </a:r>
            <a:r>
              <a:rPr lang="hu-HU" altLang="hu-HU" sz="2400" dirty="0" smtClean="0"/>
              <a:t>.</a:t>
            </a:r>
            <a:endParaRPr lang="hu-HU" altLang="hu-HU" sz="2400" dirty="0" smtClean="0"/>
          </a:p>
          <a:p>
            <a:pPr marL="768350" indent="-457200">
              <a:lnSpc>
                <a:spcPct val="110000"/>
              </a:lnSpc>
              <a:buAutoNum type="arabicPeriod"/>
            </a:pPr>
            <a:r>
              <a:rPr lang="hu-HU" altLang="hu-HU" sz="2400" dirty="0" smtClean="0"/>
              <a:t>Csoportosítsa ezeket: hány különböző megfelelési mintázatot talált?</a:t>
            </a:r>
          </a:p>
          <a:p>
            <a:pPr marL="768350" indent="-457200">
              <a:lnSpc>
                <a:spcPct val="110000"/>
              </a:lnSpc>
              <a:buAutoNum type="arabicPeriod"/>
            </a:pPr>
            <a:r>
              <a:rPr lang="hu-HU" altLang="hu-HU" sz="2400" dirty="0" smtClean="0"/>
              <a:t>Az egyes csoportok mellé írja oda a megfelelő héber hangot is. Nem mindegyik szóhoz létezik rokon héber szó is, de ahol van, érdemes a hébert is feltüntetni.</a:t>
            </a:r>
            <a:endParaRPr lang="hu-HU" altLang="hu-HU" sz="2400" dirty="0"/>
          </a:p>
          <a:p>
            <a:pPr marL="539750">
              <a:lnSpc>
                <a:spcPct val="110000"/>
              </a:lnSpc>
            </a:pPr>
            <a:r>
              <a:rPr lang="hu-HU" altLang="hu-HU" sz="2400" dirty="0" smtClean="0"/>
              <a:t>Megoldását küldje a </a:t>
            </a:r>
            <a:r>
              <a:rPr lang="hu-HU" altLang="hu-HU" sz="2400" i="1" dirty="0" err="1" smtClean="0"/>
              <a:t>biro.tamas</a:t>
            </a:r>
            <a:r>
              <a:rPr lang="hu-HU" altLang="hu-HU" sz="2400" i="1" dirty="0" smtClean="0"/>
              <a:t>@</a:t>
            </a:r>
            <a:r>
              <a:rPr lang="hu-HU" altLang="hu-HU" sz="2400" i="1" dirty="0" err="1" smtClean="0"/>
              <a:t>btk.elte.hu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címre. </a:t>
            </a:r>
            <a:r>
              <a:rPr lang="hu-HU" altLang="hu-HU" sz="2400" b="1" dirty="0" smtClean="0"/>
              <a:t>Határidő:</a:t>
            </a:r>
            <a:r>
              <a:rPr lang="hu-HU" altLang="hu-HU" sz="2400" dirty="0" smtClean="0"/>
              <a:t> nov. 26., szerda dél (12:00). </a:t>
            </a:r>
          </a:p>
        </p:txBody>
      </p:sp>
    </p:spTree>
    <p:extLst>
      <p:ext uri="{BB962C8B-B14F-4D97-AF65-F5344CB8AC3E}">
        <p14:creationId xmlns:p14="http://schemas.microsoft.com/office/powerpoint/2010/main" val="4341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341</Words>
  <Application>Microsoft Office PowerPoint</Application>
  <PresentationFormat>Szélesvásznú</PresentationFormat>
  <Paragraphs>147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Office-téma</vt:lpstr>
      <vt:lpstr>Sém és Hám fiai?  A héber nyelv helye  az afroázsiai és a sémi nyelvcsaládban</vt:lpstr>
      <vt:lpstr>A tanulás mint Gestalt-váltás</vt:lpstr>
      <vt:lpstr>Az összehasonlítástól a családfáig</vt:lpstr>
      <vt:lpstr>A történeti rekonstrukció klasszikus módszere</vt:lpstr>
      <vt:lpstr>Házi feladat mára:  http://www.birot.hu/courses/2014-orzse/Bennett-Ex7.pdf</vt:lpstr>
      <vt:lpstr>A protosémitől a tiberiási héberig  (hagyományos felfogás, Bennett, Comparative Semitic Linguistics, Paradigms A)</vt:lpstr>
      <vt:lpstr>Családfa</vt:lpstr>
      <vt:lpstr>Házi feladat</vt:lpstr>
      <vt:lpstr>Következő órára: olvasandó és házi feladat</vt:lpstr>
      <vt:lpstr>Viszlát jövő csütörtökön!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87</cp:revision>
  <dcterms:created xsi:type="dcterms:W3CDTF">2014-09-22T10:01:53Z</dcterms:created>
  <dcterms:modified xsi:type="dcterms:W3CDTF">2014-11-28T14:34:06Z</dcterms:modified>
</cp:coreProperties>
</file>