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0" r:id="rId2"/>
    <p:sldId id="304" r:id="rId3"/>
    <p:sldId id="287" r:id="rId4"/>
    <p:sldId id="302" r:id="rId5"/>
    <p:sldId id="301" r:id="rId6"/>
    <p:sldId id="303" r:id="rId7"/>
    <p:sldId id="284" r:id="rId8"/>
    <p:sldId id="267" r:id="rId9"/>
    <p:sldId id="305" r:id="rId10"/>
    <p:sldId id="269" r:id="rId1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A0805-D6C8-4A54-87CF-203834D88F54}" type="datetimeFigureOut">
              <a:rPr lang="hu-HU" smtClean="0"/>
              <a:t>2014.11.28.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ACC5B1-E9A6-4952-AF28-A1678388BC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7426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57EF70F-3ADD-4B37-83D7-D310D0C0F286}" type="slidenum">
              <a:rPr lang="en-US" altLang="hu-HU">
                <a:solidFill>
                  <a:srgbClr val="000000"/>
                </a:solidFill>
              </a:rPr>
              <a:pPr eaLnBrk="1" hangingPunct="1"/>
              <a:t>6</a:t>
            </a:fld>
            <a:endParaRPr lang="en-US" altLang="hu-HU">
              <a:solidFill>
                <a:srgbClr val="000000"/>
              </a:solidFill>
            </a:endParaRPr>
          </a:p>
        </p:txBody>
      </p:sp>
      <p:sp>
        <p:nvSpPr>
          <p:cNvPr id="9113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8" y="744538"/>
            <a:ext cx="6589712" cy="37084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114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24488" cy="4365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8221" tIns="44111" rIns="88221" bIns="44111" anchor="ctr"/>
          <a:lstStyle/>
          <a:p>
            <a:endParaRPr lang="en-US" altLang="hu-H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205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887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4861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5260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232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378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4091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2014.11.28.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1087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093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6056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2894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2014.11.28.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334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EBF4A-FF0D-4989-B846-6CF683751571}" type="datetimeFigureOut">
              <a:rPr lang="hu-HU" smtClean="0"/>
              <a:t>2014.11.28.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3504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jbdowse.com/ip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rot.hu/courses/2014-orzse/Bennett-Ex9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ím 1"/>
          <p:cNvSpPr>
            <a:spLocks noGrp="1"/>
          </p:cNvSpPr>
          <p:nvPr>
            <p:ph type="ctrTitle"/>
          </p:nvPr>
        </p:nvSpPr>
        <p:spPr>
          <a:xfrm>
            <a:off x="679078" y="322730"/>
            <a:ext cx="10777816" cy="3361764"/>
          </a:xfrm>
        </p:spPr>
        <p:txBody>
          <a:bodyPr>
            <a:normAutofit/>
          </a:bodyPr>
          <a:lstStyle/>
          <a:p>
            <a:r>
              <a:rPr lang="hu-HU" b="1" dirty="0"/>
              <a:t>Sém és Hám fiai?</a:t>
            </a: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sz="3700" b="1" dirty="0"/>
              <a:t/>
            </a:r>
            <a:br>
              <a:rPr lang="hu-HU" sz="3700" b="1" dirty="0"/>
            </a:br>
            <a:r>
              <a:rPr lang="hu-HU" sz="5400" dirty="0"/>
              <a:t>A héber nyelv helye </a:t>
            </a:r>
            <a:r>
              <a:rPr lang="hu-HU" sz="5400" dirty="0" smtClean="0"/>
              <a:t/>
            </a:r>
            <a:br>
              <a:rPr lang="hu-HU" sz="5400" dirty="0" smtClean="0"/>
            </a:br>
            <a:r>
              <a:rPr lang="hu-HU" sz="5400" dirty="0" smtClean="0"/>
              <a:t>az </a:t>
            </a:r>
            <a:r>
              <a:rPr lang="hu-HU" sz="5400" dirty="0"/>
              <a:t>afroázsiai és a sémi nyelvcsaládban</a:t>
            </a:r>
            <a:endParaRPr lang="hu-HU" sz="4900" b="1" i="1" dirty="0"/>
          </a:p>
        </p:txBody>
      </p:sp>
      <p:sp>
        <p:nvSpPr>
          <p:cNvPr id="2051" name="Alcím 2"/>
          <p:cNvSpPr>
            <a:spLocks noGrp="1"/>
          </p:cNvSpPr>
          <p:nvPr>
            <p:ph type="subTitle" idx="1"/>
          </p:nvPr>
        </p:nvSpPr>
        <p:spPr>
          <a:xfrm>
            <a:off x="1519519" y="4128250"/>
            <a:ext cx="9144000" cy="1169894"/>
          </a:xfrm>
        </p:spPr>
        <p:txBody>
          <a:bodyPr/>
          <a:lstStyle/>
          <a:p>
            <a:r>
              <a:rPr lang="hu-HU" altLang="hu-HU" sz="2800" b="1" dirty="0" err="1" smtClean="0"/>
              <a:t>Biró</a:t>
            </a:r>
            <a:r>
              <a:rPr lang="hu-HU" altLang="hu-HU" sz="2800" b="1" dirty="0" smtClean="0"/>
              <a:t> Tamás</a:t>
            </a:r>
          </a:p>
          <a:p>
            <a:r>
              <a:rPr lang="hu-HU" altLang="hu-HU" i="1" dirty="0" err="1" smtClean="0"/>
              <a:t>biro.tamas</a:t>
            </a:r>
            <a:r>
              <a:rPr lang="hu-HU" altLang="hu-HU" i="1" dirty="0" smtClean="0"/>
              <a:t>@</a:t>
            </a:r>
            <a:r>
              <a:rPr lang="hu-HU" altLang="hu-HU" i="1" dirty="0" err="1" smtClean="0"/>
              <a:t>btk.elte.hu</a:t>
            </a:r>
            <a:r>
              <a:rPr lang="hu-HU" altLang="hu-HU" i="1" dirty="0" smtClean="0"/>
              <a:t>, http://birot.web.elte.hu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3966884" y="551301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i="1" dirty="0" smtClean="0"/>
              <a:t>2014. november 27.</a:t>
            </a:r>
            <a:endParaRPr lang="hu-HU" sz="2400" i="1" dirty="0"/>
          </a:p>
        </p:txBody>
      </p:sp>
    </p:spTree>
    <p:extLst>
      <p:ext uri="{BB962C8B-B14F-4D97-AF65-F5344CB8AC3E}">
        <p14:creationId xmlns:p14="http://schemas.microsoft.com/office/powerpoint/2010/main" val="396594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175558"/>
            <a:ext cx="10515600" cy="1325563"/>
          </a:xfrm>
        </p:spPr>
        <p:txBody>
          <a:bodyPr/>
          <a:lstStyle/>
          <a:p>
            <a:pPr algn="ctr"/>
            <a:r>
              <a:rPr lang="hu-HU" i="1" dirty="0" smtClean="0"/>
              <a:t>Viszlát jövő csütörtökön!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175129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tanulás mint </a:t>
            </a:r>
            <a:r>
              <a:rPr lang="hu-HU" dirty="0" err="1" smtClean="0"/>
              <a:t>Gestalt-váltás</a:t>
            </a:r>
            <a:endParaRPr lang="hu-HU" dirty="0"/>
          </a:p>
        </p:txBody>
      </p:sp>
      <p:pic>
        <p:nvPicPr>
          <p:cNvPr id="1026" name="Picture 2" descr="http://www.intropsych.com/ch04_senses/04vas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852" y="2309206"/>
            <a:ext cx="2328672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gestaltarte.com/img/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3665" y="2128230"/>
            <a:ext cx="2562225" cy="2724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1.bp.blogspot.com/-tVM86_ZaNzU/TbDFWkUSgDI/AAAAAAAAA0k/LKwKnUlCj1Q/s1600/YoungOldWoma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352" y="1756357"/>
            <a:ext cx="2825496" cy="4026408"/>
          </a:xfrm>
          <a:prstGeom prst="rect">
            <a:avLst/>
          </a:prstGeom>
          <a:noFill/>
          <a:ln w="3492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301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i="1" dirty="0"/>
              <a:t>Az összehasonlítástól a családfáig</a:t>
            </a:r>
            <a:endParaRPr lang="hu-HU" sz="400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sz="3200" i="1" dirty="0" smtClean="0">
              <a:solidFill>
                <a:schemeClr val="tx1"/>
              </a:solidFill>
              <a:latin typeface="+mj-lt"/>
            </a:endParaRPr>
          </a:p>
          <a:p>
            <a:pPr algn="ctr"/>
            <a:endParaRPr lang="hu-HU" sz="3200" i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4768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történeti rekonstrukció klasszikus módszere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99247" y="1825625"/>
            <a:ext cx="10919011" cy="4615516"/>
          </a:xfrm>
        </p:spPr>
        <p:txBody>
          <a:bodyPr>
            <a:normAutofit/>
          </a:bodyPr>
          <a:lstStyle/>
          <a:p>
            <a:r>
              <a:rPr lang="hu-HU" dirty="0" smtClean="0"/>
              <a:t>Vegyünk rokon szavak egy listáját</a:t>
            </a:r>
          </a:p>
          <a:p>
            <a:r>
              <a:rPr lang="hu-HU" dirty="0" smtClean="0"/>
              <a:t>(Mi van a nyelv többi szintjével?)</a:t>
            </a:r>
          </a:p>
          <a:p>
            <a:r>
              <a:rPr lang="hu-HU" dirty="0" smtClean="0"/>
              <a:t>Rokon szavak:</a:t>
            </a:r>
          </a:p>
          <a:p>
            <a:pPr lvl="1"/>
            <a:r>
              <a:rPr lang="hu-HU" dirty="0" smtClean="0"/>
              <a:t>Azonos / hasonló hangalak</a:t>
            </a:r>
          </a:p>
          <a:p>
            <a:pPr lvl="1"/>
            <a:r>
              <a:rPr lang="hu-HU" dirty="0" smtClean="0"/>
              <a:t>Azonos / hasonló jelentés</a:t>
            </a:r>
          </a:p>
          <a:p>
            <a:r>
              <a:rPr lang="hu-HU" dirty="0" smtClean="0"/>
              <a:t>Kizárjuk a kölcsönzéseket és a </a:t>
            </a:r>
            <a:r>
              <a:rPr lang="hu-HU" dirty="0" err="1" smtClean="0"/>
              <a:t>a</a:t>
            </a:r>
            <a:r>
              <a:rPr lang="hu-HU" dirty="0" smtClean="0"/>
              <a:t> nem szabályos hangmegfeleléseket.</a:t>
            </a:r>
          </a:p>
          <a:p>
            <a:r>
              <a:rPr lang="hu-HU" dirty="0" smtClean="0"/>
              <a:t>Mi lehet az a *</a:t>
            </a:r>
            <a:r>
              <a:rPr lang="hu-HU" dirty="0" err="1" smtClean="0"/>
              <a:t>proto-szó</a:t>
            </a:r>
            <a:r>
              <a:rPr lang="hu-HU" dirty="0" smtClean="0"/>
              <a:t>, amelyből a legvalószínűbb módon levezethető</a:t>
            </a:r>
          </a:p>
          <a:p>
            <a:pPr lvl="1"/>
            <a:r>
              <a:rPr lang="hu-HU" dirty="0" smtClean="0"/>
              <a:t>Az egyes nyelvekben megfigyelhető hangalakok</a:t>
            </a:r>
          </a:p>
          <a:p>
            <a:pPr lvl="1"/>
            <a:r>
              <a:rPr lang="hu-HU" dirty="0"/>
              <a:t>Az egyes nyelvekben megfigyelhető </a:t>
            </a:r>
            <a:r>
              <a:rPr lang="hu-HU" dirty="0" smtClean="0"/>
              <a:t>jelentések</a:t>
            </a:r>
            <a:endParaRPr lang="hu-HU" dirty="0"/>
          </a:p>
          <a:p>
            <a:pPr marL="0" indent="0" algn="r">
              <a:buNone/>
            </a:pPr>
            <a:r>
              <a:rPr lang="hu-HU" sz="2400" dirty="0" err="1" smtClean="0"/>
              <a:t>V.ö</a:t>
            </a:r>
            <a:r>
              <a:rPr lang="hu-HU" sz="2400" dirty="0" smtClean="0"/>
              <a:t>. </a:t>
            </a:r>
            <a:r>
              <a:rPr lang="hu-HU" sz="2400" i="1" dirty="0" smtClean="0"/>
              <a:t>Nyelv és nyelvek, </a:t>
            </a:r>
            <a:r>
              <a:rPr lang="hu-HU" sz="2400" dirty="0" smtClean="0"/>
              <a:t>10. fejezet</a:t>
            </a:r>
          </a:p>
        </p:txBody>
      </p:sp>
    </p:spTree>
    <p:extLst>
      <p:ext uri="{BB962C8B-B14F-4D97-AF65-F5344CB8AC3E}">
        <p14:creationId xmlns:p14="http://schemas.microsoft.com/office/powerpoint/2010/main" val="2256139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Házi </a:t>
            </a:r>
            <a:r>
              <a:rPr lang="hu-HU" dirty="0"/>
              <a:t>feladat mára: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sz="3300" dirty="0" smtClean="0"/>
              <a:t>http</a:t>
            </a:r>
            <a:r>
              <a:rPr lang="hu-HU" sz="3300" dirty="0"/>
              <a:t>://www.birot.hu/courses/2014-orzse/Bennett-Ex7.pdf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825625"/>
            <a:ext cx="10685929" cy="4615516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pPr marL="0" indent="0">
              <a:buNone/>
            </a:pPr>
            <a:endParaRPr lang="hu-HU" dirty="0" smtClean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936598"/>
              </p:ext>
            </p:extLst>
          </p:nvPr>
        </p:nvGraphicFramePr>
        <p:xfrm>
          <a:off x="1344705" y="2232207"/>
          <a:ext cx="9265026" cy="1846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8836"/>
                <a:gridCol w="1045509"/>
                <a:gridCol w="1045509"/>
                <a:gridCol w="1045509"/>
                <a:gridCol w="1045509"/>
                <a:gridCol w="208280"/>
                <a:gridCol w="1862568"/>
                <a:gridCol w="1573306"/>
              </a:tblGrid>
              <a:tr h="424674">
                <a:tc>
                  <a:txBody>
                    <a:bodyPr/>
                    <a:lstStyle/>
                    <a:p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/>
                        <a:t>Akkád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/>
                        <a:t>Szír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/>
                        <a:t>Arab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/>
                        <a:t>Héber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 dirty="0" smtClean="0"/>
                        <a:t>*</a:t>
                      </a:r>
                      <a:r>
                        <a:rPr lang="hu-HU" sz="2000" dirty="0" err="1" smtClean="0"/>
                        <a:t>Proto-Sémi</a:t>
                      </a:r>
                      <a:endParaRPr lang="hu-HU" sz="2000" dirty="0" smtClean="0"/>
                    </a:p>
                    <a:p>
                      <a:pPr algn="r"/>
                      <a:r>
                        <a:rPr lang="hu-HU" sz="1800" dirty="0" smtClean="0"/>
                        <a:t>(hagyományos)</a:t>
                      </a:r>
                      <a:endParaRPr lang="hu-H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 dirty="0" smtClean="0"/>
                        <a:t>*</a:t>
                      </a:r>
                      <a:r>
                        <a:rPr lang="hu-HU" sz="2000" dirty="0" err="1" smtClean="0"/>
                        <a:t>Proto-Sémi</a:t>
                      </a:r>
                      <a:endParaRPr lang="hu-HU" sz="2000" dirty="0" smtClean="0"/>
                    </a:p>
                    <a:p>
                      <a:pPr algn="r"/>
                      <a:r>
                        <a:rPr lang="hu-HU" sz="1800" dirty="0" smtClean="0"/>
                        <a:t>(</a:t>
                      </a:r>
                      <a:r>
                        <a:rPr lang="hu-HU" sz="1800" dirty="0" err="1" smtClean="0"/>
                        <a:t>Huehnergard</a:t>
                      </a:r>
                      <a:r>
                        <a:rPr lang="hu-HU" sz="1800" dirty="0" smtClean="0"/>
                        <a:t>)</a:t>
                      </a:r>
                      <a:endParaRPr lang="hu-HU" sz="1800" dirty="0"/>
                    </a:p>
                  </a:txBody>
                  <a:tcPr/>
                </a:tc>
              </a:tr>
              <a:tr h="392007">
                <a:tc>
                  <a:txBody>
                    <a:bodyPr/>
                    <a:lstStyle/>
                    <a:p>
                      <a:r>
                        <a:rPr lang="hu-HU" dirty="0" smtClean="0"/>
                        <a:t>1, 5,</a:t>
                      </a:r>
                      <a:r>
                        <a:rPr lang="hu-HU" baseline="0" dirty="0" smtClean="0"/>
                        <a:t> 10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f-ZA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f-ZA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</a:t>
                      </a:r>
                      <a:endParaRPr lang="hu-HU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0" dirty="0" smtClean="0"/>
                        <a:t>s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f-ZA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</a:t>
                      </a:r>
                      <a:endParaRPr lang="hu-HU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i="0" dirty="0" smtClean="0"/>
                        <a:t>&lt;</a:t>
                      </a:r>
                      <a:r>
                        <a:rPr lang="hu-HU" i="0" baseline="0" dirty="0" smtClean="0"/>
                        <a:t> </a:t>
                      </a:r>
                      <a:r>
                        <a:rPr lang="hu-HU" i="1" baseline="0" dirty="0" smtClean="0"/>
                        <a:t>*</a:t>
                      </a:r>
                      <a:r>
                        <a:rPr lang="af-Z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i="0" dirty="0" smtClean="0"/>
                        <a:t>&lt; </a:t>
                      </a:r>
                      <a:r>
                        <a:rPr lang="hu-HU" i="0" baseline="0" dirty="0" smtClean="0"/>
                        <a:t> 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*s</a:t>
                      </a:r>
                      <a:endParaRPr lang="hu-HU" i="1" dirty="0"/>
                    </a:p>
                  </a:txBody>
                  <a:tcPr/>
                </a:tc>
              </a:tr>
              <a:tr h="3920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2, 6, 7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f-ZA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</a:t>
                      </a:r>
                      <a:endParaRPr lang="hu-HU" i="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0" dirty="0" smtClean="0"/>
                        <a:t>s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f-ZA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f-Z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ś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(s)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i="0" dirty="0" smtClean="0"/>
                        <a:t>&lt;</a:t>
                      </a:r>
                      <a:r>
                        <a:rPr lang="hu-HU" i="0" baseline="0" dirty="0" smtClean="0"/>
                        <a:t> *</a:t>
                      </a:r>
                      <a:r>
                        <a:rPr lang="af-Z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ś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i="0" dirty="0" smtClean="0"/>
                        <a:t>&lt; </a:t>
                      </a:r>
                      <a:r>
                        <a:rPr lang="hu-HU" i="0" baseline="0" dirty="0" smtClean="0"/>
                        <a:t> *</a:t>
                      </a:r>
                      <a:r>
                        <a:rPr lang="af-Z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ś</a:t>
                      </a:r>
                      <a:endParaRPr lang="hu-HU" i="0" dirty="0"/>
                    </a:p>
                  </a:txBody>
                  <a:tcPr/>
                </a:tc>
              </a:tr>
              <a:tr h="3920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3, 4, 8, 9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lang="hu-HU" i="0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0" dirty="0" smtClean="0"/>
                        <a:t>s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0" dirty="0" smtClean="0"/>
                        <a:t>s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0" dirty="0" smtClean="0"/>
                        <a:t>s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i="0" dirty="0" smtClean="0"/>
                        <a:t>&lt;</a:t>
                      </a:r>
                      <a:r>
                        <a:rPr lang="hu-HU" i="0" baseline="0" dirty="0" smtClean="0"/>
                        <a:t> *s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i="0" dirty="0" smtClean="0"/>
                        <a:t>&lt;</a:t>
                      </a:r>
                      <a:r>
                        <a:rPr lang="hu-HU" i="0" baseline="0" dirty="0" smtClean="0"/>
                        <a:t> *</a:t>
                      </a:r>
                      <a:r>
                        <a:rPr lang="hu-HU" i="0" baseline="30000" dirty="0" err="1" smtClean="0"/>
                        <a:t>t</a:t>
                      </a:r>
                      <a:r>
                        <a:rPr lang="hu-HU" i="0" baseline="0" dirty="0" err="1" smtClean="0"/>
                        <a:t>s</a:t>
                      </a:r>
                      <a:endParaRPr lang="hu-HU" i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305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1"/>
          <p:cNvSpPr>
            <a:spLocks noGrp="1" noChangeArrowheads="1"/>
          </p:cNvSpPr>
          <p:nvPr>
            <p:ph type="title"/>
          </p:nvPr>
        </p:nvSpPr>
        <p:spPr>
          <a:xfrm>
            <a:off x="878542" y="257176"/>
            <a:ext cx="10806952" cy="1222375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u-HU" altLang="hu-HU" dirty="0" smtClean="0"/>
              <a:t>A </a:t>
            </a:r>
            <a:r>
              <a:rPr lang="hu-HU" altLang="hu-HU" dirty="0" err="1" smtClean="0"/>
              <a:t>protosémitől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a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tiberiási</a:t>
            </a:r>
            <a:r>
              <a:rPr lang="hu-HU" altLang="hu-HU" dirty="0" smtClean="0"/>
              <a:t> héberig</a:t>
            </a:r>
            <a:br>
              <a:rPr lang="hu-HU" altLang="hu-HU" dirty="0" smtClean="0"/>
            </a:br>
            <a:r>
              <a:rPr lang="hu-HU" altLang="hu-HU" sz="1100" dirty="0" smtClean="0"/>
              <a:t/>
            </a:r>
            <a:br>
              <a:rPr lang="hu-HU" altLang="hu-HU" sz="1100" dirty="0" smtClean="0"/>
            </a:br>
            <a:r>
              <a:rPr lang="hu-HU" altLang="hu-HU" sz="2900" dirty="0" smtClean="0"/>
              <a:t>(hagyományos felfogás, </a:t>
            </a:r>
            <a:r>
              <a:rPr lang="hu-HU" altLang="hu-HU" sz="2900" i="1" dirty="0" err="1" smtClean="0"/>
              <a:t>Bennett</a:t>
            </a:r>
            <a:r>
              <a:rPr lang="hu-HU" altLang="hu-HU" sz="2900" i="1" dirty="0" smtClean="0"/>
              <a:t>, </a:t>
            </a:r>
            <a:r>
              <a:rPr lang="hu-HU" altLang="hu-HU" sz="2900" i="1" dirty="0" err="1" smtClean="0"/>
              <a:t>Comparative</a:t>
            </a:r>
            <a:r>
              <a:rPr lang="hu-HU" altLang="hu-HU" sz="2900" i="1" dirty="0" smtClean="0"/>
              <a:t> </a:t>
            </a:r>
            <a:r>
              <a:rPr lang="hu-HU" altLang="hu-HU" sz="2900" i="1" dirty="0" err="1" smtClean="0"/>
              <a:t>Semitic</a:t>
            </a:r>
            <a:r>
              <a:rPr lang="hu-HU" altLang="hu-HU" sz="2900" i="1" dirty="0" smtClean="0"/>
              <a:t> </a:t>
            </a:r>
            <a:r>
              <a:rPr lang="hu-HU" altLang="hu-HU" sz="2900" i="1" dirty="0" err="1" smtClean="0"/>
              <a:t>Linguistics</a:t>
            </a:r>
            <a:r>
              <a:rPr lang="hu-HU" altLang="hu-HU" sz="2900" dirty="0" smtClean="0"/>
              <a:t>, </a:t>
            </a:r>
            <a:r>
              <a:rPr lang="hu-HU" altLang="hu-HU" sz="2900" dirty="0" err="1" smtClean="0"/>
              <a:t>Paradigms</a:t>
            </a:r>
            <a:r>
              <a:rPr lang="hu-HU" altLang="hu-HU" sz="2900" dirty="0" smtClean="0"/>
              <a:t> A)</a:t>
            </a:r>
            <a:endParaRPr lang="en-US" altLang="hu-HU" sz="2900" dirty="0" smtClean="0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50578" y="1706562"/>
            <a:ext cx="8520113" cy="5014913"/>
          </a:xfrm>
        </p:spPr>
        <p:txBody>
          <a:bodyPr/>
          <a:lstStyle/>
          <a:p>
            <a:pPr indent="-341313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hu-HU" dirty="0" smtClean="0"/>
              <a:t> Proto</a:t>
            </a:r>
            <a:r>
              <a:rPr lang="hu-HU" altLang="hu-HU" dirty="0" smtClean="0"/>
              <a:t>sémi</a:t>
            </a:r>
            <a:r>
              <a:rPr lang="en-US" altLang="hu-HU" dirty="0" smtClean="0"/>
              <a:t>:</a:t>
            </a:r>
          </a:p>
          <a:p>
            <a:pPr indent="-341313">
              <a:buSzPct val="45000"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hu-HU" sz="2200" dirty="0"/>
          </a:p>
          <a:p>
            <a:pPr indent="-341313">
              <a:buSzPct val="45000"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hu-HU" sz="2200" dirty="0"/>
          </a:p>
          <a:p>
            <a:pPr indent="-341313">
              <a:buSzPct val="45000"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hu-HU" sz="2200" dirty="0"/>
          </a:p>
          <a:p>
            <a:pPr indent="-341313">
              <a:buSzPct val="45000"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hu-HU" sz="2200" dirty="0"/>
          </a:p>
          <a:p>
            <a:pPr indent="-341313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hu-HU" altLang="hu-HU" dirty="0" err="1" smtClean="0"/>
              <a:t>Tiberiási</a:t>
            </a:r>
            <a:r>
              <a:rPr lang="hu-HU" altLang="hu-HU" dirty="0" smtClean="0"/>
              <a:t> héber</a:t>
            </a:r>
            <a:r>
              <a:rPr lang="en-US" altLang="hu-HU" dirty="0" smtClean="0"/>
              <a:t>: </a:t>
            </a:r>
            <a:endParaRPr lang="hu-HU" altLang="hu-HU" dirty="0" smtClean="0"/>
          </a:p>
          <a:p>
            <a:pPr indent="-341313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hu-HU" altLang="hu-HU" dirty="0"/>
          </a:p>
          <a:p>
            <a:pPr indent="-341313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hu-HU" altLang="hu-HU" dirty="0" smtClean="0"/>
          </a:p>
          <a:p>
            <a:pPr marL="0" indent="0">
              <a:buSzPct val="45000"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hu-HU" altLang="hu-HU" sz="2400" dirty="0" smtClean="0"/>
              <a:t>Hangzó </a:t>
            </a:r>
            <a:r>
              <a:rPr lang="hu-HU" altLang="hu-HU" sz="2400" dirty="0" err="1" smtClean="0"/>
              <a:t>IPA-táblázat</a:t>
            </a:r>
            <a:r>
              <a:rPr lang="hu-HU" altLang="hu-HU" sz="2400" dirty="0" smtClean="0"/>
              <a:t>:</a:t>
            </a:r>
          </a:p>
          <a:p>
            <a:pPr marL="0" indent="0">
              <a:buSzPct val="45000"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hu-HU" sz="2400" dirty="0">
                <a:hlinkClick r:id="rId3"/>
              </a:rPr>
              <a:t>http://</a:t>
            </a:r>
            <a:r>
              <a:rPr lang="en-US" altLang="hu-HU" sz="2400" dirty="0" smtClean="0">
                <a:hlinkClick r:id="rId3"/>
              </a:rPr>
              <a:t>jbdowse.com/ipa</a:t>
            </a:r>
            <a:r>
              <a:rPr lang="hu-HU" altLang="hu-HU" sz="2400" dirty="0" smtClean="0"/>
              <a:t> </a:t>
            </a:r>
            <a:endParaRPr lang="en-US" altLang="hu-HU" sz="2400" dirty="0" smtClean="0"/>
          </a:p>
        </p:txBody>
      </p:sp>
      <p:pic>
        <p:nvPicPr>
          <p:cNvPr id="4301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062" y="1926433"/>
            <a:ext cx="5934075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301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238" y="4325938"/>
            <a:ext cx="6181725" cy="239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31427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Családfa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825625"/>
            <a:ext cx="10685929" cy="4615516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r>
              <a:rPr lang="hu-HU" dirty="0" smtClean="0"/>
              <a:t>Hasonló nyelvek közelebbi rokonok, de…</a:t>
            </a:r>
          </a:p>
          <a:p>
            <a:r>
              <a:rPr lang="hu-HU" dirty="0" smtClean="0"/>
              <a:t>… a családfa egy történetet mesél el.</a:t>
            </a: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397075"/>
              </p:ext>
            </p:extLst>
          </p:nvPr>
        </p:nvGraphicFramePr>
        <p:xfrm>
          <a:off x="1089211" y="1452278"/>
          <a:ext cx="8685318" cy="3560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5276"/>
                <a:gridCol w="1075007"/>
                <a:gridCol w="1075007"/>
                <a:gridCol w="1075007"/>
                <a:gridCol w="1075007"/>
                <a:gridCol w="1075007"/>
                <a:gridCol w="1075007"/>
              </a:tblGrid>
              <a:tr h="424674">
                <a:tc>
                  <a:txBody>
                    <a:bodyPr/>
                    <a:lstStyle/>
                    <a:p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arab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arámi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héber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err="1" smtClean="0"/>
                        <a:t>ugariti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akkád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err="1" smtClean="0"/>
                        <a:t>geez</a:t>
                      </a:r>
                      <a:endParaRPr lang="hu-HU" sz="2000" dirty="0"/>
                    </a:p>
                  </a:txBody>
                  <a:tcPr/>
                </a:tc>
              </a:tr>
              <a:tr h="392007">
                <a:tc>
                  <a:txBody>
                    <a:bodyPr/>
                    <a:lstStyle/>
                    <a:p>
                      <a:r>
                        <a:rPr lang="hu-HU" dirty="0" smtClean="0"/>
                        <a:t>*</a:t>
                      </a:r>
                      <a:r>
                        <a:rPr lang="hu-HU" i="1" dirty="0" smtClean="0"/>
                        <a:t>ā </a:t>
                      </a:r>
                      <a:r>
                        <a:rPr lang="hu-HU" i="0" dirty="0" smtClean="0"/>
                        <a:t>&gt;</a:t>
                      </a:r>
                      <a:r>
                        <a:rPr lang="hu-HU" dirty="0" smtClean="0"/>
                        <a:t>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ā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smtClean="0"/>
                        <a:t>ā</a:t>
                      </a:r>
                      <a:endParaRPr lang="hu-H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ō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smtClean="0"/>
                        <a:t>ā</a:t>
                      </a:r>
                      <a:endParaRPr lang="hu-H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ā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ā / a</a:t>
                      </a:r>
                      <a:endParaRPr lang="hu-HU" i="1" dirty="0"/>
                    </a:p>
                  </a:txBody>
                  <a:tcPr/>
                </a:tc>
              </a:tr>
              <a:tr h="3920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* </a:t>
                      </a:r>
                      <a:r>
                        <a:rPr lang="hu-HU" i="1" dirty="0" smtClean="0"/>
                        <a:t>ṯ </a:t>
                      </a:r>
                      <a:r>
                        <a:rPr lang="hu-HU" i="0" dirty="0" smtClean="0"/>
                        <a:t>&gt;</a:t>
                      </a:r>
                      <a:endParaRPr lang="hu-H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ṯ</a:t>
                      </a:r>
                      <a:endParaRPr lang="hu-HU" i="1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t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š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ṯ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š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š / s</a:t>
                      </a:r>
                      <a:endParaRPr lang="hu-HU" i="1" dirty="0"/>
                    </a:p>
                  </a:txBody>
                  <a:tcPr/>
                </a:tc>
              </a:tr>
              <a:tr h="3920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főnévragozás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0" dirty="0" smtClean="0"/>
                        <a:t>van</a:t>
                      </a:r>
                      <a:endParaRPr lang="hu-HU" i="0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nincs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nincs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van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van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nincs</a:t>
                      </a:r>
                      <a:endParaRPr lang="hu-HU" i="0" dirty="0"/>
                    </a:p>
                  </a:txBody>
                  <a:tcPr/>
                </a:tc>
              </a:tr>
              <a:tr h="3920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 smtClean="0"/>
                        <a:t>szuffixragozás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Sg</a:t>
                      </a:r>
                      <a:r>
                        <a:rPr lang="hu-HU" dirty="0" smtClean="0"/>
                        <a:t>.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err="1" smtClean="0"/>
                        <a:t>-tu</a:t>
                      </a:r>
                      <a:endParaRPr lang="hu-HU" i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-et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err="1" smtClean="0"/>
                        <a:t>-ti</a:t>
                      </a:r>
                      <a:endParaRPr lang="hu-HU" i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-T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err="1" smtClean="0"/>
                        <a:t>-āku</a:t>
                      </a:r>
                      <a:endParaRPr lang="hu-HU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-kū</a:t>
                      </a:r>
                      <a:endParaRPr lang="hu-HU" i="1" dirty="0"/>
                    </a:p>
                  </a:txBody>
                  <a:tcPr/>
                </a:tc>
              </a:tr>
              <a:tr h="3920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 smtClean="0"/>
                        <a:t>szuffixragozás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Sg</a:t>
                      </a:r>
                      <a:r>
                        <a:rPr lang="hu-HU" dirty="0" smtClean="0"/>
                        <a:t>. 2m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err="1" smtClean="0"/>
                        <a:t>-ti</a:t>
                      </a:r>
                      <a:endParaRPr lang="hu-HU" i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-t</a:t>
                      </a:r>
                      <a:r>
                        <a:rPr lang="hu-HU" i="1" dirty="0" smtClean="0"/>
                        <a:t>(ā)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err="1" smtClean="0"/>
                        <a:t>-ta</a:t>
                      </a:r>
                      <a:endParaRPr lang="hu-HU" i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-T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-āta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-ka</a:t>
                      </a:r>
                      <a:endParaRPr lang="hu-HU" i="1" dirty="0"/>
                    </a:p>
                  </a:txBody>
                  <a:tcPr/>
                </a:tc>
              </a:tr>
              <a:tr h="3920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 smtClean="0"/>
                        <a:t>szuffixragozás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Sg</a:t>
                      </a:r>
                      <a:r>
                        <a:rPr lang="hu-HU" dirty="0" smtClean="0"/>
                        <a:t>. 2f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err="1" smtClean="0"/>
                        <a:t>-ta</a:t>
                      </a:r>
                      <a:endParaRPr lang="hu-HU" i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-tī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err="1" smtClean="0"/>
                        <a:t>-t</a:t>
                      </a:r>
                      <a:endParaRPr lang="hu-HU" i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-T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-āti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-kī</a:t>
                      </a:r>
                      <a:endParaRPr lang="hu-HU" i="1" dirty="0"/>
                    </a:p>
                  </a:txBody>
                  <a:tcPr/>
                </a:tc>
              </a:tr>
              <a:tr h="3920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határozott főnév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err="1" smtClean="0"/>
                        <a:t>al-</a:t>
                      </a:r>
                      <a:endParaRPr lang="hu-HU" i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-ā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baseline="0" dirty="0" smtClean="0"/>
                        <a:t>ha-</a:t>
                      </a:r>
                      <a:endParaRPr lang="hu-HU" i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Ø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Ø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Ø?</a:t>
                      </a:r>
                      <a:endParaRPr lang="hu-HU" i="0" dirty="0"/>
                    </a:p>
                  </a:txBody>
                  <a:tcPr/>
                </a:tc>
              </a:tr>
              <a:tr h="3920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Tört többes szám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0" dirty="0" smtClean="0"/>
                        <a:t>van</a:t>
                      </a:r>
                      <a:endParaRPr lang="hu-HU" i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nincs (?)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0" dirty="0" smtClean="0"/>
                        <a:t>nincs (?)</a:t>
                      </a:r>
                      <a:endParaRPr lang="hu-HU" i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nincs (?)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nincs (?)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van</a:t>
                      </a:r>
                      <a:endParaRPr lang="hu-HU" i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63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Házi feladat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2312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838199" y="167061"/>
            <a:ext cx="10515600" cy="1325563"/>
          </a:xfrm>
        </p:spPr>
        <p:txBody>
          <a:bodyPr/>
          <a:lstStyle/>
          <a:p>
            <a:r>
              <a:rPr lang="hu-HU" altLang="hu-HU" dirty="0" smtClean="0"/>
              <a:t>Következő órára: olvasandó és házi feladat</a:t>
            </a: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658906" y="1398494"/>
            <a:ext cx="11255187" cy="5204012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hu-HU" altLang="hu-HU" dirty="0" smtClean="0"/>
              <a:t>1. </a:t>
            </a:r>
            <a:r>
              <a:rPr lang="hu-HU" altLang="hu-HU" u="sng" dirty="0" smtClean="0"/>
              <a:t>Olvasandó:</a:t>
            </a:r>
            <a:r>
              <a:rPr lang="hu-HU" altLang="hu-HU" dirty="0" smtClean="0"/>
              <a:t> </a:t>
            </a:r>
            <a:r>
              <a:rPr lang="hu-HU" altLang="hu-HU" sz="2400" dirty="0"/>
              <a:t>Kenesei István (szerk.): </a:t>
            </a:r>
            <a:r>
              <a:rPr lang="hu-HU" altLang="hu-HU" sz="2400" i="1" dirty="0"/>
              <a:t>A nyelv és a nyelvek</a:t>
            </a:r>
            <a:r>
              <a:rPr lang="hu-HU" altLang="hu-HU" sz="2400" dirty="0"/>
              <a:t> (sok kiadás, pl. Akadémiai Kiadó, </a:t>
            </a:r>
            <a:r>
              <a:rPr lang="hu-HU" altLang="hu-HU" sz="2400" dirty="0" smtClean="0"/>
              <a:t>			 Budapest</a:t>
            </a:r>
            <a:r>
              <a:rPr lang="hu-HU" altLang="hu-HU" sz="2400" dirty="0"/>
              <a:t>, 1995). 11. fejezet, „A maradandó nyelv”.</a:t>
            </a:r>
            <a:endParaRPr lang="hu-HU" altLang="hu-HU" sz="2200" dirty="0" smtClean="0"/>
          </a:p>
          <a:p>
            <a:pPr>
              <a:lnSpc>
                <a:spcPct val="110000"/>
              </a:lnSpc>
            </a:pPr>
            <a:endParaRPr lang="hu-HU" altLang="hu-HU" sz="1100" u="sng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hu-HU" altLang="hu-HU" sz="2600" dirty="0" smtClean="0"/>
              <a:t>2. </a:t>
            </a:r>
            <a:r>
              <a:rPr lang="hu-HU" altLang="hu-HU" sz="2600" u="sng" dirty="0" smtClean="0"/>
              <a:t>Rokon szavak a sémi nyelvekben</a:t>
            </a:r>
            <a:r>
              <a:rPr lang="hu-HU" altLang="hu-HU" sz="2100" dirty="0" smtClean="0"/>
              <a:t> </a:t>
            </a:r>
            <a:r>
              <a:rPr lang="hu-HU" altLang="hu-HU" sz="2100" dirty="0" smtClean="0"/>
              <a:t>	</a:t>
            </a:r>
            <a:r>
              <a:rPr lang="hu-HU" altLang="hu-HU" sz="2200" dirty="0" smtClean="0"/>
              <a:t>(</a:t>
            </a:r>
            <a:r>
              <a:rPr lang="hu-HU" altLang="hu-HU" sz="2200" dirty="0" err="1" smtClean="0"/>
              <a:t>Bennett</a:t>
            </a:r>
            <a:r>
              <a:rPr lang="hu-HU" altLang="hu-HU" sz="2200" dirty="0" smtClean="0"/>
              <a:t>: </a:t>
            </a:r>
            <a:r>
              <a:rPr lang="hu-HU" altLang="hu-HU" sz="2200" i="1" dirty="0" err="1" smtClean="0"/>
              <a:t>Comparative</a:t>
            </a:r>
            <a:r>
              <a:rPr lang="hu-HU" altLang="hu-HU" sz="2200" i="1" dirty="0" smtClean="0"/>
              <a:t> </a:t>
            </a:r>
            <a:r>
              <a:rPr lang="hu-HU" altLang="hu-HU" sz="2200" i="1" dirty="0" err="1" smtClean="0"/>
              <a:t>Semitic</a:t>
            </a:r>
            <a:r>
              <a:rPr lang="hu-HU" altLang="hu-HU" sz="2200" i="1" dirty="0" smtClean="0"/>
              <a:t> </a:t>
            </a:r>
            <a:r>
              <a:rPr lang="hu-HU" altLang="hu-HU" sz="2200" i="1" dirty="0" smtClean="0"/>
              <a:t>Ling</a:t>
            </a:r>
            <a:r>
              <a:rPr lang="hu-HU" altLang="hu-HU" sz="2200" dirty="0" smtClean="0"/>
              <a:t>, 1998: 44-45, </a:t>
            </a:r>
            <a:r>
              <a:rPr lang="hu-HU" altLang="hu-HU" sz="2200" dirty="0" err="1" smtClean="0"/>
              <a:t>exercise</a:t>
            </a:r>
            <a:r>
              <a:rPr lang="hu-HU" altLang="hu-HU" sz="2200" dirty="0" smtClean="0"/>
              <a:t> </a:t>
            </a:r>
            <a:r>
              <a:rPr lang="hu-HU" altLang="hu-HU" sz="2200" dirty="0" smtClean="0"/>
              <a:t>9)</a:t>
            </a:r>
            <a:endParaRPr lang="hu-HU" altLang="hu-HU" sz="2200" i="1" dirty="0" smtClean="0"/>
          </a:p>
          <a:p>
            <a:pPr marL="539750">
              <a:lnSpc>
                <a:spcPct val="110000"/>
              </a:lnSpc>
            </a:pPr>
            <a:r>
              <a:rPr lang="hu-HU" altLang="hu-HU" sz="2400" dirty="0"/>
              <a:t>A </a:t>
            </a:r>
            <a:r>
              <a:rPr lang="hu-HU" altLang="hu-HU" sz="2400" dirty="0">
                <a:hlinkClick r:id="rId2"/>
              </a:rPr>
              <a:t>http://</a:t>
            </a:r>
            <a:r>
              <a:rPr lang="hu-HU" altLang="hu-HU" sz="2400" dirty="0" smtClean="0">
                <a:hlinkClick r:id="rId2"/>
              </a:rPr>
              <a:t>www.birot.hu/courses/2014-orzse/Bennett-Ex9.pdf</a:t>
            </a:r>
            <a:r>
              <a:rPr lang="hu-HU" altLang="hu-HU" sz="2400" dirty="0" smtClean="0"/>
              <a:t> oldalon </a:t>
            </a:r>
            <a:r>
              <a:rPr lang="hu-HU" altLang="hu-HU" sz="2400" dirty="0" smtClean="0"/>
              <a:t>található táblázat </a:t>
            </a:r>
            <a:br>
              <a:rPr lang="hu-HU" altLang="hu-HU" sz="2400" dirty="0" smtClean="0"/>
            </a:br>
            <a:r>
              <a:rPr lang="hu-HU" altLang="hu-HU" sz="2400" dirty="0" smtClean="0"/>
              <a:t>tíz rokon szót tartalmaz akkádul, </a:t>
            </a:r>
            <a:r>
              <a:rPr lang="hu-HU" altLang="hu-HU" sz="2400" dirty="0" smtClean="0"/>
              <a:t>szírül </a:t>
            </a:r>
            <a:r>
              <a:rPr lang="hu-HU" altLang="hu-HU" sz="2400" dirty="0" smtClean="0"/>
              <a:t>(az arámi egy késő-ókori keresztény változata</a:t>
            </a:r>
            <a:r>
              <a:rPr lang="hu-HU" altLang="hu-HU" sz="2400" dirty="0" smtClean="0"/>
              <a:t>), </a:t>
            </a:r>
            <a:r>
              <a:rPr lang="hu-HU" altLang="hu-HU" sz="2400" dirty="0" err="1" smtClean="0"/>
              <a:t>geezül</a:t>
            </a:r>
            <a:r>
              <a:rPr lang="hu-HU" altLang="hu-HU" sz="2400" dirty="0" smtClean="0"/>
              <a:t> és arabul. </a:t>
            </a:r>
            <a:r>
              <a:rPr lang="hu-HU" altLang="hu-HU" sz="2400" dirty="0" smtClean="0"/>
              <a:t>Mindegyikben vastagon van szedve </a:t>
            </a:r>
            <a:r>
              <a:rPr lang="hu-HU" altLang="hu-HU" sz="2400" dirty="0" smtClean="0"/>
              <a:t>egy hang.</a:t>
            </a:r>
            <a:endParaRPr lang="hu-HU" altLang="hu-HU" sz="2400" dirty="0" smtClean="0"/>
          </a:p>
          <a:p>
            <a:pPr marL="768350" indent="-457200">
              <a:lnSpc>
                <a:spcPct val="110000"/>
              </a:lnSpc>
              <a:buAutoNum type="arabicPeriod"/>
            </a:pPr>
            <a:r>
              <a:rPr lang="hu-HU" altLang="hu-HU" sz="2400" dirty="0" smtClean="0"/>
              <a:t>Gyűjtse </a:t>
            </a:r>
            <a:r>
              <a:rPr lang="hu-HU" altLang="hu-HU" sz="2400" dirty="0" smtClean="0"/>
              <a:t>össze, minek </a:t>
            </a:r>
            <a:r>
              <a:rPr lang="hu-HU" altLang="hu-HU" sz="2400" dirty="0" smtClean="0"/>
              <a:t>mi felel meg. Például az 1. sorban akkád š ~ szír </a:t>
            </a:r>
            <a:r>
              <a:rPr lang="hu-HU" altLang="hu-HU" sz="2400" dirty="0" smtClean="0"/>
              <a:t>t </a:t>
            </a:r>
            <a:r>
              <a:rPr lang="hu-HU" altLang="hu-HU" sz="2400" dirty="0" smtClean="0"/>
              <a:t>~ </a:t>
            </a:r>
            <a:r>
              <a:rPr lang="hu-HU" altLang="hu-HU" sz="2400" dirty="0" err="1" smtClean="0"/>
              <a:t>geez</a:t>
            </a:r>
            <a:r>
              <a:rPr lang="hu-HU" altLang="hu-HU" sz="2400" dirty="0"/>
              <a:t> </a:t>
            </a:r>
            <a:r>
              <a:rPr lang="hu-HU" altLang="hu-HU" sz="2400" dirty="0" smtClean="0"/>
              <a:t>š ~ arab</a:t>
            </a:r>
            <a:r>
              <a:rPr lang="af-ZA" sz="2400" dirty="0"/>
              <a:t> θ</a:t>
            </a:r>
            <a:r>
              <a:rPr lang="hu-HU" altLang="hu-HU" sz="2400" dirty="0" smtClean="0"/>
              <a:t>.</a:t>
            </a:r>
            <a:endParaRPr lang="hu-HU" altLang="hu-HU" sz="2400" dirty="0" smtClean="0"/>
          </a:p>
          <a:p>
            <a:pPr marL="768350" indent="-457200">
              <a:lnSpc>
                <a:spcPct val="110000"/>
              </a:lnSpc>
              <a:buAutoNum type="arabicPeriod"/>
            </a:pPr>
            <a:r>
              <a:rPr lang="hu-HU" altLang="hu-HU" sz="2400" dirty="0" smtClean="0"/>
              <a:t>Csoportosítsa ezeket: hány különböző megfelelési mintázatot talált?</a:t>
            </a:r>
          </a:p>
          <a:p>
            <a:pPr marL="768350" indent="-457200">
              <a:lnSpc>
                <a:spcPct val="110000"/>
              </a:lnSpc>
              <a:buAutoNum type="arabicPeriod"/>
            </a:pPr>
            <a:r>
              <a:rPr lang="hu-HU" altLang="hu-HU" sz="2400" dirty="0" smtClean="0"/>
              <a:t>Az egyes csoportok mellé írja oda a megfelelő héber hangot is. Nem mindegyik szóhoz létezik rokon héber szó is, de ahol van, érdemes a hébert is feltüntetni.</a:t>
            </a:r>
            <a:endParaRPr lang="hu-HU" altLang="hu-HU" sz="2400" dirty="0"/>
          </a:p>
          <a:p>
            <a:pPr marL="539750">
              <a:lnSpc>
                <a:spcPct val="110000"/>
              </a:lnSpc>
            </a:pPr>
            <a:r>
              <a:rPr lang="hu-HU" altLang="hu-HU" sz="2400" dirty="0" smtClean="0"/>
              <a:t>Megoldását küldje a </a:t>
            </a:r>
            <a:r>
              <a:rPr lang="hu-HU" altLang="hu-HU" sz="2400" i="1" dirty="0" err="1" smtClean="0"/>
              <a:t>biro.tamas</a:t>
            </a:r>
            <a:r>
              <a:rPr lang="hu-HU" altLang="hu-HU" sz="2400" i="1" dirty="0" smtClean="0"/>
              <a:t>@</a:t>
            </a:r>
            <a:r>
              <a:rPr lang="hu-HU" altLang="hu-HU" sz="2400" i="1" dirty="0" err="1" smtClean="0"/>
              <a:t>btk.elte.hu</a:t>
            </a:r>
            <a:r>
              <a:rPr lang="hu-HU" altLang="hu-HU" sz="2400" dirty="0"/>
              <a:t> </a:t>
            </a:r>
            <a:r>
              <a:rPr lang="hu-HU" altLang="hu-HU" sz="2400" dirty="0" smtClean="0"/>
              <a:t>címre. </a:t>
            </a:r>
            <a:r>
              <a:rPr lang="hu-HU" altLang="hu-HU" sz="2400" b="1" dirty="0" smtClean="0"/>
              <a:t>Határidő:</a:t>
            </a:r>
            <a:r>
              <a:rPr lang="hu-HU" altLang="hu-HU" sz="2400" dirty="0" smtClean="0"/>
              <a:t> nov. 26., szerda dél (12:00). </a:t>
            </a:r>
          </a:p>
        </p:txBody>
      </p:sp>
    </p:spTree>
    <p:extLst>
      <p:ext uri="{BB962C8B-B14F-4D97-AF65-F5344CB8AC3E}">
        <p14:creationId xmlns:p14="http://schemas.microsoft.com/office/powerpoint/2010/main" val="4341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341</Words>
  <Application>Microsoft Office PowerPoint</Application>
  <PresentationFormat>Szélesvásznú</PresentationFormat>
  <Paragraphs>147</Paragraphs>
  <Slides>10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Office-téma</vt:lpstr>
      <vt:lpstr>Sém és Hám fiai?  A héber nyelv helye  az afroázsiai és a sémi nyelvcsaládban</vt:lpstr>
      <vt:lpstr>A tanulás mint Gestalt-váltás</vt:lpstr>
      <vt:lpstr>Az összehasonlítástól a családfáig</vt:lpstr>
      <vt:lpstr>A történeti rekonstrukció klasszikus módszere</vt:lpstr>
      <vt:lpstr>Házi feladat mára:  http://www.birot.hu/courses/2014-orzse/Bennett-Ex7.pdf</vt:lpstr>
      <vt:lpstr>A protosémitől a tiberiási héberig  (hagyományos felfogás, Bennett, Comparative Semitic Linguistics, Paradigms A)</vt:lpstr>
      <vt:lpstr>Családfa</vt:lpstr>
      <vt:lpstr>Házi feladat</vt:lpstr>
      <vt:lpstr>Következő órára: olvasandó és házi feladat</vt:lpstr>
      <vt:lpstr>Viszlát jövő csütörtökön!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birot</dc:creator>
  <cp:lastModifiedBy>birot</cp:lastModifiedBy>
  <cp:revision>87</cp:revision>
  <dcterms:created xsi:type="dcterms:W3CDTF">2014-09-22T10:01:53Z</dcterms:created>
  <dcterms:modified xsi:type="dcterms:W3CDTF">2014-11-28T14:34:06Z</dcterms:modified>
</cp:coreProperties>
</file>