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87" r:id="rId3"/>
    <p:sldId id="302" r:id="rId4"/>
    <p:sldId id="304" r:id="rId5"/>
    <p:sldId id="303" r:id="rId6"/>
    <p:sldId id="269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7EF70F-3ADD-4B37-83D7-D310D0C0F286}" type="slidenum">
              <a:rPr lang="en-US" altLang="hu-HU">
                <a:solidFill>
                  <a:srgbClr val="000000"/>
                </a:solidFill>
              </a:rPr>
              <a:pPr eaLnBrk="1" hangingPunct="1"/>
              <a:t>5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0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bdowse.com/ip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322730"/>
            <a:ext cx="10777816" cy="3361764"/>
          </a:xfrm>
        </p:spPr>
        <p:txBody>
          <a:bodyPr>
            <a:normAutofit/>
          </a:bodyPr>
          <a:lstStyle/>
          <a:p>
            <a:r>
              <a:rPr lang="hu-HU" b="1" dirty="0"/>
              <a:t>Sém és Hám fiai?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dirty="0"/>
              <a:t>A héber nyelv helye </a:t>
            </a:r>
            <a:r>
              <a:rPr lang="hu-HU" sz="5400" dirty="0" smtClean="0"/>
              <a:t/>
            </a:r>
            <a:br>
              <a:rPr lang="hu-HU" sz="5400" dirty="0" smtClean="0"/>
            </a:br>
            <a:r>
              <a:rPr lang="hu-HU" sz="5400" dirty="0" smtClean="0"/>
              <a:t>az </a:t>
            </a:r>
            <a:r>
              <a:rPr lang="hu-HU" sz="5400" dirty="0"/>
              <a:t>afroázsiai és a sémi nyelvcsaládban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december 4.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i="1" dirty="0"/>
              <a:t>Az összehasonlítástól a családfáig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sz="3200" i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hu-HU" sz="32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76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9247" y="1825625"/>
            <a:ext cx="10919011" cy="4615516"/>
          </a:xfrm>
        </p:spPr>
        <p:txBody>
          <a:bodyPr>
            <a:normAutofit/>
          </a:bodyPr>
          <a:lstStyle/>
          <a:p>
            <a:r>
              <a:rPr lang="hu-HU" dirty="0" smtClean="0"/>
              <a:t>Vegyünk rokon szavak egy listáját</a:t>
            </a:r>
          </a:p>
          <a:p>
            <a:r>
              <a:rPr lang="hu-HU" dirty="0" smtClean="0"/>
              <a:t>(Mi van a nyelv többi szintjével?)</a:t>
            </a:r>
          </a:p>
          <a:p>
            <a:r>
              <a:rPr lang="hu-HU" dirty="0" smtClean="0"/>
              <a:t>Rokon szavak:</a:t>
            </a:r>
          </a:p>
          <a:p>
            <a:pPr lvl="1"/>
            <a:r>
              <a:rPr lang="hu-HU" dirty="0" smtClean="0"/>
              <a:t>Azonos / hasonló hangalak</a:t>
            </a:r>
          </a:p>
          <a:p>
            <a:pPr lvl="1"/>
            <a:r>
              <a:rPr lang="hu-HU" dirty="0" smtClean="0"/>
              <a:t>Azonos / hasonló jelentés</a:t>
            </a:r>
          </a:p>
          <a:p>
            <a:r>
              <a:rPr lang="hu-HU" dirty="0" smtClean="0"/>
              <a:t>Kizárjuk a kölcsönzéseket és a </a:t>
            </a:r>
            <a:r>
              <a:rPr lang="hu-HU" dirty="0" err="1" smtClean="0"/>
              <a:t>a</a:t>
            </a:r>
            <a:r>
              <a:rPr lang="hu-HU" dirty="0" smtClean="0"/>
              <a:t> nem szabályos hangmegfeleléseket.</a:t>
            </a:r>
          </a:p>
          <a:p>
            <a:r>
              <a:rPr lang="hu-HU" dirty="0" smtClean="0"/>
              <a:t>Mi lehet az a *</a:t>
            </a:r>
            <a:r>
              <a:rPr lang="hu-HU" dirty="0" err="1" smtClean="0"/>
              <a:t>proto-szó</a:t>
            </a:r>
            <a:r>
              <a:rPr lang="hu-HU" dirty="0" smtClean="0"/>
              <a:t>, amelyből a legvalószínűbb módon levezethető</a:t>
            </a:r>
          </a:p>
          <a:p>
            <a:pPr lvl="1"/>
            <a:r>
              <a:rPr lang="hu-HU" dirty="0" smtClean="0"/>
              <a:t>Az egyes nyelvekben megfigyelhető hangalakok</a:t>
            </a:r>
          </a:p>
          <a:p>
            <a:pPr lvl="1"/>
            <a:r>
              <a:rPr lang="hu-HU" dirty="0"/>
              <a:t>Az egyes nyelvekben megfigyelhető </a:t>
            </a:r>
            <a:r>
              <a:rPr lang="hu-HU" dirty="0" smtClean="0"/>
              <a:t>jelentések</a:t>
            </a:r>
            <a:endParaRPr lang="hu-HU" dirty="0"/>
          </a:p>
          <a:p>
            <a:pPr marL="0" indent="0" algn="r">
              <a:buNone/>
            </a:pPr>
            <a:r>
              <a:rPr lang="hu-HU" sz="2400" dirty="0" err="1" smtClean="0"/>
              <a:t>V.ö</a:t>
            </a:r>
            <a:r>
              <a:rPr lang="hu-HU" sz="2400" dirty="0" smtClean="0"/>
              <a:t>. </a:t>
            </a:r>
            <a:r>
              <a:rPr lang="hu-HU" sz="2400" i="1" dirty="0" smtClean="0"/>
              <a:t>Nyelv és nyelvek, </a:t>
            </a:r>
            <a:r>
              <a:rPr lang="hu-HU" sz="2400" dirty="0" smtClean="0"/>
              <a:t>10. fejezet</a:t>
            </a:r>
          </a:p>
        </p:txBody>
      </p:sp>
    </p:spTree>
    <p:extLst>
      <p:ext uri="{BB962C8B-B14F-4D97-AF65-F5344CB8AC3E}">
        <p14:creationId xmlns:p14="http://schemas.microsoft.com/office/powerpoint/2010/main" val="225613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 mára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72" y="1690688"/>
            <a:ext cx="10803636" cy="5036515"/>
          </a:xfrm>
        </p:spPr>
      </p:pic>
    </p:spTree>
    <p:extLst>
      <p:ext uri="{BB962C8B-B14F-4D97-AF65-F5344CB8AC3E}">
        <p14:creationId xmlns:p14="http://schemas.microsoft.com/office/powerpoint/2010/main" val="427001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"/>
          <p:cNvSpPr>
            <a:spLocks noGrp="1" noChangeArrowheads="1"/>
          </p:cNvSpPr>
          <p:nvPr>
            <p:ph type="title"/>
          </p:nvPr>
        </p:nvSpPr>
        <p:spPr>
          <a:xfrm>
            <a:off x="878542" y="257176"/>
            <a:ext cx="10806952" cy="122237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 smtClean="0"/>
              <a:t>A </a:t>
            </a:r>
            <a:r>
              <a:rPr lang="hu-HU" altLang="hu-HU" dirty="0" err="1" smtClean="0"/>
              <a:t>protosémitől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a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tiberiási</a:t>
            </a:r>
            <a:r>
              <a:rPr lang="hu-HU" altLang="hu-HU" dirty="0" smtClean="0"/>
              <a:t> héberig</a:t>
            </a:r>
            <a:br>
              <a:rPr lang="hu-HU" altLang="hu-HU" dirty="0" smtClean="0"/>
            </a:br>
            <a:r>
              <a:rPr lang="hu-HU" altLang="hu-HU" sz="1100" dirty="0" smtClean="0"/>
              <a:t/>
            </a:r>
            <a:br>
              <a:rPr lang="hu-HU" altLang="hu-HU" sz="1100" dirty="0" smtClean="0"/>
            </a:br>
            <a:r>
              <a:rPr lang="hu-HU" altLang="hu-HU" sz="2900" dirty="0" smtClean="0"/>
              <a:t>(hagyományos felfogás, </a:t>
            </a:r>
            <a:r>
              <a:rPr lang="hu-HU" altLang="hu-HU" sz="2900" i="1" dirty="0" err="1" smtClean="0"/>
              <a:t>Bennett</a:t>
            </a:r>
            <a:r>
              <a:rPr lang="hu-HU" altLang="hu-HU" sz="2900" i="1" dirty="0" smtClean="0"/>
              <a:t>, </a:t>
            </a:r>
            <a:r>
              <a:rPr lang="hu-HU" altLang="hu-HU" sz="2900" i="1" dirty="0" err="1" smtClean="0"/>
              <a:t>Comparative</a:t>
            </a:r>
            <a:r>
              <a:rPr lang="hu-HU" altLang="hu-HU" sz="2900" i="1" dirty="0" smtClean="0"/>
              <a:t> </a:t>
            </a:r>
            <a:r>
              <a:rPr lang="hu-HU" altLang="hu-HU" sz="2900" i="1" dirty="0" err="1" smtClean="0"/>
              <a:t>Semitic</a:t>
            </a:r>
            <a:r>
              <a:rPr lang="hu-HU" altLang="hu-HU" sz="2900" i="1" dirty="0" smtClean="0"/>
              <a:t> </a:t>
            </a:r>
            <a:r>
              <a:rPr lang="hu-HU" altLang="hu-HU" sz="2900" i="1" dirty="0" err="1" smtClean="0"/>
              <a:t>Linguistics</a:t>
            </a:r>
            <a:r>
              <a:rPr lang="hu-HU" altLang="hu-HU" sz="2900" dirty="0" smtClean="0"/>
              <a:t>, </a:t>
            </a:r>
            <a:r>
              <a:rPr lang="hu-HU" altLang="hu-HU" sz="2900" dirty="0" err="1" smtClean="0"/>
              <a:t>Paradigms</a:t>
            </a:r>
            <a:r>
              <a:rPr lang="hu-HU" altLang="hu-HU" sz="2900" dirty="0" smtClean="0"/>
              <a:t> A)</a:t>
            </a:r>
            <a:endParaRPr lang="en-US" altLang="hu-HU" sz="2900" dirty="0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0578" y="1706562"/>
            <a:ext cx="8520113" cy="5014913"/>
          </a:xfrm>
        </p:spPr>
        <p:txBody>
          <a:bodyPr/>
          <a:lstStyle/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dirty="0" smtClean="0"/>
              <a:t> Proto</a:t>
            </a:r>
            <a:r>
              <a:rPr lang="hu-HU" altLang="hu-HU" dirty="0" smtClean="0"/>
              <a:t>sémi</a:t>
            </a:r>
            <a:r>
              <a:rPr lang="en-US" altLang="hu-HU" dirty="0" smtClean="0"/>
              <a:t>: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hu-HU" altLang="hu-HU" dirty="0" err="1" smtClean="0"/>
              <a:t>Tiberiási</a:t>
            </a:r>
            <a:r>
              <a:rPr lang="hu-HU" altLang="hu-HU" dirty="0" smtClean="0"/>
              <a:t> héber</a:t>
            </a:r>
            <a:r>
              <a:rPr lang="en-US" altLang="hu-HU" dirty="0" smtClean="0"/>
              <a:t>: </a:t>
            </a:r>
            <a:endParaRPr lang="hu-HU" altLang="hu-HU" dirty="0" smtClean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hu-HU" altLang="hu-HU" dirty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hu-HU" altLang="hu-HU" dirty="0" smtClean="0"/>
          </a:p>
          <a:p>
            <a:pPr marL="0" indent="0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hu-HU" altLang="hu-HU" sz="2400" dirty="0" smtClean="0"/>
              <a:t>Hangzó </a:t>
            </a:r>
            <a:r>
              <a:rPr lang="hu-HU" altLang="hu-HU" sz="2400" dirty="0" err="1" smtClean="0"/>
              <a:t>IPA-táblázat</a:t>
            </a:r>
            <a:r>
              <a:rPr lang="hu-HU" altLang="hu-HU" sz="2400" dirty="0" smtClean="0"/>
              <a:t>:</a:t>
            </a:r>
          </a:p>
          <a:p>
            <a:pPr marL="0" indent="0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400" dirty="0">
                <a:hlinkClick r:id="rId3"/>
              </a:rPr>
              <a:t>http://</a:t>
            </a:r>
            <a:r>
              <a:rPr lang="en-US" altLang="hu-HU" sz="2400" dirty="0" smtClean="0">
                <a:hlinkClick r:id="rId3"/>
              </a:rPr>
              <a:t>jbdowse.com/ipa</a:t>
            </a:r>
            <a:r>
              <a:rPr lang="hu-HU" altLang="hu-HU" sz="2400" dirty="0" smtClean="0"/>
              <a:t> </a:t>
            </a:r>
            <a:endParaRPr lang="en-US" altLang="hu-HU" sz="2400" dirty="0" smtClean="0"/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062" y="1926433"/>
            <a:ext cx="59340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0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238" y="4325938"/>
            <a:ext cx="6181725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142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csütörtökön!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117</Words>
  <Application>Microsoft Office PowerPoint</Application>
  <PresentationFormat>Szélesvásznú</PresentationFormat>
  <Paragraphs>30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Office-téma</vt:lpstr>
      <vt:lpstr>Sém és Hám fiai?  A héber nyelv helye  az afroázsiai és a sémi nyelvcsaládban</vt:lpstr>
      <vt:lpstr>Az összehasonlítástól a családfáig</vt:lpstr>
      <vt:lpstr>A történeti rekonstrukció klasszikus módszere</vt:lpstr>
      <vt:lpstr>Házi feladat mára</vt:lpstr>
      <vt:lpstr>A protosémitől a tiberiási héberig  (hagyományos felfogás, Bennett, Comparative Semitic Linguistics, Paradigms A)</vt:lpstr>
      <vt:lpstr>Viszlát jövő csütörtökön!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87</cp:revision>
  <dcterms:created xsi:type="dcterms:W3CDTF">2014-09-22T10:01:53Z</dcterms:created>
  <dcterms:modified xsi:type="dcterms:W3CDTF">2014-12-05T10:14:11Z</dcterms:modified>
</cp:coreProperties>
</file>