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87" r:id="rId3"/>
    <p:sldId id="302" r:id="rId4"/>
    <p:sldId id="304" r:id="rId5"/>
    <p:sldId id="303" r:id="rId6"/>
    <p:sldId id="269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A0805-D6C8-4A54-87CF-203834D88F54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C5B1-E9A6-4952-AF28-A1678388BCF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42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81063" algn="l"/>
                <a:tab pos="1763713" algn="l"/>
                <a:tab pos="2646363" algn="l"/>
                <a:tab pos="3527425" algn="l"/>
                <a:tab pos="4410075" algn="l"/>
                <a:tab pos="5292725" algn="l"/>
                <a:tab pos="6175375" algn="l"/>
                <a:tab pos="7056438" algn="l"/>
                <a:tab pos="7939088" algn="l"/>
                <a:tab pos="8821738" algn="l"/>
                <a:tab pos="9702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7EF70F-3ADD-4B37-83D7-D310D0C0F286}" type="slidenum">
              <a:rPr lang="en-US" altLang="hu-HU">
                <a:solidFill>
                  <a:srgbClr val="000000"/>
                </a:solidFill>
              </a:rPr>
              <a:pPr eaLnBrk="1" hangingPunct="1"/>
              <a:t>5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9113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8" y="744538"/>
            <a:ext cx="6589712" cy="37084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4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24488" cy="436562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221" tIns="44111" rIns="88221" bIns="44111" anchor="ctr"/>
          <a:lstStyle/>
          <a:p>
            <a:endParaRPr lang="en-US" altLang="hu-H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0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88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4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526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232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78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0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87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0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6056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2894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334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BF4A-FF0D-4989-B846-6CF683751571}" type="datetimeFigureOut">
              <a:rPr lang="hu-HU" smtClean="0"/>
              <a:t>2014.12.05.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94E7-1CF2-45A3-AF72-F21709F832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50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jbdowse.com/ip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679078" y="322730"/>
            <a:ext cx="10777816" cy="3361764"/>
          </a:xfrm>
        </p:spPr>
        <p:txBody>
          <a:bodyPr>
            <a:normAutofit/>
          </a:bodyPr>
          <a:lstStyle/>
          <a:p>
            <a:r>
              <a:rPr lang="hu-HU" b="1" dirty="0"/>
              <a:t>Sém és Hám fiai?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sz="3700" b="1" dirty="0"/>
              <a:t/>
            </a:r>
            <a:br>
              <a:rPr lang="hu-HU" sz="3700" b="1" dirty="0"/>
            </a:br>
            <a:r>
              <a:rPr lang="hu-HU" sz="5400" dirty="0"/>
              <a:t>A héber nyelv helye </a:t>
            </a:r>
            <a:r>
              <a:rPr lang="hu-HU" sz="5400" dirty="0" smtClean="0"/>
              <a:t/>
            </a:r>
            <a:br>
              <a:rPr lang="hu-HU" sz="5400" dirty="0" smtClean="0"/>
            </a:br>
            <a:r>
              <a:rPr lang="hu-HU" sz="5400" dirty="0" smtClean="0"/>
              <a:t>az </a:t>
            </a:r>
            <a:r>
              <a:rPr lang="hu-HU" sz="5400" dirty="0"/>
              <a:t>afroázsiai és a sémi nyelvcsaládban</a:t>
            </a:r>
            <a:endParaRPr lang="hu-HU" sz="4900" b="1" i="1" dirty="0"/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19519" y="4128250"/>
            <a:ext cx="9144000" cy="1169894"/>
          </a:xfrm>
        </p:spPr>
        <p:txBody>
          <a:bodyPr/>
          <a:lstStyle/>
          <a:p>
            <a:r>
              <a:rPr lang="hu-HU" altLang="hu-HU" sz="2800" b="1" dirty="0" err="1" smtClean="0"/>
              <a:t>Biró</a:t>
            </a:r>
            <a:r>
              <a:rPr lang="hu-HU" altLang="hu-HU" sz="2800" b="1" dirty="0" smtClean="0"/>
              <a:t> Tamás</a:t>
            </a:r>
          </a:p>
          <a:p>
            <a:r>
              <a:rPr lang="hu-HU" altLang="hu-HU" i="1" dirty="0" err="1" smtClean="0"/>
              <a:t>biro.tamas</a:t>
            </a:r>
            <a:r>
              <a:rPr lang="hu-HU" altLang="hu-HU" i="1" dirty="0" smtClean="0"/>
              <a:t>@</a:t>
            </a:r>
            <a:r>
              <a:rPr lang="hu-HU" altLang="hu-HU" i="1" dirty="0" err="1" smtClean="0"/>
              <a:t>btk.elte.hu</a:t>
            </a:r>
            <a:r>
              <a:rPr lang="hu-HU" altLang="hu-HU" i="1" dirty="0" smtClean="0"/>
              <a:t>, http://birot.web.elte.hu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66884" y="551301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december 4.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3965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i="1" dirty="0"/>
              <a:t>Az összehasonlítástól a családfáig</a:t>
            </a:r>
            <a:endParaRPr lang="hu-HU" sz="40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sz="3200" i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hu-HU" sz="3200" i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76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történeti rekonstrukció klasszikus módszere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99247" y="1825625"/>
            <a:ext cx="10919011" cy="4615516"/>
          </a:xfrm>
        </p:spPr>
        <p:txBody>
          <a:bodyPr>
            <a:normAutofit/>
          </a:bodyPr>
          <a:lstStyle/>
          <a:p>
            <a:r>
              <a:rPr lang="hu-HU" dirty="0" smtClean="0"/>
              <a:t>Vegyünk rokon szavak egy listáját</a:t>
            </a:r>
          </a:p>
          <a:p>
            <a:r>
              <a:rPr lang="hu-HU" dirty="0" smtClean="0"/>
              <a:t>(Mi van a nyelv többi szintjével?)</a:t>
            </a:r>
          </a:p>
          <a:p>
            <a:r>
              <a:rPr lang="hu-HU" dirty="0" smtClean="0"/>
              <a:t>Rokon szavak:</a:t>
            </a:r>
          </a:p>
          <a:p>
            <a:pPr lvl="1"/>
            <a:r>
              <a:rPr lang="hu-HU" dirty="0" smtClean="0"/>
              <a:t>Azonos / hasonló hangalak</a:t>
            </a:r>
          </a:p>
          <a:p>
            <a:pPr lvl="1"/>
            <a:r>
              <a:rPr lang="hu-HU" dirty="0" smtClean="0"/>
              <a:t>Azonos / hasonló jelentés</a:t>
            </a:r>
          </a:p>
          <a:p>
            <a:r>
              <a:rPr lang="hu-HU" dirty="0" smtClean="0"/>
              <a:t>Kizárjuk a kölcsönzéseket és a </a:t>
            </a:r>
            <a:r>
              <a:rPr lang="hu-HU" dirty="0" err="1" smtClean="0"/>
              <a:t>a</a:t>
            </a:r>
            <a:r>
              <a:rPr lang="hu-HU" dirty="0" smtClean="0"/>
              <a:t> nem szabályos hangmegfeleléseket.</a:t>
            </a:r>
          </a:p>
          <a:p>
            <a:r>
              <a:rPr lang="hu-HU" dirty="0" smtClean="0"/>
              <a:t>Mi lehet az a *</a:t>
            </a:r>
            <a:r>
              <a:rPr lang="hu-HU" dirty="0" err="1" smtClean="0"/>
              <a:t>proto-szó</a:t>
            </a:r>
            <a:r>
              <a:rPr lang="hu-HU" dirty="0" smtClean="0"/>
              <a:t>, amelyből a legvalószínűbb módon levezethető</a:t>
            </a:r>
          </a:p>
          <a:p>
            <a:pPr lvl="1"/>
            <a:r>
              <a:rPr lang="hu-HU" dirty="0" smtClean="0"/>
              <a:t>Az egyes nyelvekben megfigyelhető hangalakok</a:t>
            </a:r>
          </a:p>
          <a:p>
            <a:pPr lvl="1"/>
            <a:r>
              <a:rPr lang="hu-HU" dirty="0"/>
              <a:t>Az egyes nyelvekben megfigyelhető </a:t>
            </a:r>
            <a:r>
              <a:rPr lang="hu-HU" dirty="0" smtClean="0"/>
              <a:t>jelentések</a:t>
            </a:r>
            <a:endParaRPr lang="hu-HU" dirty="0"/>
          </a:p>
          <a:p>
            <a:pPr marL="0" indent="0" algn="r">
              <a:buNone/>
            </a:pPr>
            <a:r>
              <a:rPr lang="hu-HU" sz="2400" dirty="0" err="1" smtClean="0"/>
              <a:t>V.ö</a:t>
            </a:r>
            <a:r>
              <a:rPr lang="hu-HU" sz="2400" dirty="0" smtClean="0"/>
              <a:t>. </a:t>
            </a:r>
            <a:r>
              <a:rPr lang="hu-HU" sz="2400" i="1" dirty="0" smtClean="0"/>
              <a:t>Nyelv és nyelvek, </a:t>
            </a:r>
            <a:r>
              <a:rPr lang="hu-HU" sz="2400" dirty="0" smtClean="0"/>
              <a:t>10. fejezet</a:t>
            </a:r>
          </a:p>
        </p:txBody>
      </p:sp>
    </p:spTree>
    <p:extLst>
      <p:ext uri="{BB962C8B-B14F-4D97-AF65-F5344CB8AC3E}">
        <p14:creationId xmlns:p14="http://schemas.microsoft.com/office/powerpoint/2010/main" val="225613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 mára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172" y="1690688"/>
            <a:ext cx="10803636" cy="5036515"/>
          </a:xfrm>
        </p:spPr>
      </p:pic>
    </p:spTree>
    <p:extLst>
      <p:ext uri="{BB962C8B-B14F-4D97-AF65-F5344CB8AC3E}">
        <p14:creationId xmlns:p14="http://schemas.microsoft.com/office/powerpoint/2010/main" val="427001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"/>
          <p:cNvSpPr>
            <a:spLocks noGrp="1" noChangeArrowheads="1"/>
          </p:cNvSpPr>
          <p:nvPr>
            <p:ph type="title"/>
          </p:nvPr>
        </p:nvSpPr>
        <p:spPr>
          <a:xfrm>
            <a:off x="878542" y="257176"/>
            <a:ext cx="10806952" cy="1222375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 smtClean="0"/>
              <a:t>A </a:t>
            </a:r>
            <a:r>
              <a:rPr lang="hu-HU" altLang="hu-HU" dirty="0" err="1" smtClean="0"/>
              <a:t>protosémitől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a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tiberiási</a:t>
            </a:r>
            <a:r>
              <a:rPr lang="hu-HU" altLang="hu-HU" dirty="0" smtClean="0"/>
              <a:t> héberig</a:t>
            </a:r>
            <a:br>
              <a:rPr lang="hu-HU" altLang="hu-HU" dirty="0" smtClean="0"/>
            </a:br>
            <a:r>
              <a:rPr lang="hu-HU" altLang="hu-HU" sz="1100" dirty="0" smtClean="0"/>
              <a:t/>
            </a:r>
            <a:br>
              <a:rPr lang="hu-HU" altLang="hu-HU" sz="1100" dirty="0" smtClean="0"/>
            </a:br>
            <a:r>
              <a:rPr lang="hu-HU" altLang="hu-HU" sz="2900" dirty="0" smtClean="0"/>
              <a:t>(hagyományos felfogás, </a:t>
            </a:r>
            <a:r>
              <a:rPr lang="hu-HU" altLang="hu-HU" sz="2900" i="1" dirty="0" err="1" smtClean="0"/>
              <a:t>Bennett</a:t>
            </a:r>
            <a:r>
              <a:rPr lang="hu-HU" altLang="hu-HU" sz="2900" i="1" dirty="0" smtClean="0"/>
              <a:t>, </a:t>
            </a:r>
            <a:r>
              <a:rPr lang="hu-HU" altLang="hu-HU" sz="2900" i="1" dirty="0" err="1" smtClean="0"/>
              <a:t>Comparative</a:t>
            </a:r>
            <a:r>
              <a:rPr lang="hu-HU" altLang="hu-HU" sz="2900" i="1" dirty="0" smtClean="0"/>
              <a:t> </a:t>
            </a:r>
            <a:r>
              <a:rPr lang="hu-HU" altLang="hu-HU" sz="2900" i="1" dirty="0" err="1" smtClean="0"/>
              <a:t>Semitic</a:t>
            </a:r>
            <a:r>
              <a:rPr lang="hu-HU" altLang="hu-HU" sz="2900" i="1" dirty="0" smtClean="0"/>
              <a:t> </a:t>
            </a:r>
            <a:r>
              <a:rPr lang="hu-HU" altLang="hu-HU" sz="2900" i="1" dirty="0" err="1" smtClean="0"/>
              <a:t>Linguistics</a:t>
            </a:r>
            <a:r>
              <a:rPr lang="hu-HU" altLang="hu-HU" sz="2900" dirty="0" smtClean="0"/>
              <a:t>, </a:t>
            </a:r>
            <a:r>
              <a:rPr lang="hu-HU" altLang="hu-HU" sz="2900" dirty="0" err="1" smtClean="0"/>
              <a:t>Paradigms</a:t>
            </a:r>
            <a:r>
              <a:rPr lang="hu-HU" altLang="hu-HU" sz="2900" dirty="0" smtClean="0"/>
              <a:t> A)</a:t>
            </a:r>
            <a:endParaRPr lang="en-US" altLang="hu-HU" sz="2900" dirty="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50578" y="1706562"/>
            <a:ext cx="8520113" cy="5014913"/>
          </a:xfrm>
        </p:spPr>
        <p:txBody>
          <a:bodyPr/>
          <a:lstStyle/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dirty="0" smtClean="0"/>
              <a:t> Proto</a:t>
            </a:r>
            <a:r>
              <a:rPr lang="hu-HU" altLang="hu-HU" dirty="0" smtClean="0"/>
              <a:t>sémi</a:t>
            </a:r>
            <a:r>
              <a:rPr lang="en-US" altLang="hu-HU" dirty="0" smtClean="0"/>
              <a:t>:</a:t>
            </a:r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altLang="hu-HU" sz="2200" dirty="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hu-HU" altLang="hu-HU" dirty="0" err="1" smtClean="0"/>
              <a:t>Tiberiási</a:t>
            </a:r>
            <a:r>
              <a:rPr lang="hu-HU" altLang="hu-HU" dirty="0" smtClean="0"/>
              <a:t> héber</a:t>
            </a:r>
            <a:r>
              <a:rPr lang="en-US" altLang="hu-HU" dirty="0" smtClean="0"/>
              <a:t>: </a:t>
            </a:r>
            <a:endParaRPr lang="hu-HU" altLang="hu-HU" dirty="0" smtClean="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hu-HU" altLang="hu-HU" dirty="0"/>
          </a:p>
          <a:p>
            <a:pPr indent="-341313">
              <a:buSzPct val="45000"/>
              <a:buFont typeface="Wingdings" panose="05000000000000000000" pitchFamily="2" charset="2"/>
              <a:buChar char="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hu-HU" altLang="hu-HU" dirty="0" smtClean="0"/>
          </a:p>
          <a:p>
            <a:pPr marL="0" indent="0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hu-HU" altLang="hu-HU" sz="2400" dirty="0" smtClean="0"/>
              <a:t>Hangzó </a:t>
            </a:r>
            <a:r>
              <a:rPr lang="hu-HU" altLang="hu-HU" sz="2400" dirty="0" err="1" smtClean="0"/>
              <a:t>IPA-táblázat</a:t>
            </a:r>
            <a:r>
              <a:rPr lang="hu-HU" altLang="hu-HU" sz="2400" dirty="0" smtClean="0"/>
              <a:t>:</a:t>
            </a:r>
          </a:p>
          <a:p>
            <a:pPr marL="0" indent="0">
              <a:buSzPct val="4500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altLang="hu-HU" sz="2400" dirty="0">
                <a:hlinkClick r:id="rId3"/>
              </a:rPr>
              <a:t>http://</a:t>
            </a:r>
            <a:r>
              <a:rPr lang="en-US" altLang="hu-HU" sz="2400" dirty="0" smtClean="0">
                <a:hlinkClick r:id="rId3"/>
              </a:rPr>
              <a:t>jbdowse.com/ipa</a:t>
            </a:r>
            <a:r>
              <a:rPr lang="hu-HU" altLang="hu-HU" sz="2400" dirty="0" smtClean="0"/>
              <a:t> </a:t>
            </a:r>
            <a:endParaRPr lang="en-US" altLang="hu-HU" sz="2400" dirty="0" smtClean="0"/>
          </a:p>
        </p:txBody>
      </p:sp>
      <p:pic>
        <p:nvPicPr>
          <p:cNvPr id="430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062" y="1926433"/>
            <a:ext cx="59340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0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238" y="4325938"/>
            <a:ext cx="6181725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142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csütörtökön!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7512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117</Words>
  <Application>Microsoft Office PowerPoint</Application>
  <PresentationFormat>Szélesvásznú</PresentationFormat>
  <Paragraphs>30</Paragraphs>
  <Slides>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Office-téma</vt:lpstr>
      <vt:lpstr>Sém és Hám fiai?  A héber nyelv helye  az afroázsiai és a sémi nyelvcsaládban</vt:lpstr>
      <vt:lpstr>Az összehasonlítástól a családfáig</vt:lpstr>
      <vt:lpstr>A történeti rekonstrukció klasszikus módszere</vt:lpstr>
      <vt:lpstr>Házi feladat mára</vt:lpstr>
      <vt:lpstr>A protosémitől a tiberiási héberig  (hagyományos felfogás, Bennett, Comparative Semitic Linguistics, Paradigms A)</vt:lpstr>
      <vt:lpstr>Viszlát jövő csütörtökön!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birot</dc:creator>
  <cp:lastModifiedBy>birot</cp:lastModifiedBy>
  <cp:revision>87</cp:revision>
  <dcterms:created xsi:type="dcterms:W3CDTF">2014-09-22T10:01:53Z</dcterms:created>
  <dcterms:modified xsi:type="dcterms:W3CDTF">2014-12-05T10:14:11Z</dcterms:modified>
</cp:coreProperties>
</file>