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28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269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A0805-D6C8-4A54-87CF-203834D88F54}" type="datetimeFigureOut">
              <a:rPr lang="hu-HU" smtClean="0"/>
              <a:t>2014.12.15.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CC5B1-E9A6-4952-AF28-A1678388BC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42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02238" y="-12807950"/>
            <a:ext cx="24103013" cy="135588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2425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87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19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51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12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99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33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2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6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5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87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02238" y="-12807950"/>
            <a:ext cx="24103013" cy="135588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2425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1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0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07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19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40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8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2014.12.15.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88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2014.12.15.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86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2014.12.15.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26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60100" cy="1133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F3AD5E-178D-49EB-8F10-4F33C5DE3F6C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2627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2014.12.15.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3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2014.12.15.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78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2014.12.15.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40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2014.12.15.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08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2014.12.15.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09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2014.12.15.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605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2014.12.15.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289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2014.12.15.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334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BF4A-FF0D-4989-B846-6CF683751571}" type="datetimeFigureOut">
              <a:rPr lang="hu-HU" smtClean="0"/>
              <a:t>2014.12.15.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50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en.wikipedia.org/wiki/Mesha_stele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vadym.web.cern.ch/vadym/images/MeshaSteleInscrip10cmh.gif" TargetMode="External"/><Relationship Id="rId5" Type="http://schemas.openxmlformats.org/officeDocument/2006/relationships/hyperlink" Target="http://www.houseofdavid.ca/bd_mesha.jpg" TargetMode="External"/><Relationship Id="rId4" Type="http://schemas.openxmlformats.org/officeDocument/2006/relationships/hyperlink" Target="http://issachar5.files.wordpress.com/2010/05/mesha-stele.jpg" TargetMode="Externa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679078" y="322730"/>
            <a:ext cx="10777816" cy="2487705"/>
          </a:xfrm>
        </p:spPr>
        <p:txBody>
          <a:bodyPr>
            <a:normAutofit/>
          </a:bodyPr>
          <a:lstStyle/>
          <a:p>
            <a:r>
              <a:rPr lang="hu-HU" b="1" dirty="0"/>
              <a:t>Héber betűk, héber írás,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héber </a:t>
            </a:r>
            <a:r>
              <a:rPr lang="hu-HU" b="1" dirty="0"/>
              <a:t>helyesírás, az írás </a:t>
            </a:r>
            <a:r>
              <a:rPr lang="hu-HU" b="1" dirty="0" smtClean="0"/>
              <a:t>története</a:t>
            </a:r>
            <a:endParaRPr lang="hu-HU" sz="4900" b="1" i="1" dirty="0"/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>
          <a:xfrm>
            <a:off x="1519519" y="4128250"/>
            <a:ext cx="9144000" cy="1169894"/>
          </a:xfrm>
        </p:spPr>
        <p:txBody>
          <a:bodyPr/>
          <a:lstStyle/>
          <a:p>
            <a:r>
              <a:rPr lang="hu-HU" altLang="hu-HU" sz="2800" b="1" dirty="0" err="1" smtClean="0"/>
              <a:t>Biró</a:t>
            </a:r>
            <a:r>
              <a:rPr lang="hu-HU" altLang="hu-HU" sz="2800" b="1" dirty="0" smtClean="0"/>
              <a:t> Tamás</a:t>
            </a:r>
          </a:p>
          <a:p>
            <a:r>
              <a:rPr lang="hu-HU" altLang="hu-HU" i="1" dirty="0" err="1" smtClean="0"/>
              <a:t>biro.tamas</a:t>
            </a:r>
            <a:r>
              <a:rPr lang="hu-HU" altLang="hu-HU" i="1" dirty="0" smtClean="0"/>
              <a:t>@</a:t>
            </a:r>
            <a:r>
              <a:rPr lang="hu-HU" altLang="hu-HU" i="1" dirty="0" err="1" smtClean="0"/>
              <a:t>btk.elte.hu</a:t>
            </a:r>
            <a:r>
              <a:rPr lang="hu-HU" altLang="hu-HU" i="1" dirty="0" smtClean="0"/>
              <a:t>, http://birot.web.elte.hu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966884" y="551301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/>
              <a:t>2014. december 15.</a:t>
            </a: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39659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dirty="0" smtClean="0"/>
              <a:t>Ábécé</a:t>
            </a:r>
            <a:r>
              <a:rPr lang="en-US" altLang="hu-HU" sz="4000" dirty="0" smtClean="0"/>
              <a:t>: </a:t>
            </a:r>
            <a:r>
              <a:rPr lang="hu-HU" altLang="hu-HU" sz="4000" dirty="0" smtClean="0"/>
              <a:t>az </a:t>
            </a:r>
            <a:r>
              <a:rPr lang="hu-HU" altLang="hu-HU" sz="4000" dirty="0" err="1" smtClean="0"/>
              <a:t>akrofónia</a:t>
            </a:r>
            <a:r>
              <a:rPr lang="hu-HU" altLang="hu-HU" sz="4000" dirty="0" smtClean="0"/>
              <a:t> elve</a:t>
            </a:r>
            <a:endParaRPr lang="en-US" altLang="hu-HU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9155" y="1557338"/>
            <a:ext cx="5383110" cy="5040312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•"/>
            </a:pPr>
            <a:r>
              <a:rPr lang="en-US" altLang="hu-HU" sz="2400" dirty="0" smtClean="0"/>
              <a:t>Egyptian </a:t>
            </a:r>
            <a:r>
              <a:rPr lang="en-US" altLang="hu-HU" sz="2400" dirty="0" err="1" smtClean="0"/>
              <a:t>uniconsonantal</a:t>
            </a:r>
            <a:r>
              <a:rPr lang="en-US" altLang="hu-HU" sz="2400" dirty="0" smtClean="0"/>
              <a:t> signs.</a:t>
            </a:r>
            <a:endParaRPr lang="en-US" altLang="hu-HU" sz="2400" dirty="0"/>
          </a:p>
          <a:p>
            <a:pPr>
              <a:buFont typeface="Times New Roman" panose="02020603050405020304" pitchFamily="18" charset="0"/>
              <a:buChar char="•"/>
            </a:pPr>
            <a:r>
              <a:rPr lang="hu-HU" altLang="hu-HU" dirty="0" smtClean="0">
                <a:solidFill>
                  <a:schemeClr val="tx1"/>
                </a:solidFill>
              </a:rPr>
              <a:t>Nyugati sémi ábécé</a:t>
            </a:r>
            <a:r>
              <a:rPr lang="en-US" altLang="hu-HU" dirty="0" smtClean="0">
                <a:solidFill>
                  <a:schemeClr val="tx1"/>
                </a:solidFill>
              </a:rPr>
              <a:t>: </a:t>
            </a:r>
            <a:r>
              <a:rPr lang="hu-HU" altLang="hu-HU" i="1" dirty="0" smtClean="0">
                <a:solidFill>
                  <a:schemeClr val="tx1"/>
                </a:solidFill>
              </a:rPr>
              <a:t>mássalhangzós írás</a:t>
            </a:r>
            <a:r>
              <a:rPr lang="en-US" altLang="hu-HU" dirty="0" smtClean="0">
                <a:solidFill>
                  <a:schemeClr val="tx1"/>
                </a:solidFill>
              </a:rPr>
              <a:t>.</a:t>
            </a:r>
            <a:endParaRPr lang="en-US" altLang="hu-HU" dirty="0" smtClean="0">
              <a:solidFill>
                <a:schemeClr val="tx1"/>
              </a:solidFill>
            </a:endParaRPr>
          </a:p>
          <a:p>
            <a:pPr>
              <a:buFont typeface="Times New Roman" panose="02020603050405020304" pitchFamily="18" charset="0"/>
              <a:buChar char="•"/>
            </a:pPr>
            <a:r>
              <a:rPr lang="hu-HU" altLang="hu-HU" dirty="0" err="1" smtClean="0">
                <a:solidFill>
                  <a:schemeClr val="tx1"/>
                </a:solidFill>
              </a:rPr>
              <a:t>Proto-kánaáni</a:t>
            </a:r>
            <a:r>
              <a:rPr lang="hu-HU" altLang="hu-HU" dirty="0" smtClean="0">
                <a:solidFill>
                  <a:schemeClr val="tx1"/>
                </a:solidFill>
              </a:rPr>
              <a:t> írás</a:t>
            </a:r>
            <a:endParaRPr lang="en-US" altLang="hu-HU" dirty="0" smtClean="0">
              <a:solidFill>
                <a:schemeClr val="tx1"/>
              </a:solidFill>
            </a:endParaRPr>
          </a:p>
          <a:p>
            <a:pPr lvl="1">
              <a:buFont typeface="Times New Roman" panose="02020603050405020304" pitchFamily="18" charset="0"/>
              <a:buChar char="–"/>
            </a:pPr>
            <a:r>
              <a:rPr lang="hu-HU" altLang="hu-HU" sz="2000" dirty="0" err="1" smtClean="0"/>
              <a:t>kb</a:t>
            </a:r>
            <a:r>
              <a:rPr lang="en-US" altLang="hu-HU" sz="2000" dirty="0" smtClean="0"/>
              <a:t>.</a:t>
            </a:r>
            <a:r>
              <a:rPr lang="hu-HU" altLang="hu-HU" sz="2000" dirty="0" smtClean="0"/>
              <a:t> i.e.</a:t>
            </a:r>
            <a:r>
              <a:rPr lang="en-US" altLang="hu-HU" sz="2000" dirty="0" smtClean="0"/>
              <a:t> 1800: </a:t>
            </a:r>
            <a:r>
              <a:rPr lang="en-US" altLang="hu-HU" sz="2000" dirty="0" err="1"/>
              <a:t>Wadi</a:t>
            </a:r>
            <a:r>
              <a:rPr lang="en-US" altLang="hu-HU" sz="2000" dirty="0"/>
              <a:t> el-</a:t>
            </a:r>
            <a:r>
              <a:rPr lang="en-US" altLang="hu-HU" sz="2000" dirty="0" err="1"/>
              <a:t>Hol</a:t>
            </a:r>
            <a:r>
              <a:rPr lang="en-US" altLang="hu-HU" sz="2000" dirty="0"/>
              <a:t>??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hu-HU" altLang="hu-HU" dirty="0" smtClean="0"/>
              <a:t>i.e. </a:t>
            </a:r>
            <a:r>
              <a:rPr lang="en-US" altLang="hu-HU" dirty="0" smtClean="0"/>
              <a:t>17-16</a:t>
            </a:r>
            <a:r>
              <a:rPr lang="hu-HU" altLang="hu-HU" dirty="0" smtClean="0"/>
              <a:t>.</a:t>
            </a:r>
            <a:r>
              <a:rPr lang="en-US" altLang="hu-HU" dirty="0" smtClean="0"/>
              <a:t> </a:t>
            </a:r>
            <a:r>
              <a:rPr lang="hu-HU" altLang="hu-HU" dirty="0" smtClean="0"/>
              <a:t>század</a:t>
            </a:r>
            <a:r>
              <a:rPr lang="en-US" altLang="hu-HU" dirty="0" smtClean="0"/>
              <a:t>: </a:t>
            </a:r>
            <a:r>
              <a:rPr lang="hu-HU" altLang="hu-HU" dirty="0" smtClean="0"/>
              <a:t/>
            </a:r>
            <a:br>
              <a:rPr lang="hu-HU" altLang="hu-HU" dirty="0" smtClean="0"/>
            </a:br>
            <a:r>
              <a:rPr lang="en-US" altLang="hu-HU" dirty="0" smtClean="0"/>
              <a:t>Gezer</a:t>
            </a:r>
            <a:r>
              <a:rPr lang="en-US" altLang="hu-HU" dirty="0"/>
              <a:t>, Nablus (</a:t>
            </a:r>
            <a:r>
              <a:rPr lang="en-US" altLang="hu-HU" dirty="0" err="1"/>
              <a:t>Shechem</a:t>
            </a:r>
            <a:r>
              <a:rPr lang="en-US" altLang="hu-HU" dirty="0"/>
              <a:t>), Lachish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hu-HU" altLang="hu-HU" dirty="0" err="1" smtClean="0"/>
              <a:t>Kb</a:t>
            </a:r>
            <a:r>
              <a:rPr lang="en-US" altLang="hu-HU" dirty="0" smtClean="0"/>
              <a:t>.</a:t>
            </a:r>
            <a:r>
              <a:rPr lang="hu-HU" altLang="hu-HU" dirty="0" smtClean="0"/>
              <a:t> i.e.</a:t>
            </a:r>
            <a:r>
              <a:rPr lang="en-US" altLang="hu-HU" dirty="0" smtClean="0"/>
              <a:t> 1500: </a:t>
            </a:r>
            <a:r>
              <a:rPr lang="en-US" altLang="hu-HU" dirty="0"/>
              <a:t/>
            </a:r>
            <a:br>
              <a:rPr lang="en-US" altLang="hu-HU" dirty="0"/>
            </a:br>
            <a:r>
              <a:rPr lang="hu-HU" altLang="hu-HU" u="sng" dirty="0" err="1" smtClean="0"/>
              <a:t>Proto-sínai</a:t>
            </a:r>
            <a:r>
              <a:rPr lang="hu-HU" altLang="hu-HU" u="sng" dirty="0" smtClean="0"/>
              <a:t> feliratok</a:t>
            </a:r>
            <a:r>
              <a:rPr lang="hu-HU" altLang="hu-HU" dirty="0" smtClean="0"/>
              <a:t/>
            </a:r>
            <a:br>
              <a:rPr lang="hu-HU" altLang="hu-HU" dirty="0" smtClean="0"/>
            </a:br>
            <a:r>
              <a:rPr lang="en-US" altLang="hu-HU" sz="2000" dirty="0" smtClean="0"/>
              <a:t>(</a:t>
            </a:r>
            <a:r>
              <a:rPr lang="en-US" altLang="hu-HU" sz="2000" dirty="0"/>
              <a:t>discovered by F. Petrie, 1905/06, West Semitic slaves in turquoise mines?)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93" y="110789"/>
            <a:ext cx="5498502" cy="648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1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5953"/>
            <a:ext cx="10515600" cy="1325563"/>
          </a:xfrm>
        </p:spPr>
        <p:txBody>
          <a:bodyPr/>
          <a:lstStyle/>
          <a:p>
            <a:r>
              <a:rPr lang="hu-HU" altLang="hu-HU" sz="4000" dirty="0" smtClean="0"/>
              <a:t>Nyugati sémi mássalhangzós írás</a:t>
            </a:r>
            <a:r>
              <a:rPr lang="en-US" altLang="hu-HU" sz="4000" dirty="0"/>
              <a:t/>
            </a:r>
            <a:br>
              <a:rPr lang="en-US" altLang="hu-HU" sz="4000" dirty="0"/>
            </a:br>
            <a:r>
              <a:rPr lang="hu-HU" altLang="hu-HU" sz="3800" dirty="0" smtClean="0"/>
              <a:t>az </a:t>
            </a:r>
            <a:r>
              <a:rPr lang="hu-HU" altLang="hu-HU" sz="3800" dirty="0" err="1" smtClean="0"/>
              <a:t>akrofónia</a:t>
            </a:r>
            <a:r>
              <a:rPr lang="hu-HU" altLang="hu-HU" sz="3800" dirty="0" smtClean="0"/>
              <a:t> elve alapján</a:t>
            </a:r>
            <a:endParaRPr lang="en-US" altLang="hu-HU" sz="3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9"/>
            <a:ext cx="10329472" cy="48300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hu-HU" altLang="hu-HU" u="sng" dirty="0" smtClean="0">
                <a:solidFill>
                  <a:schemeClr val="tx1"/>
                </a:solidFill>
              </a:rPr>
              <a:t>Nyugati sémi írás</a:t>
            </a:r>
            <a:r>
              <a:rPr lang="en-US" altLang="hu-HU" dirty="0" smtClean="0">
                <a:solidFill>
                  <a:schemeClr val="tx1"/>
                </a:solidFill>
              </a:rPr>
              <a:t>: </a:t>
            </a:r>
            <a:r>
              <a:rPr lang="hu-HU" altLang="hu-HU" dirty="0" smtClean="0">
                <a:solidFill>
                  <a:schemeClr val="tx1"/>
                </a:solidFill>
              </a:rPr>
              <a:t>az egyiptomi </a:t>
            </a:r>
            <a:br>
              <a:rPr lang="hu-HU" altLang="hu-HU" dirty="0" smtClean="0">
                <a:solidFill>
                  <a:schemeClr val="tx1"/>
                </a:solidFill>
              </a:rPr>
            </a:br>
            <a:r>
              <a:rPr lang="hu-HU" altLang="hu-HU" dirty="0" err="1" smtClean="0">
                <a:solidFill>
                  <a:schemeClr val="tx1"/>
                </a:solidFill>
              </a:rPr>
              <a:t>mássalhangzóértékű</a:t>
            </a:r>
            <a:r>
              <a:rPr lang="hu-HU" altLang="hu-HU" dirty="0" smtClean="0">
                <a:solidFill>
                  <a:schemeClr val="tx1"/>
                </a:solidFill>
              </a:rPr>
              <a:t> jelek hatására alakult ki</a:t>
            </a:r>
            <a:r>
              <a:rPr lang="en-US" altLang="hu-HU" dirty="0" smtClean="0">
                <a:solidFill>
                  <a:schemeClr val="tx1"/>
                </a:solidFill>
              </a:rPr>
              <a:t>?</a:t>
            </a:r>
            <a:endParaRPr lang="en-US" altLang="hu-HU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hu-HU" altLang="hu-HU" u="sng" dirty="0" err="1" smtClean="0">
                <a:solidFill>
                  <a:schemeClr val="tx1"/>
                </a:solidFill>
              </a:rPr>
              <a:t>Ugariti</a:t>
            </a:r>
            <a:r>
              <a:rPr lang="hu-HU" altLang="hu-HU" u="sng" dirty="0" smtClean="0">
                <a:solidFill>
                  <a:schemeClr val="tx1"/>
                </a:solidFill>
              </a:rPr>
              <a:t> írás</a:t>
            </a:r>
            <a:r>
              <a:rPr lang="en-US" altLang="hu-HU" dirty="0" smtClean="0">
                <a:solidFill>
                  <a:schemeClr val="tx1"/>
                </a:solidFill>
              </a:rPr>
              <a:t>:</a:t>
            </a:r>
            <a:endParaRPr lang="en-US" altLang="hu-HU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hu-HU" altLang="hu-HU" sz="2000" dirty="0" smtClean="0"/>
              <a:t>Az akkád nyelvet és írást is használták </a:t>
            </a:r>
            <a:r>
              <a:rPr lang="hu-HU" altLang="hu-HU" sz="2000" dirty="0" err="1" smtClean="0"/>
              <a:t>Ugaritban</a:t>
            </a:r>
            <a:r>
              <a:rPr lang="en-US" altLang="hu-HU" sz="2000" dirty="0" smtClean="0"/>
              <a:t>.</a:t>
            </a:r>
            <a:endParaRPr lang="en-US" altLang="hu-HU" sz="2000" dirty="0"/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hu-HU" altLang="hu-HU" dirty="0" smtClean="0"/>
              <a:t>Az ékírásból kialakult ábécé: </a:t>
            </a:r>
            <a:br>
              <a:rPr lang="hu-HU" altLang="hu-HU" dirty="0" smtClean="0"/>
            </a:br>
            <a:r>
              <a:rPr lang="en-US" altLang="hu-HU" dirty="0" smtClean="0"/>
              <a:t>27</a:t>
            </a:r>
            <a:r>
              <a:rPr lang="hu-HU" altLang="hu-HU" dirty="0" smtClean="0"/>
              <a:t> mássalhangzójel, valamint</a:t>
            </a:r>
            <a:r>
              <a:rPr lang="en-US" altLang="hu-HU" dirty="0" smtClean="0"/>
              <a:t> 3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alef</a:t>
            </a:r>
            <a:r>
              <a:rPr lang="hu-HU" altLang="hu-HU" dirty="0" smtClean="0"/>
              <a:t>+magánhangzó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hu-HU" dirty="0"/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endParaRPr lang="en-US" altLang="hu-HU" dirty="0"/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endParaRPr lang="en-US" altLang="hu-HU" dirty="0"/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endParaRPr lang="hu-HU" altLang="hu-HU" dirty="0" smtClean="0"/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endParaRPr lang="en-US" altLang="hu-HU" dirty="0"/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hu-HU" altLang="hu-HU" dirty="0" err="1" smtClean="0"/>
              <a:t>Ugariti</a:t>
            </a:r>
            <a:r>
              <a:rPr lang="hu-HU" altLang="hu-HU" dirty="0" smtClean="0"/>
              <a:t> ábécé-tábla</a:t>
            </a:r>
            <a:r>
              <a:rPr lang="en-US" altLang="hu-HU" dirty="0" smtClean="0"/>
              <a:t>: </a:t>
            </a:r>
            <a:r>
              <a:rPr lang="hu-HU" altLang="hu-HU" dirty="0" smtClean="0"/>
              <a:t>a betűk sorrendjének rituális jelentősége lett volna</a:t>
            </a:r>
            <a:r>
              <a:rPr lang="en-US" altLang="hu-HU" dirty="0" smtClean="0"/>
              <a:t>?</a:t>
            </a:r>
            <a:endParaRPr lang="en-US" altLang="hu-HU" sz="2000" dirty="0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80" y="1113595"/>
            <a:ext cx="3922059" cy="16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2" y="4248242"/>
            <a:ext cx="37353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66" y="4545242"/>
            <a:ext cx="2781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39" y="4105705"/>
            <a:ext cx="3817142" cy="15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sz="4000"/>
              <a:t>Adopting a writing system </a:t>
            </a:r>
            <a:br>
              <a:rPr lang="en-US" altLang="hu-HU" sz="4000"/>
            </a:br>
            <a:r>
              <a:rPr lang="en-US" altLang="hu-HU" sz="4000"/>
              <a:t>to another language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03389" y="1600200"/>
            <a:ext cx="8785225" cy="5068888"/>
          </a:xfrm>
        </p:spPr>
        <p:txBody>
          <a:bodyPr/>
          <a:lstStyle/>
          <a:p>
            <a:pPr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hu-HU" sz="2400"/>
              <a:t>Cuneiform: </a:t>
            </a:r>
            <a:r>
              <a:rPr lang="en-US" altLang="hu-HU" sz="2200"/>
              <a:t>Sumerian =&gt; Akkadian =&gt; Ugaritic, Luwian, Hittite, Elamite, Persian, Tel el-Amarna glosses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hu-HU" sz="2400"/>
              <a:t>Hieroglyphic: Egyptian =&gt; Luwian, etc.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hu-HU" sz="2400"/>
              <a:t>Phoenician =&gt; Greek =&gt; Latin =&gt; English, Dutch, French, Maltese </a:t>
            </a:r>
            <a:r>
              <a:rPr lang="en-US" altLang="hu-HU" sz="1800"/>
              <a:t>(= an Arabic dialect influenced by English and Italian)</a:t>
            </a:r>
            <a:r>
              <a:rPr lang="en-US" altLang="hu-HU" sz="2400"/>
              <a:t> etc.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hu-HU" sz="2400"/>
              <a:t>Hebrew =&gt; Judeo-languages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hu-HU" sz="2400"/>
              <a:t>Arabic =&gt; Persian, Turkish. Cyrillic, etc. to many languages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Char char="•"/>
            </a:pPr>
            <a:endParaRPr lang="en-US" altLang="hu-HU" sz="1100"/>
          </a:p>
          <a:p>
            <a:pPr>
              <a:lnSpc>
                <a:spcPct val="80000"/>
              </a:lnSpc>
            </a:pPr>
            <a:r>
              <a:rPr lang="en-US" altLang="hu-HU" sz="2600"/>
              <a:t>Problems arising: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hu-HU" sz="2400"/>
              <a:t>Different phonological system: new sounds not present in the source language. </a:t>
            </a:r>
            <a:r>
              <a:rPr lang="en-US" altLang="hu-HU" sz="2200"/>
              <a:t>Dutch: ch, sj… Hebrew: shin/sin (ayin/rayin?)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hu-HU" sz="2400"/>
              <a:t>Traditions borrowed together with the writing system that do not make sense in the new language: Hebrew spelling in Yiddish, Sumerian logograms in Akkadian.</a:t>
            </a:r>
          </a:p>
        </p:txBody>
      </p:sp>
    </p:spTree>
    <p:extLst>
      <p:ext uri="{BB962C8B-B14F-4D97-AF65-F5344CB8AC3E}">
        <p14:creationId xmlns:p14="http://schemas.microsoft.com/office/powerpoint/2010/main" val="9887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4000" dirty="0" smtClean="0"/>
              <a:t>Az ábécé további története</a:t>
            </a:r>
            <a:endParaRPr lang="en-US" altLang="hu-HU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612" y="1505224"/>
            <a:ext cx="6334386" cy="4997450"/>
          </a:xfrm>
        </p:spPr>
        <p:txBody>
          <a:bodyPr>
            <a:normAutofit/>
          </a:bodyPr>
          <a:lstStyle/>
          <a:p>
            <a:r>
              <a:rPr lang="hu-HU" altLang="hu-HU" sz="2400" dirty="0" smtClean="0"/>
              <a:t>I.e. 2. évezred végén</a:t>
            </a:r>
            <a:r>
              <a:rPr lang="en-US" altLang="hu-HU" sz="2400" dirty="0" smtClean="0"/>
              <a:t>: </a:t>
            </a:r>
            <a:r>
              <a:rPr lang="hu-HU" altLang="hu-HU" sz="2400" dirty="0" smtClean="0"/>
              <a:t>csökken a jelek száma</a:t>
            </a:r>
            <a:endParaRPr lang="en-US" altLang="hu-HU" sz="2400" dirty="0"/>
          </a:p>
          <a:p>
            <a:r>
              <a:rPr lang="hu-HU" altLang="hu-HU" sz="2400" dirty="0" smtClean="0"/>
              <a:t>Dél-arábiai</a:t>
            </a:r>
            <a:r>
              <a:rPr lang="en-US" altLang="hu-HU" sz="2400" dirty="0" smtClean="0"/>
              <a:t> </a:t>
            </a:r>
            <a:r>
              <a:rPr lang="en-US" altLang="hu-HU" sz="2400" dirty="0"/>
              <a:t>=&gt; </a:t>
            </a:r>
            <a:r>
              <a:rPr lang="hu-HU" altLang="hu-HU" sz="2400" dirty="0" smtClean="0"/>
              <a:t>etióp (</a:t>
            </a:r>
            <a:r>
              <a:rPr lang="hu-HU" altLang="hu-HU" sz="2400" dirty="0" err="1" smtClean="0"/>
              <a:t>geez</a:t>
            </a:r>
            <a:r>
              <a:rPr lang="hu-HU" altLang="hu-HU" sz="2400" dirty="0" smtClean="0"/>
              <a:t> </a:t>
            </a:r>
            <a:r>
              <a:rPr lang="hu-HU" altLang="hu-HU" sz="2400" dirty="0" smtClean="0">
                <a:sym typeface="Wingdings" panose="05000000000000000000" pitchFamily="2" charset="2"/>
              </a:rPr>
              <a:t> </a:t>
            </a:r>
            <a:r>
              <a:rPr lang="hu-HU" altLang="hu-HU" sz="2400" dirty="0" err="1" smtClean="0">
                <a:sym typeface="Wingdings" panose="05000000000000000000" pitchFamily="2" charset="2"/>
              </a:rPr>
              <a:t>amhara</a:t>
            </a:r>
            <a:r>
              <a:rPr lang="hu-HU" altLang="hu-HU" sz="2400" dirty="0" smtClean="0">
                <a:sym typeface="Wingdings" panose="05000000000000000000" pitchFamily="2" charset="2"/>
              </a:rPr>
              <a:t>, stb.)</a:t>
            </a:r>
            <a:endParaRPr lang="en-US" altLang="hu-HU" sz="2400" dirty="0"/>
          </a:p>
          <a:p>
            <a:r>
              <a:rPr lang="hu-HU" altLang="hu-HU" sz="2400" dirty="0" smtClean="0"/>
              <a:t>Föníciai írás, belőle</a:t>
            </a:r>
            <a:r>
              <a:rPr lang="en-US" altLang="hu-HU" sz="2400" dirty="0" smtClean="0"/>
              <a:t>:</a:t>
            </a:r>
            <a:endParaRPr lang="en-US" altLang="hu-HU" sz="2400" dirty="0"/>
          </a:p>
          <a:p>
            <a:pPr marL="0" indent="0" defTabSz="539750">
              <a:buNone/>
            </a:pPr>
            <a:r>
              <a:rPr lang="en-US" altLang="hu-HU" sz="2400" dirty="0"/>
              <a:t>	-</a:t>
            </a:r>
            <a:r>
              <a:rPr lang="en-US" altLang="hu-HU" sz="2200" dirty="0"/>
              <a:t> </a:t>
            </a:r>
            <a:r>
              <a:rPr lang="hu-HU" altLang="hu-HU" sz="2200" dirty="0" smtClean="0"/>
              <a:t>Pun (és újpun)</a:t>
            </a:r>
            <a:endParaRPr lang="en-US" altLang="hu-HU" sz="2200" dirty="0"/>
          </a:p>
          <a:p>
            <a:pPr marL="0" indent="0" defTabSz="539750">
              <a:buNone/>
            </a:pPr>
            <a:r>
              <a:rPr lang="en-US" altLang="hu-HU" sz="2200" dirty="0"/>
              <a:t>	- </a:t>
            </a:r>
            <a:r>
              <a:rPr lang="hu-HU" altLang="hu-HU" sz="2200" dirty="0" smtClean="0"/>
              <a:t>Görög</a:t>
            </a:r>
            <a:r>
              <a:rPr lang="en-US" altLang="hu-HU" sz="2200" dirty="0" smtClean="0"/>
              <a:t> </a:t>
            </a:r>
            <a:r>
              <a:rPr lang="en-US" altLang="hu-HU" sz="2200" dirty="0"/>
              <a:t>=&gt; </a:t>
            </a:r>
            <a:r>
              <a:rPr lang="hu-HU" altLang="hu-HU" sz="2200" dirty="0" smtClean="0"/>
              <a:t>latin, kopt, cirill,…</a:t>
            </a:r>
            <a:endParaRPr lang="en-US" altLang="hu-HU" sz="2200" dirty="0"/>
          </a:p>
          <a:p>
            <a:pPr marL="0" indent="0" defTabSz="539750">
              <a:buNone/>
            </a:pPr>
            <a:r>
              <a:rPr lang="en-US" altLang="hu-HU" sz="2200" dirty="0"/>
              <a:t>	- </a:t>
            </a:r>
            <a:r>
              <a:rPr lang="hu-HU" altLang="hu-HU" sz="2200" dirty="0" err="1" smtClean="0"/>
              <a:t>Paleo-héber</a:t>
            </a:r>
            <a:r>
              <a:rPr lang="en-US" altLang="hu-HU" sz="2200" dirty="0" smtClean="0"/>
              <a:t> </a:t>
            </a:r>
            <a:r>
              <a:rPr lang="en-US" altLang="hu-HU" sz="2200" dirty="0"/>
              <a:t>=&gt; </a:t>
            </a:r>
            <a:r>
              <a:rPr lang="hu-HU" altLang="hu-HU" sz="2200" dirty="0" smtClean="0"/>
              <a:t>szamaritánus</a:t>
            </a:r>
            <a:endParaRPr lang="en-US" altLang="hu-HU" sz="2200" dirty="0"/>
          </a:p>
          <a:p>
            <a:pPr marL="0" indent="0" defTabSz="539750">
              <a:buNone/>
            </a:pPr>
            <a:r>
              <a:rPr lang="en-US" altLang="hu-HU" sz="2200" dirty="0"/>
              <a:t>	- </a:t>
            </a:r>
            <a:r>
              <a:rPr lang="hu-HU" altLang="hu-HU" sz="2200" dirty="0" smtClean="0"/>
              <a:t>Arámi</a:t>
            </a:r>
            <a:r>
              <a:rPr lang="en-US" altLang="hu-HU" sz="2200" dirty="0" smtClean="0"/>
              <a:t> </a:t>
            </a:r>
            <a:r>
              <a:rPr lang="en-US" altLang="hu-HU" sz="2200" dirty="0"/>
              <a:t>=&gt;</a:t>
            </a:r>
          </a:p>
          <a:p>
            <a:pPr marL="0" indent="0" defTabSz="269875">
              <a:buNone/>
            </a:pPr>
            <a:r>
              <a:rPr lang="en-US" altLang="hu-HU" sz="2200" dirty="0"/>
              <a:t>			- </a:t>
            </a:r>
            <a:r>
              <a:rPr lang="hu-HU" altLang="hu-HU" sz="2200" dirty="0" smtClean="0"/>
              <a:t>Zsidó (héber kvadrátírás)</a:t>
            </a:r>
            <a:endParaRPr lang="en-US" altLang="hu-HU" sz="2200" dirty="0"/>
          </a:p>
          <a:p>
            <a:pPr marL="0" indent="0" defTabSz="269875">
              <a:buNone/>
            </a:pPr>
            <a:r>
              <a:rPr lang="en-US" altLang="hu-HU" sz="2200" dirty="0"/>
              <a:t>			- </a:t>
            </a:r>
            <a:r>
              <a:rPr lang="hu-HU" altLang="hu-HU" sz="2200" dirty="0" smtClean="0"/>
              <a:t>Szír</a:t>
            </a:r>
            <a:endParaRPr lang="en-US" altLang="hu-HU" sz="2200" dirty="0"/>
          </a:p>
          <a:p>
            <a:pPr marL="0" indent="0" defTabSz="269875">
              <a:buNone/>
            </a:pPr>
            <a:r>
              <a:rPr lang="en-US" altLang="hu-HU" sz="2200" dirty="0"/>
              <a:t>			- </a:t>
            </a:r>
            <a:r>
              <a:rPr lang="hu-HU" altLang="hu-HU" sz="2200" dirty="0" err="1" smtClean="0"/>
              <a:t>Nabateus</a:t>
            </a:r>
            <a:r>
              <a:rPr lang="hu-HU" altLang="hu-HU" sz="2200" dirty="0" smtClean="0"/>
              <a:t>, </a:t>
            </a:r>
            <a:r>
              <a:rPr lang="hu-HU" altLang="hu-HU" sz="2200" dirty="0" err="1" smtClean="0"/>
              <a:t>palmírai</a:t>
            </a:r>
            <a:r>
              <a:rPr lang="en-US" altLang="hu-HU" sz="2200" dirty="0" smtClean="0"/>
              <a:t> </a:t>
            </a:r>
            <a:endParaRPr lang="hu-HU" altLang="hu-HU" sz="2200" dirty="0" smtClean="0"/>
          </a:p>
          <a:p>
            <a:pPr marL="0" indent="0" defTabSz="269875">
              <a:buNone/>
            </a:pPr>
            <a:r>
              <a:rPr lang="hu-HU" altLang="hu-HU" sz="2200" dirty="0"/>
              <a:t>	</a:t>
            </a:r>
            <a:r>
              <a:rPr lang="hu-HU" altLang="hu-HU" sz="2200" dirty="0" smtClean="0"/>
              <a:t>				</a:t>
            </a:r>
            <a:r>
              <a:rPr lang="en-US" altLang="hu-HU" sz="2200" dirty="0" smtClean="0"/>
              <a:t>=&gt; </a:t>
            </a:r>
            <a:r>
              <a:rPr lang="hu-HU" altLang="hu-HU" sz="2200" dirty="0" smtClean="0"/>
              <a:t>arab</a:t>
            </a:r>
            <a:r>
              <a:rPr lang="en-US" altLang="hu-HU" sz="2200" dirty="0" smtClean="0"/>
              <a:t>; </a:t>
            </a:r>
            <a:r>
              <a:rPr lang="hu-HU" altLang="hu-HU" sz="2200" dirty="0" smtClean="0"/>
              <a:t>India</a:t>
            </a:r>
            <a:r>
              <a:rPr lang="en-US" altLang="hu-HU" sz="2200" dirty="0" smtClean="0"/>
              <a:t>, </a:t>
            </a:r>
            <a:r>
              <a:rPr lang="hu-HU" altLang="hu-HU" sz="2200" dirty="0" smtClean="0"/>
              <a:t>Közép-Ázsia</a:t>
            </a:r>
            <a:endParaRPr lang="en-US" altLang="hu-HU" sz="22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98" y="0"/>
            <a:ext cx="4615927" cy="65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8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8028" y="0"/>
            <a:ext cx="10515600" cy="1325563"/>
          </a:xfrm>
        </p:spPr>
        <p:txBody>
          <a:bodyPr/>
          <a:lstStyle/>
          <a:p>
            <a:r>
              <a:rPr lang="hu-HU" dirty="0" smtClean="0"/>
              <a:t>Joseph </a:t>
            </a:r>
            <a:r>
              <a:rPr lang="hu-HU" dirty="0" err="1" smtClean="0"/>
              <a:t>Naveh</a:t>
            </a:r>
            <a:r>
              <a:rPr lang="hu-HU" dirty="0" smtClean="0"/>
              <a:t> 1982	vs. Benjamin Sass 2005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3" y="2238644"/>
            <a:ext cx="6530895" cy="4382886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" b="-6131"/>
          <a:stretch/>
        </p:blipFill>
        <p:spPr>
          <a:xfrm>
            <a:off x="6096000" y="1027906"/>
            <a:ext cx="5327628" cy="63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hu-HU" smtClean="0"/>
              <a:t>Jewish scripts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8507413" cy="4924425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•"/>
            </a:pPr>
            <a:r>
              <a:rPr lang="en-US" altLang="hu-HU" sz="2400"/>
              <a:t>After Babylonian exile (587-539).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hu-HU" sz="2400"/>
              <a:t>Qumran, First Jewish War (66-70), Bar Kokhba’s revolt (132-135): sporadic use of paleo-Hebrew script (as an identity marker, a national symbol?).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hu-HU" sz="2400" u="sng"/>
              <a:t>Paleography</a:t>
            </a:r>
            <a:r>
              <a:rPr lang="en-US" altLang="hu-HU" sz="2400"/>
              <a:t>: very different handwriting styles in medieval manuscripts (Italian, Yemenite, etc. etc. etc.)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hu-HU" sz="2400"/>
              <a:t>Ashkenazi cursive (hand writing) =&gt; Israeli cursive.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hu-HU" sz="2400"/>
              <a:t>Sephardic cursive (hand writing): also used for Ladino.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hu-HU"/>
              <a:t>“</a:t>
            </a:r>
            <a:r>
              <a:rPr lang="en-US" altLang="hu-HU" u="sng"/>
              <a:t>Rashi” script</a:t>
            </a:r>
            <a:r>
              <a:rPr lang="en-US" altLang="hu-HU"/>
              <a:t>: 16</a:t>
            </a:r>
            <a:r>
              <a:rPr lang="en-US" altLang="hu-HU" baseline="30000"/>
              <a:t>th</a:t>
            </a:r>
            <a:r>
              <a:rPr lang="en-US" altLang="hu-HU"/>
              <a:t> c., developed from Sephardic cursive to differentiate between Bible text and commentary.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hu-HU" sz="1800"/>
              <a:t>1920s: Hebrew stenography. 1936: Hebrew Braille (both left-to-right)</a:t>
            </a:r>
            <a:br>
              <a:rPr lang="en-US" altLang="hu-HU" sz="1800"/>
            </a:br>
            <a:r>
              <a:rPr lang="en-US" altLang="hu-HU" sz="1800"/>
              <a:t>Signs for each letter in Israeli Sign Language (ISL).</a:t>
            </a:r>
            <a:endParaRPr lang="en-US" altLang="hu-HU" sz="1800" u="sng"/>
          </a:p>
        </p:txBody>
      </p:sp>
      <p:pic>
        <p:nvPicPr>
          <p:cNvPr id="12292" name="Picture 5" descr="ras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04813"/>
            <a:ext cx="35877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80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1989138"/>
            <a:ext cx="7772400" cy="16113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Early Hebrew epigraphy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marL="0" indent="0" algn="ctr"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en-US" altLang="hu-HU" smtClean="0"/>
          </a:p>
          <a:p>
            <a:pPr marL="0" indent="0" algn="ctr"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hu-HU" smtClean="0"/>
              <a:t>Important inscriptions </a:t>
            </a:r>
            <a:br>
              <a:rPr lang="en-US" altLang="hu-HU" smtClean="0"/>
            </a:br>
            <a:r>
              <a:rPr lang="en-US" altLang="hu-HU" smtClean="0"/>
              <a:t>from the first temple period</a:t>
            </a:r>
          </a:p>
        </p:txBody>
      </p:sp>
    </p:spTree>
    <p:extLst>
      <p:ext uri="{BB962C8B-B14F-4D97-AF65-F5344CB8AC3E}">
        <p14:creationId xmlns:p14="http://schemas.microsoft.com/office/powerpoint/2010/main" val="3317193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847851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981200" y="1600201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844925" y="3979864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73051"/>
            <a:ext cx="8223250" cy="113982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First temple period</a:t>
            </a:r>
          </a:p>
        </p:txBody>
      </p:sp>
      <p:sp>
        <p:nvSpPr>
          <p:cNvPr id="14343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981200" y="1609726"/>
            <a:ext cx="8223250" cy="5019675"/>
          </a:xfrm>
        </p:spPr>
        <p:txBody>
          <a:bodyPr vert="horz" lIns="0" tIns="0" rIns="0" bIns="0" rtlCol="0" anchor="ctr">
            <a:normAutofit/>
          </a:bodyPr>
          <a:lstStyle/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First temple period: 10</a:t>
            </a:r>
            <a:r>
              <a:rPr lang="en-US" altLang="hu-HU" baseline="33000" smtClean="0"/>
              <a:t>th</a:t>
            </a:r>
            <a:r>
              <a:rPr lang="en-US" altLang="hu-HU" smtClean="0"/>
              <a:t> century – 586 BCE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Epigraphy = study of inscriptions.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Found in archaeological excavations.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Using pre-exilic Hebrew script.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i="1" smtClean="0"/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Some famous examples given below.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/>
              <a:t>Recommended, even if not up-to-date introduction: Joseph Naveh.</a:t>
            </a:r>
            <a:r>
              <a:rPr lang="en-US" altLang="hu-HU" sz="2400" i="1"/>
              <a:t> Early History of the Alphabet</a:t>
            </a:r>
            <a:r>
              <a:rPr lang="en-US" altLang="hu-HU" sz="2400"/>
              <a:t>. Magnes Pr., 1987.</a:t>
            </a:r>
            <a:endParaRPr lang="en-US" altLang="hu-HU" sz="2200"/>
          </a:p>
        </p:txBody>
      </p:sp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357564"/>
            <a:ext cx="1219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05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847851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981200" y="1600201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844925" y="3979864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73050"/>
            <a:ext cx="8223250" cy="1716088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altLang="hu-HU" dirty="0" smtClean="0"/>
              <a:t>A </a:t>
            </a:r>
            <a:r>
              <a:rPr lang="hu-HU" altLang="hu-HU" dirty="0" err="1" smtClean="0"/>
              <a:t>gezeri</a:t>
            </a:r>
            <a:r>
              <a:rPr lang="hu-HU" altLang="hu-HU" dirty="0" smtClean="0"/>
              <a:t> naptár</a:t>
            </a:r>
            <a:r>
              <a:rPr lang="en-US" altLang="hu-HU" dirty="0" smtClean="0"/>
              <a:t/>
            </a:r>
            <a:br>
              <a:rPr lang="en-US" altLang="hu-HU" dirty="0" smtClean="0"/>
            </a:br>
            <a:r>
              <a:rPr lang="hu-HU" altLang="hu-HU" sz="2800" dirty="0" smtClean="0"/>
              <a:t>I.e. 10. század vége</a:t>
            </a:r>
            <a:r>
              <a:rPr lang="en-US" altLang="hu-HU" sz="2800" dirty="0"/>
              <a:t/>
            </a:r>
            <a:br>
              <a:rPr lang="en-US" altLang="hu-HU" sz="2800" dirty="0"/>
            </a:br>
            <a:r>
              <a:rPr lang="en-US" altLang="hu-HU" sz="2400" dirty="0"/>
              <a:t>School children learning agriculture?</a:t>
            </a:r>
          </a:p>
        </p:txBody>
      </p:sp>
      <p:sp>
        <p:nvSpPr>
          <p:cNvPr id="1536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304144" y="1600201"/>
            <a:ext cx="10133351" cy="4708526"/>
          </a:xfrm>
        </p:spPr>
        <p:txBody>
          <a:bodyPr vert="horz" lIns="0" tIns="0" rIns="0" bIns="0" rtlCol="0" anchor="ctr">
            <a:normAutofit lnSpcReduction="10000"/>
          </a:bodyPr>
          <a:lstStyle/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dirty="0" smtClean="0"/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dirty="0" smtClean="0"/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dirty="0"/>
              <a:t>“Two months gathering			</a:t>
            </a:r>
            <a:r>
              <a:rPr lang="hu-HU" altLang="hu-HU" sz="2200" dirty="0" smtClean="0"/>
              <a:t>	</a:t>
            </a:r>
            <a:r>
              <a:rPr lang="en-US" altLang="hu-HU" sz="2200" dirty="0" smtClean="0"/>
              <a:t>[</a:t>
            </a:r>
            <a:r>
              <a:rPr lang="en-US" altLang="hu-HU" sz="2200" dirty="0"/>
              <a:t>September-October]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dirty="0"/>
              <a:t>Two months planting				[November-December]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dirty="0"/>
              <a:t>Two months late sowing			[January-February]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dirty="0"/>
              <a:t>One month cutting flax			</a:t>
            </a:r>
            <a:r>
              <a:rPr lang="hu-HU" altLang="hu-HU" sz="2200" dirty="0" smtClean="0"/>
              <a:t>	</a:t>
            </a:r>
            <a:r>
              <a:rPr lang="en-US" altLang="hu-HU" sz="2200" dirty="0" smtClean="0"/>
              <a:t>[</a:t>
            </a:r>
            <a:r>
              <a:rPr lang="en-US" altLang="hu-HU" sz="2200" dirty="0"/>
              <a:t>March]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dirty="0"/>
              <a:t>One month reaping barley		</a:t>
            </a:r>
            <a:r>
              <a:rPr lang="hu-HU" altLang="hu-HU" sz="2200" dirty="0" smtClean="0"/>
              <a:t>	</a:t>
            </a:r>
            <a:r>
              <a:rPr lang="en-US" altLang="hu-HU" sz="2200" dirty="0" smtClean="0"/>
              <a:t>[</a:t>
            </a:r>
            <a:r>
              <a:rPr lang="en-US" altLang="hu-HU" sz="2200" dirty="0"/>
              <a:t>April]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dirty="0"/>
              <a:t>One month reaping and measuring (grain)	[May]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dirty="0"/>
              <a:t>Two months pruning				[June-July]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dirty="0"/>
              <a:t>One month summer fruit			[August]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dirty="0" err="1"/>
              <a:t>Abijah</a:t>
            </a:r>
            <a:r>
              <a:rPr lang="en-US" altLang="hu-HU" sz="2200" dirty="0"/>
              <a:t>” 	   </a:t>
            </a:r>
            <a:endParaRPr lang="hu-HU" altLang="hu-HU" sz="2200" dirty="0" smtClean="0"/>
          </a:p>
          <a:p>
            <a:pPr indent="-341313" algn="r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1200" dirty="0" smtClean="0"/>
              <a:t>Source</a:t>
            </a:r>
            <a:r>
              <a:rPr lang="en-US" altLang="hu-HU" sz="1200" dirty="0"/>
              <a:t>: http://www.truthnet.org/Bible-Origins/4_How_was_Bible_written/Gezer_Calendar_Hebrew.jpg</a:t>
            </a:r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02" y="310996"/>
            <a:ext cx="3284696" cy="278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397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847851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981200" y="1600201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844925" y="3979864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16390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73051"/>
            <a:ext cx="8229600" cy="157162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altLang="hu-HU" dirty="0" smtClean="0"/>
              <a:t>A </a:t>
            </a:r>
            <a:r>
              <a:rPr lang="hu-HU" altLang="hu-HU" dirty="0" err="1" smtClean="0"/>
              <a:t>Mésa-sztélé</a:t>
            </a:r>
            <a:r>
              <a:rPr lang="en-US" altLang="hu-HU" dirty="0" smtClean="0"/>
              <a:t/>
            </a:r>
            <a:br>
              <a:rPr lang="en-US" altLang="hu-HU" dirty="0" smtClean="0"/>
            </a:br>
            <a:r>
              <a:rPr lang="hu-HU" altLang="hu-HU" sz="2800" dirty="0" smtClean="0"/>
              <a:t>I.e. 9. század</a:t>
            </a:r>
            <a:endParaRPr lang="en-US" altLang="hu-HU" dirty="0" smtClean="0"/>
          </a:p>
        </p:txBody>
      </p:sp>
      <p:sp>
        <p:nvSpPr>
          <p:cNvPr id="16391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124262" y="1503362"/>
            <a:ext cx="9080188" cy="5354637"/>
          </a:xfrm>
        </p:spPr>
        <p:txBody>
          <a:bodyPr vert="horz" lIns="0" tIns="0" rIns="0" bIns="0" rtlCol="0" anchor="ctr">
            <a:normAutofit/>
          </a:bodyPr>
          <a:lstStyle/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dirty="0" smtClean="0">
              <a:solidFill>
                <a:schemeClr val="tx1"/>
              </a:solidFill>
            </a:endParaRP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dirty="0"/>
              <a:t>Moabite king’s victory </a:t>
            </a:r>
            <a:br>
              <a:rPr lang="en-US" altLang="hu-HU" sz="2400" dirty="0"/>
            </a:br>
            <a:r>
              <a:rPr lang="en-US" altLang="hu-HU" sz="2400" dirty="0"/>
              <a:t>over house of David.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dirty="0"/>
              <a:t>In Moabite language: </a:t>
            </a:r>
            <a:br>
              <a:rPr lang="en-US" altLang="hu-HU" sz="2400" dirty="0"/>
            </a:br>
            <a:r>
              <a:rPr lang="en-US" altLang="hu-HU" sz="2400" dirty="0"/>
              <a:t>too similar to Biblical </a:t>
            </a:r>
            <a:br>
              <a:rPr lang="en-US" altLang="hu-HU" sz="2400" dirty="0"/>
            </a:br>
            <a:r>
              <a:rPr lang="en-US" altLang="hu-HU" sz="2400" dirty="0"/>
              <a:t>Hebrew? Was it a </a:t>
            </a:r>
            <a:br>
              <a:rPr lang="en-US" altLang="hu-HU" sz="2400" dirty="0"/>
            </a:br>
            <a:r>
              <a:rPr lang="en-US" altLang="hu-HU" sz="2400" dirty="0"/>
              <a:t>general literary style?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dirty="0"/>
              <a:t>Shape of letters: first </a:t>
            </a:r>
            <a:br>
              <a:rPr lang="en-US" altLang="hu-HU" sz="2400" dirty="0"/>
            </a:br>
            <a:r>
              <a:rPr lang="en-US" altLang="hu-HU" sz="2400" dirty="0"/>
              <a:t>distinctive features of</a:t>
            </a:r>
            <a:br>
              <a:rPr lang="en-US" altLang="hu-HU" sz="2400" dirty="0"/>
            </a:br>
            <a:r>
              <a:rPr lang="en-US" altLang="hu-HU" sz="2400" dirty="0"/>
              <a:t>Hebrew writing.</a:t>
            </a:r>
            <a:endParaRPr lang="en-US" altLang="hu-HU" sz="1200" dirty="0"/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sz="1200" dirty="0"/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1800" dirty="0"/>
              <a:t>Read text on: </a:t>
            </a:r>
            <a:r>
              <a:rPr lang="en-US" altLang="hu-HU" sz="1800" dirty="0">
                <a:hlinkClick r:id="rId3"/>
              </a:rPr>
              <a:t>http://en.wikipedia.org/wiki/Mesha_stele</a:t>
            </a:r>
            <a:r>
              <a:rPr lang="en-US" altLang="hu-HU" sz="1800" dirty="0"/>
              <a:t>. 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1200" dirty="0"/>
              <a:t>Source of images: </a:t>
            </a:r>
            <a:r>
              <a:rPr lang="en-US" altLang="hu-HU" sz="1200" dirty="0">
                <a:hlinkClick r:id="rId4"/>
              </a:rPr>
              <a:t>http://issachar5.files.wordpress.com/2010/05/mesha-stele.jpg</a:t>
            </a:r>
            <a:r>
              <a:rPr lang="en-US" altLang="hu-HU" sz="1200" dirty="0"/>
              <a:t>, </a:t>
            </a:r>
            <a:r>
              <a:rPr lang="en-US" altLang="hu-HU" sz="1200" dirty="0">
                <a:hlinkClick r:id="rId5"/>
              </a:rPr>
              <a:t>http://www.houseofdavid.ca/bd_mesha.jpg</a:t>
            </a:r>
            <a:r>
              <a:rPr lang="en-US" altLang="hu-HU" sz="1200" dirty="0"/>
              <a:t>, </a:t>
            </a:r>
            <a:r>
              <a:rPr lang="en-US" altLang="hu-HU" sz="1200" dirty="0">
                <a:hlinkClick r:id="rId6"/>
              </a:rPr>
              <a:t>http://vadym.web.cern.ch/vadym/images/MeshaSteleInscrip10cmh.gif</a:t>
            </a: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1916114"/>
            <a:ext cx="24955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04813"/>
            <a:ext cx="2551112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268414"/>
            <a:ext cx="1714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1981200" y="2608289"/>
            <a:ext cx="2087563" cy="398436"/>
          </a:xfrm>
          <a:prstGeom prst="wedgeRoundRectCallout">
            <a:avLst>
              <a:gd name="adj1" fmla="val 120022"/>
              <a:gd name="adj2" fmla="val -290853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437525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Vizsga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0647" y="1586753"/>
            <a:ext cx="11681011" cy="4881282"/>
          </a:xfrm>
        </p:spPr>
        <p:txBody>
          <a:bodyPr>
            <a:normAutofit/>
          </a:bodyPr>
          <a:lstStyle/>
          <a:p>
            <a:r>
              <a:rPr lang="hu-HU" dirty="0" smtClean="0"/>
              <a:t>Január 27., kedd, 10 óra		</a:t>
            </a:r>
            <a:r>
              <a:rPr lang="hu-HU" sz="2000" dirty="0" smtClean="0"/>
              <a:t>(változás, bizonyos valószínűséggel, nem kizárt)</a:t>
            </a:r>
          </a:p>
          <a:p>
            <a:r>
              <a:rPr lang="hu-HU" dirty="0" smtClean="0"/>
              <a:t>Vizsga („</a:t>
            </a:r>
            <a:r>
              <a:rPr lang="hu-HU" dirty="0" err="1" smtClean="0"/>
              <a:t>open</a:t>
            </a:r>
            <a:r>
              <a:rPr lang="hu-HU" dirty="0" smtClean="0"/>
              <a:t> </a:t>
            </a:r>
            <a:r>
              <a:rPr lang="hu-HU" dirty="0" err="1" smtClean="0"/>
              <a:t>book</a:t>
            </a:r>
            <a:r>
              <a:rPr lang="hu-HU" dirty="0" smtClean="0"/>
              <a:t>”):</a:t>
            </a:r>
            <a:r>
              <a:rPr lang="hu-HU" sz="2400" dirty="0" smtClean="0"/>
              <a:t> könyvek, jegyzetek használhatók, elektronikus eszközök nem.</a:t>
            </a:r>
          </a:p>
          <a:p>
            <a:r>
              <a:rPr lang="hu-HU" dirty="0" smtClean="0"/>
              <a:t>Vizsgára:</a:t>
            </a:r>
          </a:p>
          <a:p>
            <a:pPr lvl="1"/>
            <a:r>
              <a:rPr lang="hu-HU" dirty="0" smtClean="0"/>
              <a:t>Órai anyagok, a diák alapján, valamint</a:t>
            </a:r>
          </a:p>
          <a:p>
            <a:pPr lvl="1"/>
            <a:r>
              <a:rPr lang="hu-HU" dirty="0" smtClean="0"/>
              <a:t>Amikről órán beszéltünk, valamint</a:t>
            </a:r>
          </a:p>
          <a:p>
            <a:pPr lvl="1"/>
            <a:r>
              <a:rPr lang="hu-HU" dirty="0" smtClean="0"/>
              <a:t>Feladott házi feladatok és amit azokról megbeszéltünk, valamint</a:t>
            </a:r>
          </a:p>
          <a:p>
            <a:pPr lvl="1"/>
            <a:r>
              <a:rPr lang="hu-HU" dirty="0" smtClean="0"/>
              <a:t>Feladott olvasmányok:</a:t>
            </a:r>
            <a:endParaRPr lang="hu-HU" dirty="0"/>
          </a:p>
          <a:p>
            <a:pPr marL="901700" lvl="2"/>
            <a:r>
              <a:rPr lang="hu-HU" sz="2200" dirty="0" smtClean="0"/>
              <a:t>Dobos Károly, </a:t>
            </a:r>
            <a:r>
              <a:rPr lang="hu-HU" sz="2200" i="1" dirty="0" smtClean="0"/>
              <a:t>Sém fiai</a:t>
            </a:r>
            <a:r>
              <a:rPr lang="hu-HU" sz="2200" dirty="0" smtClean="0"/>
              <a:t>: pp. 164-180, 133-163, 24-63 (új), 345-395 (új).</a:t>
            </a:r>
          </a:p>
          <a:p>
            <a:pPr marL="901700" lvl="2"/>
            <a:r>
              <a:rPr lang="hu-HU" sz="2200" dirty="0" smtClean="0"/>
              <a:t>Kenesei István (szerk.), </a:t>
            </a:r>
            <a:r>
              <a:rPr lang="hu-HU" sz="2200" i="1" dirty="0" smtClean="0"/>
              <a:t>A nyelv és a nyelvek</a:t>
            </a:r>
            <a:r>
              <a:rPr lang="hu-HU" sz="2200" dirty="0" smtClean="0"/>
              <a:t>, 8. (új), 9., 10. és 11. fejezetek</a:t>
            </a:r>
          </a:p>
          <a:p>
            <a:pPr marL="901700" lvl="2"/>
            <a:r>
              <a:rPr lang="hu-HU" sz="2200" dirty="0" smtClean="0"/>
              <a:t>Bányai V és </a:t>
            </a:r>
            <a:r>
              <a:rPr lang="hu-HU" sz="2200" dirty="0" err="1" smtClean="0"/>
              <a:t>Biró</a:t>
            </a:r>
            <a:r>
              <a:rPr lang="hu-HU" sz="2200" dirty="0" smtClean="0"/>
              <a:t> T: </a:t>
            </a:r>
            <a:r>
              <a:rPr lang="hu-HU" sz="2200" dirty="0"/>
              <a:t>Az északnyugati sémi nyelvek, </a:t>
            </a:r>
            <a:r>
              <a:rPr lang="hu-HU" dirty="0"/>
              <a:t>http://www.birot.hu/publications/seminyelvek/</a:t>
            </a:r>
            <a:endParaRPr lang="hu-HU" dirty="0" smtClean="0"/>
          </a:p>
          <a:p>
            <a:pPr marL="901700" lvl="2"/>
            <a:r>
              <a:rPr lang="hu-HU" sz="2200" i="1" dirty="0"/>
              <a:t>Dévényi Kinga és Iványi Tamás, „Kiszáradt a toll…”, Az arab írás története </a:t>
            </a:r>
            <a:r>
              <a:rPr lang="hu-HU" sz="2200" i="1" dirty="0" smtClean="0"/>
              <a:t>(Kőrösi </a:t>
            </a:r>
            <a:r>
              <a:rPr lang="hu-HU" sz="2200" i="1" dirty="0"/>
              <a:t>Csoma Társaság, 1987), pp. 3–17. </a:t>
            </a:r>
            <a:r>
              <a:rPr lang="hu-HU" i="1" dirty="0"/>
              <a:t>http://www.birot.hu/courses/2014-semi/readings/Devenyi-Ivanyi.pdf</a:t>
            </a:r>
            <a:endParaRPr lang="hu-HU" i="1" dirty="0" smtClean="0"/>
          </a:p>
        </p:txBody>
      </p:sp>
    </p:spTree>
    <p:extLst>
      <p:ext uri="{BB962C8B-B14F-4D97-AF65-F5344CB8AC3E}">
        <p14:creationId xmlns:p14="http://schemas.microsoft.com/office/powerpoint/2010/main" val="271032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8077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D255F11-117D-4F17-B26D-01EE6E2E6E2B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847851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981200" y="1600201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844925" y="3979864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altLang="hu-HU" dirty="0" err="1" smtClean="0"/>
              <a:t>Siloam</a:t>
            </a:r>
            <a:r>
              <a:rPr lang="en-US" altLang="hu-HU" dirty="0" smtClean="0"/>
              <a:t> </a:t>
            </a:r>
            <a:r>
              <a:rPr lang="en-US" altLang="hu-HU" dirty="0" smtClean="0"/>
              <a:t>(</a:t>
            </a:r>
            <a:r>
              <a:rPr lang="en-US" altLang="hu-HU" dirty="0" err="1" smtClean="0"/>
              <a:t>Siloah</a:t>
            </a:r>
            <a:r>
              <a:rPr lang="en-US" altLang="hu-HU" dirty="0" smtClean="0"/>
              <a:t>) </a:t>
            </a:r>
            <a:r>
              <a:rPr lang="hu-HU" altLang="hu-HU" dirty="0" smtClean="0"/>
              <a:t>felirat</a:t>
            </a:r>
            <a:endParaRPr lang="en-US" altLang="hu-HU" dirty="0" smtClean="0"/>
          </a:p>
        </p:txBody>
      </p:sp>
      <p:sp>
        <p:nvSpPr>
          <p:cNvPr id="1741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38201" y="1508125"/>
            <a:ext cx="9363076" cy="4349751"/>
          </a:xfrm>
        </p:spPr>
        <p:txBody>
          <a:bodyPr/>
          <a:lstStyle/>
          <a:p>
            <a:r>
              <a:rPr lang="en-US" altLang="hu-HU" dirty="0" smtClean="0"/>
              <a:t>2Chron. 32: </a:t>
            </a:r>
            <a:r>
              <a:rPr lang="en-US" altLang="hu-HU" i="1" dirty="0" smtClean="0"/>
              <a:t>King Hezekiah</a:t>
            </a:r>
            <a:r>
              <a:rPr lang="en-US" altLang="hu-HU" dirty="0" smtClean="0"/>
              <a:t> building a tunnel </a:t>
            </a:r>
            <a:br>
              <a:rPr lang="en-US" altLang="hu-HU" dirty="0" smtClean="0"/>
            </a:br>
            <a:r>
              <a:rPr lang="en-US" altLang="hu-HU" dirty="0" smtClean="0"/>
              <a:t>at the </a:t>
            </a:r>
            <a:r>
              <a:rPr lang="en-US" altLang="hu-HU" i="1" dirty="0" smtClean="0"/>
              <a:t>Gihon Spring</a:t>
            </a:r>
            <a:r>
              <a:rPr lang="en-US" altLang="hu-HU" dirty="0" smtClean="0"/>
              <a:t>, before the siege of Jerusalem by the Assyrians in 701 BCE.</a:t>
            </a:r>
          </a:p>
          <a:p>
            <a:r>
              <a:rPr lang="en-US" altLang="hu-HU" sz="2400" dirty="0"/>
              <a:t>Happiness when those digging the tunnel </a:t>
            </a:r>
            <a:br>
              <a:rPr lang="en-US" altLang="hu-HU" sz="2400" dirty="0"/>
            </a:br>
            <a:r>
              <a:rPr lang="en-US" altLang="hu-HU" sz="2400" dirty="0"/>
              <a:t> from the two ends finally meet in the middle.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016207" y="832643"/>
            <a:ext cx="3217863" cy="883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072" y="1411286"/>
            <a:ext cx="13350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22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8077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35E92FB-F756-48A5-AA15-66FA7A017B4D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847851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981200" y="1600201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844925" y="3979864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18438" name="Rectangle 5"/>
          <p:cNvSpPr>
            <a:spLocks noGrp="1" noChangeArrowheads="1"/>
          </p:cNvSpPr>
          <p:nvPr>
            <p:ph type="title"/>
          </p:nvPr>
        </p:nvSpPr>
        <p:spPr>
          <a:xfrm>
            <a:off x="674557" y="274638"/>
            <a:ext cx="9536243" cy="1138238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altLang="hu-HU" dirty="0" smtClean="0"/>
              <a:t>Pecsétek</a:t>
            </a:r>
            <a:endParaRPr lang="en-US" altLang="hu-HU" dirty="0" smtClean="0"/>
          </a:p>
        </p:txBody>
      </p:sp>
      <p:sp>
        <p:nvSpPr>
          <p:cNvPr id="18439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981200" y="1690689"/>
            <a:ext cx="8223250" cy="4429125"/>
          </a:xfrm>
        </p:spPr>
        <p:txBody>
          <a:bodyPr vert="horz" lIns="0" tIns="0" rIns="0" bIns="0" rtlCol="0" anchor="ctr">
            <a:normAutofit/>
          </a:bodyPr>
          <a:lstStyle/>
          <a:p>
            <a:endParaRPr lang="en-US" altLang="hu-HU" dirty="0" smtClean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644901"/>
            <a:ext cx="53689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15889"/>
            <a:ext cx="6265862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753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8077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4247167-DC95-47EA-82D5-4307158EBC77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847851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981200" y="1600201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844925" y="3979864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19462" name="Rectangle 5"/>
          <p:cNvSpPr>
            <a:spLocks noGrp="1" noChangeArrowheads="1"/>
          </p:cNvSpPr>
          <p:nvPr>
            <p:ph type="title"/>
          </p:nvPr>
        </p:nvSpPr>
        <p:spPr>
          <a:xfrm>
            <a:off x="524656" y="476251"/>
            <a:ext cx="9686144" cy="158432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dirty="0" smtClean="0"/>
              <a:t>Jar handles:</a:t>
            </a:r>
            <a:r>
              <a:rPr lang="en-US" altLang="hu-HU" dirty="0" smtClean="0"/>
              <a:t/>
            </a:r>
            <a:br>
              <a:rPr lang="en-US" altLang="hu-HU" dirty="0" smtClean="0"/>
            </a:br>
            <a:r>
              <a:rPr lang="en-US" altLang="hu-HU" sz="2800" i="1" dirty="0"/>
              <a:t>la-</a:t>
            </a:r>
            <a:r>
              <a:rPr lang="en-US" altLang="hu-HU" sz="2800" i="1" dirty="0" err="1"/>
              <a:t>melekh</a:t>
            </a:r>
            <a:r>
              <a:rPr lang="en-US" altLang="hu-HU" sz="2800" dirty="0"/>
              <a:t> </a:t>
            </a:r>
            <a:r>
              <a:rPr lang="hu-HU" altLang="hu-HU" sz="2800" dirty="0" smtClean="0"/>
              <a:t>feliratok</a:t>
            </a:r>
            <a:endParaRPr lang="en-US" altLang="hu-HU" dirty="0" smtClean="0"/>
          </a:p>
        </p:txBody>
      </p:sp>
      <p:sp>
        <p:nvSpPr>
          <p:cNvPr id="19463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981200" y="1690689"/>
            <a:ext cx="8223250" cy="4429125"/>
          </a:xfrm>
        </p:spPr>
        <p:txBody>
          <a:bodyPr vert="horz" lIns="0" tIns="0" rIns="0" bIns="0" rtlCol="0" anchor="ctr">
            <a:normAutofit/>
          </a:bodyPr>
          <a:lstStyle/>
          <a:p>
            <a:endParaRPr lang="en-US" altLang="hu-HU" smtClean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476251"/>
            <a:ext cx="5757862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708276"/>
            <a:ext cx="53435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661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8077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B76013F-8525-46AB-AB52-13B4C5469C37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847851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981200" y="1600201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844925" y="3979864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title"/>
          </p:nvPr>
        </p:nvSpPr>
        <p:spPr>
          <a:xfrm>
            <a:off x="944380" y="273051"/>
            <a:ext cx="9266420" cy="1373188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altLang="hu-HU" dirty="0" err="1" smtClean="0"/>
              <a:t>Osztrakonok</a:t>
            </a:r>
            <a:endParaRPr lang="en-US" altLang="hu-HU" dirty="0" smtClean="0"/>
          </a:p>
        </p:txBody>
      </p:sp>
      <p:sp>
        <p:nvSpPr>
          <p:cNvPr id="2048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944381" y="1828802"/>
            <a:ext cx="9472796" cy="4695824"/>
          </a:xfrm>
        </p:spPr>
        <p:txBody>
          <a:bodyPr vert="horz" lIns="0" tIns="0" rIns="0" bIns="0" rtlCol="0" anchor="ctr">
            <a:normAutofit/>
          </a:bodyPr>
          <a:lstStyle/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dirty="0" smtClean="0"/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dirty="0" smtClean="0"/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dirty="0" smtClean="0"/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dirty="0" smtClean="0"/>
              <a:t>Ostracon: letter (or else) written (with ink, sometimes incised) on a piece of pottery (typically broken off from a vase).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dirty="0" smtClean="0"/>
              <a:t>Famous ones in Biblical archeology: Khirbet </a:t>
            </a:r>
            <a:r>
              <a:rPr lang="en-US" altLang="hu-HU" dirty="0" err="1" smtClean="0"/>
              <a:t>Qeiyafa</a:t>
            </a:r>
            <a:r>
              <a:rPr lang="en-US" altLang="hu-HU" dirty="0" smtClean="0"/>
              <a:t> (1000 BCE?), Samaria (8</a:t>
            </a:r>
            <a:r>
              <a:rPr lang="en-US" altLang="hu-HU" baseline="33000" dirty="0" smtClean="0"/>
              <a:t>th</a:t>
            </a:r>
            <a:r>
              <a:rPr lang="en-US" altLang="hu-HU" dirty="0" smtClean="0"/>
              <a:t> c.), </a:t>
            </a:r>
            <a:r>
              <a:rPr lang="en-US" altLang="hu-HU" dirty="0" err="1" smtClean="0"/>
              <a:t>Mesad</a:t>
            </a:r>
            <a:r>
              <a:rPr lang="en-US" altLang="hu-HU" dirty="0" smtClean="0"/>
              <a:t> </a:t>
            </a:r>
            <a:r>
              <a:rPr lang="en-US" altLang="hu-HU" dirty="0" err="1" smtClean="0"/>
              <a:t>Hashavyahu</a:t>
            </a:r>
            <a:r>
              <a:rPr lang="en-US" altLang="hu-HU" dirty="0" smtClean="0"/>
              <a:t> (late 7</a:t>
            </a:r>
            <a:r>
              <a:rPr lang="en-US" altLang="hu-HU" baseline="33000" dirty="0" smtClean="0"/>
              <a:t>th</a:t>
            </a:r>
            <a:r>
              <a:rPr lang="en-US" altLang="hu-HU" dirty="0" smtClean="0"/>
              <a:t> c.: petition to the local governor), Arad (early 6</a:t>
            </a:r>
            <a:r>
              <a:rPr lang="en-US" altLang="hu-HU" baseline="33000" dirty="0" smtClean="0"/>
              <a:t>th</a:t>
            </a:r>
            <a:r>
              <a:rPr lang="en-US" altLang="hu-HU" dirty="0" smtClean="0"/>
              <a:t> c.), Lachish (early 6</a:t>
            </a:r>
            <a:r>
              <a:rPr lang="en-US" altLang="hu-HU" baseline="33000" dirty="0" smtClean="0"/>
              <a:t>th</a:t>
            </a:r>
            <a:r>
              <a:rPr lang="en-US" altLang="hu-HU" dirty="0" smtClean="0"/>
              <a:t> c.)...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620714"/>
            <a:ext cx="602456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785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077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A124FD-FCB3-4C51-8432-7D18E3AD7EA3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847851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981200" y="1600201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44925" y="3979864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273051"/>
            <a:ext cx="8229600" cy="113982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altLang="hu-HU" dirty="0" err="1" smtClean="0"/>
              <a:t>Osztrakonok</a:t>
            </a:r>
            <a:endParaRPr lang="en-US" altLang="hu-HU" dirty="0" smtClean="0"/>
          </a:p>
        </p:txBody>
      </p:sp>
      <p:pic>
        <p:nvPicPr>
          <p:cNvPr id="21511" name="Picture 9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4" y="404814"/>
            <a:ext cx="4283075" cy="5718175"/>
          </a:xfrm>
          <a:noFill/>
        </p:spPr>
      </p:pic>
      <p:pic>
        <p:nvPicPr>
          <p:cNvPr id="215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133601"/>
            <a:ext cx="3652838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417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077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0CE840-120D-4AF6-9FDE-E7837B27A266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847851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981200" y="1600201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44925" y="3979864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188914"/>
            <a:ext cx="8229600" cy="1716087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Overview:</a:t>
            </a:r>
            <a:br>
              <a:rPr lang="en-US" altLang="hu-HU" smtClean="0"/>
            </a:br>
            <a:r>
              <a:rPr lang="en-US" altLang="hu-HU" sz="2800"/>
              <a:t>Development of the</a:t>
            </a:r>
            <a:br>
              <a:rPr lang="en-US" altLang="hu-HU" sz="2800"/>
            </a:br>
            <a:r>
              <a:rPr lang="en-US" altLang="hu-HU" sz="2800"/>
              <a:t>Paleo-Hebrew script:</a:t>
            </a:r>
            <a:endParaRPr lang="en-US" altLang="hu-HU" smtClean="0"/>
          </a:p>
        </p:txBody>
      </p:sp>
      <p:sp>
        <p:nvSpPr>
          <p:cNvPr id="22535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846264" y="2276476"/>
            <a:ext cx="4105275" cy="4392613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hu-HU" sz="2400"/>
              <a:t>1. Gezer calendar: 10</a:t>
            </a:r>
            <a:r>
              <a:rPr lang="en-US" altLang="hu-HU" sz="2400" baseline="30000"/>
              <a:t>th</a:t>
            </a:r>
            <a:r>
              <a:rPr lang="en-US" altLang="hu-HU" sz="2400"/>
              <a:t> c.</a:t>
            </a:r>
          </a:p>
          <a:p>
            <a:pPr marL="0" indent="0"/>
            <a:r>
              <a:rPr lang="en-US" altLang="hu-HU" sz="2400"/>
              <a:t>2. Mesha stele: 9</a:t>
            </a:r>
            <a:r>
              <a:rPr lang="en-US" altLang="hu-HU" sz="2400" baseline="30000"/>
              <a:t>th</a:t>
            </a:r>
            <a:r>
              <a:rPr lang="en-US" altLang="hu-HU" sz="2400"/>
              <a:t> c.</a:t>
            </a:r>
          </a:p>
          <a:p>
            <a:pPr marL="0" indent="0"/>
            <a:r>
              <a:rPr lang="en-US" altLang="hu-HU" sz="2400"/>
              <a:t>3. Siloam inscription: </a:t>
            </a:r>
            <a:r>
              <a:rPr lang="en-US" altLang="hu-HU" sz="2000"/>
              <a:t>late 8</a:t>
            </a:r>
            <a:r>
              <a:rPr lang="en-US" altLang="hu-HU" sz="2000" baseline="30000"/>
              <a:t>th</a:t>
            </a:r>
            <a:r>
              <a:rPr lang="en-US" altLang="hu-HU" sz="2000"/>
              <a:t> c.</a:t>
            </a:r>
          </a:p>
          <a:p>
            <a:pPr marL="0" indent="0"/>
            <a:r>
              <a:rPr lang="en-US" altLang="hu-HU" sz="2400"/>
              <a:t>4. Seals from the 7</a:t>
            </a:r>
            <a:r>
              <a:rPr lang="en-US" altLang="hu-HU" sz="2400" baseline="30000"/>
              <a:t>th</a:t>
            </a:r>
            <a:r>
              <a:rPr lang="en-US" altLang="hu-HU" sz="2400"/>
              <a:t> cent.</a:t>
            </a:r>
          </a:p>
          <a:p>
            <a:pPr marL="0" indent="0"/>
            <a:r>
              <a:rPr lang="en-US" altLang="hu-HU" sz="2400"/>
              <a:t>5. Arad ostraca: early 6</a:t>
            </a:r>
            <a:r>
              <a:rPr lang="en-US" altLang="hu-HU" sz="2400" baseline="30000"/>
              <a:t>th</a:t>
            </a:r>
            <a:r>
              <a:rPr lang="en-US" altLang="hu-HU" sz="2400"/>
              <a:t> c.</a:t>
            </a:r>
          </a:p>
          <a:p>
            <a:pPr marL="0" indent="0"/>
            <a:r>
              <a:rPr lang="en-US" altLang="hu-HU" sz="2400"/>
              <a:t>6. Leviticus fragment: </a:t>
            </a:r>
            <a:br>
              <a:rPr lang="en-US" altLang="hu-HU" sz="2400"/>
            </a:br>
            <a:r>
              <a:rPr lang="en-US" altLang="hu-HU" sz="2400"/>
              <a:t>    2</a:t>
            </a:r>
            <a:r>
              <a:rPr lang="en-US" altLang="hu-HU" sz="2400" baseline="30000"/>
              <a:t>nd</a:t>
            </a:r>
            <a:r>
              <a:rPr lang="en-US" altLang="hu-HU" sz="2400"/>
              <a:t> c. BCE.</a:t>
            </a:r>
          </a:p>
          <a:p>
            <a:pPr marL="0" indent="0"/>
            <a:r>
              <a:rPr lang="en-US" altLang="hu-HU" sz="2400"/>
              <a:t>7. Medieval Samaritan</a:t>
            </a:r>
            <a:br>
              <a:rPr lang="en-US" altLang="hu-HU" sz="2400"/>
            </a:br>
            <a:r>
              <a:rPr lang="en-US" altLang="hu-HU" sz="2400"/>
              <a:t>    bookhand.</a:t>
            </a:r>
          </a:p>
          <a:p>
            <a:pPr marL="0" indent="0"/>
            <a:r>
              <a:rPr lang="en-US" altLang="hu-HU" sz="2000"/>
              <a:t>Upper box: alef to kaf,</a:t>
            </a:r>
          </a:p>
          <a:p>
            <a:pPr marL="0" indent="0"/>
            <a:r>
              <a:rPr lang="en-US" altLang="hu-HU" sz="2000"/>
              <a:t>lower box: lamed to tav.</a:t>
            </a:r>
          </a:p>
        </p:txBody>
      </p:sp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188913"/>
            <a:ext cx="4735513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3573463"/>
            <a:ext cx="470376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03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smtClean="0"/>
              <a:t>Name of the Hebrew letters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1" y="1412875"/>
            <a:ext cx="8569325" cy="5111750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•"/>
            </a:pPr>
            <a:r>
              <a:rPr lang="en-US" altLang="hu-HU" smtClean="0"/>
              <a:t>Name of the Hebrew letters come from the Phoenician alphabet.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hu-HU" smtClean="0"/>
              <a:t>Nice examples of sound changes: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hu-HU"/>
              <a:t>Phoenician </a:t>
            </a:r>
            <a:r>
              <a:rPr lang="en-US" altLang="hu-HU" i="1"/>
              <a:t>rēš</a:t>
            </a:r>
            <a:r>
              <a:rPr lang="en-US" altLang="hu-HU"/>
              <a:t> ~ Hebrew </a:t>
            </a:r>
            <a:r>
              <a:rPr lang="en-US" altLang="hu-HU" i="1"/>
              <a:t>rōš</a:t>
            </a:r>
            <a:r>
              <a:rPr lang="en-US" altLang="hu-HU"/>
              <a:t>, but cf. </a:t>
            </a:r>
            <a:r>
              <a:rPr lang="en-US" altLang="hu-HU" i="1"/>
              <a:t>bərēšīt</a:t>
            </a:r>
            <a:r>
              <a:rPr lang="en-US" altLang="hu-HU"/>
              <a:t> (Proto-Semitic </a:t>
            </a:r>
            <a:r>
              <a:rPr lang="en-US" altLang="hu-HU" i="1"/>
              <a:t>*rāš, </a:t>
            </a:r>
            <a:r>
              <a:rPr lang="en-US" altLang="hu-HU"/>
              <a:t>cf. Arabic </a:t>
            </a:r>
            <a:r>
              <a:rPr lang="en-US" altLang="hu-HU" i="1"/>
              <a:t>rās</a:t>
            </a:r>
            <a:r>
              <a:rPr lang="en-US" altLang="hu-HU"/>
              <a:t>).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hu-HU"/>
              <a:t>Phoenician </a:t>
            </a:r>
            <a:r>
              <a:rPr lang="en-US" altLang="hu-HU" i="1"/>
              <a:t>bēt</a:t>
            </a:r>
            <a:r>
              <a:rPr lang="en-US" altLang="hu-HU"/>
              <a:t> ~ Hebrew </a:t>
            </a:r>
            <a:r>
              <a:rPr lang="en-US" altLang="hu-HU" i="1"/>
              <a:t>bayit</a:t>
            </a:r>
            <a:r>
              <a:rPr lang="en-US" altLang="hu-HU"/>
              <a:t>, status constructus (smichut) </a:t>
            </a:r>
            <a:r>
              <a:rPr lang="en-US" altLang="hu-HU" i="1"/>
              <a:t>bēt</a:t>
            </a:r>
            <a:r>
              <a:rPr lang="en-US" altLang="hu-HU"/>
              <a:t>. Probably, Proto-NWSemitic </a:t>
            </a:r>
            <a:r>
              <a:rPr lang="en-US" altLang="hu-HU" i="1"/>
              <a:t>* bayt </a:t>
            </a:r>
            <a:r>
              <a:rPr lang="en-US" altLang="hu-HU"/>
              <a:t>with a diphthong [ay]. It got monophthongized [ay] &gt; [</a:t>
            </a:r>
            <a:r>
              <a:rPr lang="en-US" altLang="hu-HU" i="1"/>
              <a:t>ē</a:t>
            </a:r>
            <a:r>
              <a:rPr lang="en-US" altLang="hu-HU"/>
              <a:t>] in Phoenician and in the Hebrew status constructus. But in the status absolutus of Hebrew, a second vowel [i] got inserted, [y] became a full vowel, and so the diphthong was eliminated by turning the word into two syllables.</a:t>
            </a:r>
          </a:p>
        </p:txBody>
      </p:sp>
    </p:spTree>
    <p:extLst>
      <p:ext uri="{BB962C8B-B14F-4D97-AF65-F5344CB8AC3E}">
        <p14:creationId xmlns:p14="http://schemas.microsoft.com/office/powerpoint/2010/main" val="1883733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8077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102EC7C-2C8A-441B-B3E6-0DBA8662B458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847851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981200" y="1600201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844925" y="3979864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24582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73051"/>
            <a:ext cx="8223250" cy="113982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A few words on orthography</a:t>
            </a:r>
          </a:p>
        </p:txBody>
      </p:sp>
      <p:sp>
        <p:nvSpPr>
          <p:cNvPr id="24583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981200" y="1609726"/>
            <a:ext cx="8223250" cy="5019675"/>
          </a:xfrm>
        </p:spPr>
        <p:txBody>
          <a:bodyPr vert="horz" lIns="0" tIns="0" rIns="0" bIns="0" rtlCol="0" anchor="ctr">
            <a:normAutofit/>
          </a:bodyPr>
          <a:lstStyle/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Spelling </a:t>
            </a:r>
            <a:r>
              <a:rPr lang="en-US" altLang="hu-HU" sz="1400"/>
              <a:t>(Werner Weinberg: </a:t>
            </a:r>
            <a:r>
              <a:rPr lang="en-US" altLang="hu-HU" sz="1400" i="1"/>
              <a:t>The History of Hebrew Plene Spelling, </a:t>
            </a:r>
            <a:r>
              <a:rPr lang="en-US" altLang="hu-HU" sz="1400"/>
              <a:t>HUCP 1985, pp. 1ff)</a:t>
            </a:r>
            <a:r>
              <a:rPr lang="en-US" altLang="hu-HU" smtClean="0"/>
              <a:t>: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Initially (10</a:t>
            </a:r>
            <a:r>
              <a:rPr lang="en-US" altLang="hu-HU" baseline="33000" smtClean="0"/>
              <a:t>th</a:t>
            </a:r>
            <a:r>
              <a:rPr lang="en-US" altLang="hu-HU" smtClean="0"/>
              <a:t> c. BCE, Gezer and Phoenician inscriptions): extremely </a:t>
            </a:r>
            <a:r>
              <a:rPr lang="en-US" altLang="hu-HU" i="1" u="sng" smtClean="0"/>
              <a:t>defective/chaser</a:t>
            </a:r>
            <a:r>
              <a:rPr lang="en-US" altLang="hu-HU" smtClean="0"/>
              <a:t>:</a:t>
            </a:r>
          </a:p>
          <a:p>
            <a:pPr marL="1084263" lvl="1" indent="-625475"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בת (for בית), </a:t>
            </a:r>
          </a:p>
          <a:p>
            <a:pPr marL="1084263" lvl="1" indent="-625475"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ז (for זה), </a:t>
            </a:r>
          </a:p>
          <a:p>
            <a:pPr marL="1084263" lvl="1" indent="-625475"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לפנ (for לפני), </a:t>
            </a:r>
          </a:p>
          <a:p>
            <a:pPr marL="1084263" lvl="1" indent="-625475"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שערמ (for שעורים, ‘barley+plural’)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Insertion of </a:t>
            </a:r>
            <a:r>
              <a:rPr lang="en-US" altLang="hu-HU" i="1" u="sng" smtClean="0"/>
              <a:t>matres lectionis</a:t>
            </a:r>
            <a:r>
              <a:rPr lang="en-US" altLang="hu-HU" smtClean="0"/>
              <a:t> at the beginning of the words (more </a:t>
            </a:r>
            <a:r>
              <a:rPr lang="en-US" altLang="hu-HU" i="1" u="sng" smtClean="0"/>
              <a:t>plene/male</a:t>
            </a:r>
            <a:r>
              <a:rPr lang="en-US" altLang="hu-HU" i="1" smtClean="0"/>
              <a:t> </a:t>
            </a:r>
            <a:r>
              <a:rPr lang="en-US" altLang="hu-HU" smtClean="0"/>
              <a:t>writing, cf. Mesha): </a:t>
            </a:r>
          </a:p>
          <a:p>
            <a:pPr marL="1084263" lvl="1" indent="-625475"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כי [ki], בנתי [baniti]</a:t>
            </a:r>
          </a:p>
          <a:p>
            <a:pPr marL="1084263" lvl="1" indent="-625475"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בנה [bana] and [b'no], cf. פה, כה, שלמה</a:t>
            </a:r>
          </a:p>
        </p:txBody>
      </p:sp>
    </p:spTree>
    <p:extLst>
      <p:ext uri="{BB962C8B-B14F-4D97-AF65-F5344CB8AC3E}">
        <p14:creationId xmlns:p14="http://schemas.microsoft.com/office/powerpoint/2010/main" val="733131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8077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1D075FE-4E55-49B2-B0F8-01783BA2126D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847851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981200" y="1600201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844925" y="3979864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73051"/>
            <a:ext cx="8223250" cy="113982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A few words on orthography</a:t>
            </a:r>
          </a:p>
        </p:txBody>
      </p:sp>
      <p:sp>
        <p:nvSpPr>
          <p:cNvPr id="2560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774825" y="1609726"/>
            <a:ext cx="8642350" cy="5019675"/>
          </a:xfrm>
        </p:spPr>
        <p:txBody>
          <a:bodyPr vert="horz" lIns="0" tIns="0" rIns="0" bIns="0" rtlCol="0" anchor="ctr">
            <a:normAutofit/>
          </a:bodyPr>
          <a:lstStyle/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/>
              <a:t>Phonological change </a:t>
            </a:r>
            <a:r>
              <a:rPr lang="en-US" altLang="hu-HU" sz="2200" i="1"/>
              <a:t>(monophthongization):</a:t>
            </a:r>
            <a:r>
              <a:rPr lang="en-US" altLang="hu-HU" sz="2200"/>
              <a:t> </a:t>
            </a:r>
            <a:r>
              <a:rPr lang="en-US" altLang="hu-HU" sz="2200" u="sng"/>
              <a:t>diphthongs</a:t>
            </a:r>
            <a:r>
              <a:rPr lang="en-US" altLang="hu-HU" sz="2200"/>
              <a:t> turned into </a:t>
            </a:r>
            <a:r>
              <a:rPr lang="en-US" altLang="hu-HU" sz="2200" u="sng"/>
              <a:t>monophthongs</a:t>
            </a:r>
            <a:r>
              <a:rPr lang="en-US" altLang="hu-HU" sz="2200"/>
              <a:t>: [iy] &gt; [i:], [uw] &gt; [u:], [ay] &gt;[e:], [aw] &gt;[o:], [a?] &gt;[a:].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/>
              <a:t>Hence, letters originally denoting consonants/glides, now denote vowels.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/>
              <a:t>Hence, the idea of vowel letters:</a:t>
            </a:r>
          </a:p>
          <a:p>
            <a:pPr marL="1084263" lvl="1" indent="-625475"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/>
              <a:t>Crucial in non-semitic languages (Greek borrowing the Phoenician alphabet; Persian borrowing the Arabic alphabet; Yiddish and Ladino...)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/>
              <a:t>Biblical Hebrew: matres lectionis sometimes with and sometimes without etymological history.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/>
              <a:t>Late Biblical Hebrew: more plene than classical BH.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/>
              <a:t>Qumran Hebrew: extremely plene spelling.</a:t>
            </a:r>
          </a:p>
        </p:txBody>
      </p:sp>
    </p:spTree>
    <p:extLst>
      <p:ext uri="{BB962C8B-B14F-4D97-AF65-F5344CB8AC3E}">
        <p14:creationId xmlns:p14="http://schemas.microsoft.com/office/powerpoint/2010/main" val="2090563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8077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6553020-FC4C-4C9A-B0A4-6175F8A311BC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847851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981200" y="1600201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844925" y="3979864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73051"/>
            <a:ext cx="8223250" cy="113982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A few words on orthography</a:t>
            </a:r>
          </a:p>
        </p:txBody>
      </p:sp>
      <p:sp>
        <p:nvSpPr>
          <p:cNvPr id="26631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847850" y="1484314"/>
            <a:ext cx="8578850" cy="5145087"/>
          </a:xfrm>
        </p:spPr>
        <p:txBody>
          <a:bodyPr vert="horz" lIns="0" tIns="0" rIns="0" bIns="0" rtlCol="0" anchor="ctr">
            <a:normAutofit/>
          </a:bodyPr>
          <a:lstStyle/>
          <a:p>
            <a:pPr indent="-341313">
              <a:lnSpc>
                <a:spcPct val="80000"/>
              </a:lnSpc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Israeli Hebrew: </a:t>
            </a:r>
            <a:br>
              <a:rPr lang="en-US" altLang="hu-HU" smtClean="0"/>
            </a:br>
            <a:r>
              <a:rPr lang="en-US" altLang="hu-HU" smtClean="0"/>
              <a:t>rules of the </a:t>
            </a:r>
            <a:r>
              <a:rPr lang="en-US" altLang="hu-HU" i="1" smtClean="0"/>
              <a:t>Academy of the Hebrew Language:</a:t>
            </a:r>
          </a:p>
          <a:p>
            <a:pPr marL="1084263" lvl="1" indent="-625475">
              <a:lnSpc>
                <a:spcPct val="80000"/>
              </a:lnSpc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/>
              <a:t>When to use </a:t>
            </a:r>
            <a:r>
              <a:rPr lang="en-US" altLang="hu-HU" i="1"/>
              <a:t>matres lectionis</a:t>
            </a:r>
            <a:r>
              <a:rPr lang="en-US" altLang="hu-HU"/>
              <a:t> in non-vocalized text (e.g., yod in open syllables, but not in closed ones).</a:t>
            </a:r>
          </a:p>
          <a:p>
            <a:pPr marL="1084263" lvl="1" indent="-625475">
              <a:lnSpc>
                <a:spcPct val="80000"/>
              </a:lnSpc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/>
              <a:t>How to transcribe foreign words: </a:t>
            </a:r>
            <a:br>
              <a:rPr lang="en-US" altLang="hu-HU"/>
            </a:br>
            <a:r>
              <a:rPr lang="en-US" altLang="hu-HU"/>
              <a:t>		e.g. t vs. th, such as in טלפון vs. תאוריה.</a:t>
            </a:r>
          </a:p>
          <a:p>
            <a:pPr indent="-341313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sz="1200" b="1" i="1"/>
          </a:p>
          <a:p>
            <a:pPr indent="-341313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b="1" i="1" smtClean="0"/>
              <a:t>Please always remember:</a:t>
            </a:r>
          </a:p>
          <a:p>
            <a:pPr marL="1084263" lvl="1" indent="-625475">
              <a:lnSpc>
                <a:spcPct val="80000"/>
              </a:lnSpc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/>
              <a:t>The </a:t>
            </a:r>
            <a:r>
              <a:rPr lang="en-US" altLang="hu-HU" i="1"/>
              <a:t>writing system</a:t>
            </a:r>
            <a:r>
              <a:rPr lang="en-US" altLang="hu-HU"/>
              <a:t> is not part of the </a:t>
            </a:r>
            <a:r>
              <a:rPr lang="en-US" altLang="hu-HU" i="1"/>
              <a:t>language system</a:t>
            </a:r>
            <a:r>
              <a:rPr lang="en-US" altLang="hu-HU"/>
              <a:t>!</a:t>
            </a:r>
          </a:p>
          <a:p>
            <a:pPr marL="1084263" lvl="1" indent="-625475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000"/>
              <a:t>Many languages have no writing system. Some have more wr systems.</a:t>
            </a:r>
          </a:p>
          <a:p>
            <a:pPr marL="1084263" lvl="1" indent="-625475">
              <a:lnSpc>
                <a:spcPct val="80000"/>
              </a:lnSpc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i="1"/>
              <a:t>Orthography</a:t>
            </a:r>
            <a:r>
              <a:rPr lang="en-US" altLang="hu-HU"/>
              <a:t> is not part of </a:t>
            </a:r>
            <a:r>
              <a:rPr lang="en-US" altLang="hu-HU" i="1"/>
              <a:t>grammar</a:t>
            </a:r>
            <a:r>
              <a:rPr lang="en-US" altLang="hu-HU"/>
              <a:t>!</a:t>
            </a:r>
          </a:p>
          <a:p>
            <a:pPr marL="1084263" lvl="1" indent="-625475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Orthography = social convention, changing independently of lg.</a:t>
            </a:r>
          </a:p>
          <a:p>
            <a:pPr marL="1084263" lvl="1" indent="-625475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000"/>
              <a:t>Yet, traditional spelling can help reconstruct past stages the languages.</a:t>
            </a:r>
          </a:p>
          <a:p>
            <a:pPr marL="1084263" lvl="1" indent="-625475">
              <a:lnSpc>
                <a:spcPct val="80000"/>
              </a:lnSpc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/>
              <a:t>Do not confuse </a:t>
            </a:r>
            <a:r>
              <a:rPr lang="en-US" altLang="hu-HU" i="1"/>
              <a:t>sound</a:t>
            </a:r>
            <a:r>
              <a:rPr lang="en-US" altLang="hu-HU"/>
              <a:t> with </a:t>
            </a:r>
            <a:r>
              <a:rPr lang="en-US" altLang="hu-HU" i="1"/>
              <a:t>letter</a:t>
            </a:r>
            <a:r>
              <a:rPr lang="en-US" altLang="hu-HU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64756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írásról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604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175558"/>
            <a:ext cx="10515600" cy="1325563"/>
          </a:xfrm>
        </p:spPr>
        <p:txBody>
          <a:bodyPr/>
          <a:lstStyle/>
          <a:p>
            <a:pPr algn="ctr"/>
            <a:r>
              <a:rPr lang="hu-HU" i="1" dirty="0" smtClean="0"/>
              <a:t>Viszlát </a:t>
            </a:r>
            <a:r>
              <a:rPr lang="hu-HU" i="1" smtClean="0"/>
              <a:t>a vizsgán!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7512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(nem) kell tudnia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egy </a:t>
            </a:r>
            <a:r>
              <a:rPr lang="hu-HU" dirty="0"/>
              <a:t>sémi vagy héber nyelvésznek </a:t>
            </a:r>
            <a:r>
              <a:rPr lang="hu-HU" dirty="0" smtClean="0"/>
              <a:t>az írásról?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108012"/>
            <a:ext cx="10515600" cy="435133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</a:pPr>
            <a:r>
              <a:rPr lang="hu-HU" sz="2600" dirty="0"/>
              <a:t>Az írás nem része a nyelvnek:</a:t>
            </a:r>
          </a:p>
          <a:p>
            <a:pPr marL="857250" lvl="1" indent="-457200">
              <a:lnSpc>
                <a:spcPct val="110000"/>
              </a:lnSpc>
            </a:pPr>
            <a:r>
              <a:rPr lang="hu-HU" sz="2200" dirty="0"/>
              <a:t>Kulturális </a:t>
            </a:r>
            <a:r>
              <a:rPr lang="hu-HU" sz="2200" dirty="0" smtClean="0"/>
              <a:t>találmány</a:t>
            </a:r>
            <a:endParaRPr lang="hu-HU" sz="2200" dirty="0"/>
          </a:p>
          <a:p>
            <a:pPr marL="857250" lvl="1" indent="-457200">
              <a:lnSpc>
                <a:spcPct val="110000"/>
              </a:lnSpc>
            </a:pPr>
            <a:r>
              <a:rPr lang="hu-HU" sz="2200" dirty="0"/>
              <a:t>Nagyon sok nyelv nem rendelkezik írásbeliséggel.</a:t>
            </a:r>
          </a:p>
          <a:p>
            <a:pPr marL="857250" lvl="1" indent="-457200">
              <a:lnSpc>
                <a:spcPct val="110000"/>
              </a:lnSpc>
            </a:pPr>
            <a:r>
              <a:rPr lang="hu-HU" sz="2200" dirty="0"/>
              <a:t>Írásrendszer vagy helyesírás változása ≠ nyelv változása</a:t>
            </a:r>
          </a:p>
          <a:p>
            <a:pPr marL="457200" indent="-457200">
              <a:lnSpc>
                <a:spcPct val="110000"/>
              </a:lnSpc>
            </a:pPr>
            <a:r>
              <a:rPr lang="hu-HU" sz="2600" dirty="0"/>
              <a:t>Az ismert sémi nyelvek mindegyikét írásbeliséggel rendelkező kultúrában beszélték. Az írott nyelv normatív hatása befolyásolta a nyelv fejlődését.</a:t>
            </a:r>
          </a:p>
          <a:p>
            <a:pPr marL="457200" indent="-457200">
              <a:lnSpc>
                <a:spcPct val="110000"/>
              </a:lnSpc>
            </a:pPr>
            <a:r>
              <a:rPr lang="hu-HU" sz="2600" dirty="0"/>
              <a:t>A „híres” sémi </a:t>
            </a:r>
            <a:r>
              <a:rPr lang="hu-HU" sz="2600" dirty="0" smtClean="0"/>
              <a:t>nyelvek, és így a héber is, </a:t>
            </a:r>
            <a:r>
              <a:rPr lang="hu-HU" sz="2600" dirty="0"/>
              <a:t>rendelkeznek írásbeliséggel.</a:t>
            </a:r>
          </a:p>
          <a:p>
            <a:pPr marL="457200" indent="-457200">
              <a:lnSpc>
                <a:spcPct val="110000"/>
              </a:lnSpc>
            </a:pPr>
            <a:r>
              <a:rPr lang="hu-HU" sz="2600" dirty="0"/>
              <a:t>A régebbi sémi nyelveket, ill. </a:t>
            </a:r>
            <a:r>
              <a:rPr lang="hu-HU" sz="2600" dirty="0"/>
              <a:t>a sémi nyelvek régebbi </a:t>
            </a:r>
            <a:r>
              <a:rPr lang="hu-HU" sz="2600" dirty="0" smtClean="0"/>
              <a:t>állapotát, </a:t>
            </a:r>
            <a:br>
              <a:rPr lang="hu-HU" sz="2600" dirty="0" smtClean="0"/>
            </a:br>
            <a:r>
              <a:rPr lang="hu-HU" sz="2600" dirty="0" smtClean="0"/>
              <a:t>így a héber régebbi állapotát is, csak </a:t>
            </a:r>
            <a:r>
              <a:rPr lang="hu-HU" sz="2600" dirty="0"/>
              <a:t>írott forrásokból ismerjük.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319967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kell (illik) tudnia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egy sémi vagy héber </a:t>
            </a:r>
            <a:r>
              <a:rPr lang="hu-HU" dirty="0" smtClean="0"/>
              <a:t>nyelvésznek az írásról?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121459"/>
            <a:ext cx="10515600" cy="4351338"/>
          </a:xfrm>
        </p:spPr>
        <p:txBody>
          <a:bodyPr/>
          <a:lstStyle/>
          <a:p>
            <a:pPr marL="457200" indent="-457200">
              <a:lnSpc>
                <a:spcPct val="110000"/>
              </a:lnSpc>
            </a:pPr>
            <a:r>
              <a:rPr lang="hu-HU" sz="2600" dirty="0"/>
              <a:t>Készség: más írásrendszerrel publikált nyelvi adatokat elolvasni. 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>
                <a:sym typeface="Wingdings" panose="05000000000000000000" pitchFamily="2" charset="2"/>
              </a:rPr>
              <a:t> a </a:t>
            </a:r>
            <a:r>
              <a:rPr lang="hu-HU" sz="2600" dirty="0" err="1" smtClean="0">
                <a:sym typeface="Wingdings" panose="05000000000000000000" pitchFamily="2" charset="2"/>
              </a:rPr>
              <a:t>Rabbiképző</a:t>
            </a:r>
            <a:r>
              <a:rPr lang="hu-HU" sz="2600" dirty="0" smtClean="0">
                <a:sym typeface="Wingdings" panose="05000000000000000000" pitchFamily="2" charset="2"/>
              </a:rPr>
              <a:t> diákjai régebben tanultak mindenféle sémi nyelvet.</a:t>
            </a:r>
            <a:endParaRPr lang="hu-HU" sz="2600" dirty="0"/>
          </a:p>
          <a:p>
            <a:pPr marL="457200" indent="-457200">
              <a:lnSpc>
                <a:spcPct val="110000"/>
              </a:lnSpc>
            </a:pPr>
            <a:r>
              <a:rPr lang="hu-HU" sz="2600" dirty="0"/>
              <a:t>Megérteni, hogy mely nyelv esetén milyen bizonytalanságot okoz az, 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hogy </a:t>
            </a:r>
            <a:r>
              <a:rPr lang="hu-HU" sz="2600" dirty="0"/>
              <a:t>az adott </a:t>
            </a:r>
            <a:r>
              <a:rPr lang="hu-HU" sz="2600" dirty="0" smtClean="0"/>
              <a:t>nyelvi </a:t>
            </a:r>
            <a:r>
              <a:rPr lang="hu-HU" sz="2600" dirty="0"/>
              <a:t>adatokhoz csak valamely írásrendszer „szemüvegén” keresztül férünk hozzá.</a:t>
            </a:r>
          </a:p>
          <a:p>
            <a:pPr marL="457200" indent="-457200">
              <a:lnSpc>
                <a:spcPct val="110000"/>
              </a:lnSpc>
            </a:pPr>
            <a:r>
              <a:rPr lang="hu-HU" sz="2600" dirty="0"/>
              <a:t>Írásrendszerek kialakulása és története, paleográfia, 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az </a:t>
            </a:r>
            <a:r>
              <a:rPr lang="hu-HU" sz="2600" dirty="0"/>
              <a:t>egyes írásrendszerek </a:t>
            </a:r>
            <a:r>
              <a:rPr lang="hu-HU" sz="2600" dirty="0" smtClean="0"/>
              <a:t>rokonsága</a:t>
            </a:r>
            <a:r>
              <a:rPr lang="hu-HU" sz="2600" dirty="0"/>
              <a:t>: 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a </a:t>
            </a:r>
            <a:r>
              <a:rPr lang="hu-HU" sz="2600" dirty="0"/>
              <a:t>nem-nyelvészek szerint </a:t>
            </a:r>
            <a:r>
              <a:rPr lang="hu-HU" sz="2600" dirty="0" smtClean="0"/>
              <a:t>ez </a:t>
            </a:r>
            <a:r>
              <a:rPr lang="hu-HU" sz="2600" dirty="0"/>
              <a:t>a terület a mi kompetenciánk.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332711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Az átírás </a:t>
            </a:r>
            <a:r>
              <a:rPr lang="hu-HU" dirty="0" smtClean="0"/>
              <a:t>folyamata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8188" y="1690688"/>
            <a:ext cx="9237850" cy="4978672"/>
          </a:xfrm>
        </p:spPr>
        <p:txBody>
          <a:bodyPr/>
          <a:lstStyle/>
          <a:p>
            <a:pPr marL="457200" indent="-457200"/>
            <a:r>
              <a:rPr lang="hu-HU" sz="2600" dirty="0"/>
              <a:t>Eredeti </a:t>
            </a:r>
            <a:r>
              <a:rPr lang="hu-HU" sz="2600" dirty="0" smtClean="0"/>
              <a:t>forrás </a:t>
            </a:r>
            <a:r>
              <a:rPr lang="hu-HU" sz="2600" dirty="0" smtClean="0">
                <a:sym typeface="Wingdings" panose="05000000000000000000" pitchFamily="2" charset="2"/>
              </a:rPr>
              <a:t></a:t>
            </a:r>
            <a:r>
              <a:rPr lang="hu-HU" sz="2600" dirty="0" smtClean="0"/>
              <a:t> </a:t>
            </a:r>
            <a:r>
              <a:rPr lang="hu-HU" sz="2600" dirty="0"/>
              <a:t>annak fotója, rajza. </a:t>
            </a:r>
          </a:p>
          <a:p>
            <a:pPr marL="457200" indent="-457200"/>
            <a:r>
              <a:rPr lang="hu-HU" sz="2600" dirty="0"/>
              <a:t>Írásjelek beazonosítása: </a:t>
            </a:r>
            <a:r>
              <a:rPr lang="he-IL" sz="2600" dirty="0"/>
              <a:t>א ב ג</a:t>
            </a:r>
            <a:r>
              <a:rPr lang="hu-HU" sz="2600" dirty="0"/>
              <a:t>…</a:t>
            </a:r>
          </a:p>
          <a:p>
            <a:pPr marL="457200" indent="-457200"/>
            <a:r>
              <a:rPr lang="hu-HU" sz="2600" dirty="0" err="1"/>
              <a:t>Transzliteráció</a:t>
            </a:r>
            <a:r>
              <a:rPr lang="hu-HU" sz="2600" dirty="0"/>
              <a:t>: átírás latin betűkkel úgy, hogy abból 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az </a:t>
            </a:r>
            <a:r>
              <a:rPr lang="hu-HU" sz="2600" dirty="0"/>
              <a:t>eredeti írásmód még egyértelműen visszafejthető legyen. 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De </a:t>
            </a:r>
            <a:r>
              <a:rPr lang="hu-HU" sz="2600" dirty="0"/>
              <a:t>a </a:t>
            </a:r>
            <a:r>
              <a:rPr lang="hu-HU" sz="2600" dirty="0" err="1"/>
              <a:t>transzliteráció</a:t>
            </a:r>
            <a:r>
              <a:rPr lang="hu-HU" sz="2600" dirty="0"/>
              <a:t> már részben értelmezés is. 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Például</a:t>
            </a:r>
            <a:r>
              <a:rPr lang="hu-HU" sz="2600" dirty="0"/>
              <a:t>: </a:t>
            </a:r>
            <a:r>
              <a:rPr lang="he-IL" sz="2600" dirty="0"/>
              <a:t>בֵי</a:t>
            </a:r>
            <a:r>
              <a:rPr lang="hu-HU" sz="2600" i="1" dirty="0"/>
              <a:t> = </a:t>
            </a:r>
            <a:r>
              <a:rPr lang="hu-HU" sz="2600" i="1" u="sng" dirty="0" err="1"/>
              <a:t>b</a:t>
            </a:r>
            <a:r>
              <a:rPr lang="hu-HU" sz="2600" i="1" dirty="0" err="1"/>
              <a:t>ēy</a:t>
            </a:r>
            <a:r>
              <a:rPr lang="hu-HU" sz="2600" i="1" dirty="0"/>
              <a:t> </a:t>
            </a:r>
            <a:r>
              <a:rPr lang="hu-HU" sz="2600" dirty="0"/>
              <a:t>vagy</a:t>
            </a:r>
            <a:r>
              <a:rPr lang="hu-HU" sz="2600" i="1" dirty="0"/>
              <a:t> </a:t>
            </a:r>
            <a:r>
              <a:rPr lang="hu-HU" sz="2600" i="1" u="sng" dirty="0" err="1"/>
              <a:t>b</a:t>
            </a:r>
            <a:r>
              <a:rPr lang="hu-HU" sz="2600" i="1" dirty="0" err="1"/>
              <a:t>ê</a:t>
            </a:r>
            <a:r>
              <a:rPr lang="hu-HU" sz="2600" i="1" dirty="0"/>
              <a:t> </a:t>
            </a:r>
            <a:r>
              <a:rPr lang="hu-HU" sz="2600" dirty="0"/>
              <a:t>?</a:t>
            </a:r>
          </a:p>
          <a:p>
            <a:pPr marL="457200" indent="-457200"/>
            <a:r>
              <a:rPr lang="hu-HU" sz="2600" dirty="0" err="1"/>
              <a:t>Normalizáció</a:t>
            </a:r>
            <a:r>
              <a:rPr lang="hu-HU" sz="2600" dirty="0"/>
              <a:t>: mintha az adott nyelvnek </a:t>
            </a:r>
            <a:r>
              <a:rPr lang="hu-HU" sz="2600" dirty="0" smtClean="0"/>
              <a:t>létezne egy </a:t>
            </a:r>
            <a:r>
              <a:rPr lang="hu-HU" sz="2600" dirty="0"/>
              <a:t>standard, 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a </a:t>
            </a:r>
            <a:r>
              <a:rPr lang="hu-HU" sz="2600" dirty="0"/>
              <a:t>kiejtést (részben) tükröző, </a:t>
            </a:r>
            <a:r>
              <a:rPr lang="hu-HU" sz="2600" dirty="0" err="1" smtClean="0"/>
              <a:t>latinbetűs</a:t>
            </a:r>
            <a:r>
              <a:rPr lang="hu-HU" sz="2600" dirty="0" smtClean="0"/>
              <a:t> </a:t>
            </a:r>
            <a:r>
              <a:rPr lang="hu-HU" sz="2600" dirty="0"/>
              <a:t>helyesírása. 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Az </a:t>
            </a:r>
            <a:r>
              <a:rPr lang="hu-HU" sz="2600" dirty="0"/>
              <a:t>adott nyelvet nem ismerő olvasó számára is 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hozzáférhetővé </a:t>
            </a:r>
            <a:r>
              <a:rPr lang="hu-HU" sz="2600" dirty="0"/>
              <a:t>válik a szöveg.</a:t>
            </a:r>
          </a:p>
          <a:p>
            <a:pPr marL="457200" indent="-457200"/>
            <a:r>
              <a:rPr lang="hu-HU" sz="2600" dirty="0"/>
              <a:t>Fordítás modern nyelvre</a:t>
            </a:r>
            <a:endParaRPr lang="hu-HU" sz="2600" dirty="0"/>
          </a:p>
        </p:txBody>
      </p:sp>
      <p:pic>
        <p:nvPicPr>
          <p:cNvPr id="61444" name="Picture 4" descr="http://ts3.mm.bing.net/th?id=HN.60804074955767836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06" y="365125"/>
            <a:ext cx="4286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90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1989138"/>
            <a:ext cx="7772400" cy="16113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altLang="hu-HU" dirty="0" smtClean="0"/>
              <a:t>Az ábécé története</a:t>
            </a:r>
            <a:endParaRPr lang="en-US" altLang="hu-HU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marL="0" indent="0" algn="ctr"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en-US" altLang="hu-HU" smtClean="0"/>
          </a:p>
          <a:p>
            <a:pPr marL="0" indent="0" algn="ctr"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3879865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077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DA2CE87-1DBC-41A6-88A6-699A3B2924BB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847851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81200" y="1600201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533400" indent="-528638"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altLang="hu-HU" sz="320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16859" y="365125"/>
            <a:ext cx="11389660" cy="1235075"/>
          </a:xfrm>
        </p:spPr>
        <p:txBody>
          <a:bodyPr/>
          <a:lstStyle/>
          <a:p>
            <a:r>
              <a:rPr lang="hu-HU" altLang="hu-HU" sz="4000" dirty="0" smtClean="0"/>
              <a:t>A </a:t>
            </a:r>
            <a:r>
              <a:rPr lang="hu-HU" altLang="hu-HU" sz="4000" dirty="0" err="1" smtClean="0"/>
              <a:t>piktogrammoktól</a:t>
            </a:r>
            <a:r>
              <a:rPr lang="hu-HU" altLang="hu-HU" sz="4000" dirty="0" smtClean="0"/>
              <a:t> hogyan jutunk el egy írásrendszerig</a:t>
            </a:r>
            <a:endParaRPr lang="en-US" altLang="hu-HU" sz="4000" dirty="0"/>
          </a:p>
        </p:txBody>
      </p:sp>
      <p:pic>
        <p:nvPicPr>
          <p:cNvPr id="6150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1600200"/>
            <a:ext cx="7766050" cy="4516438"/>
          </a:xfrm>
          <a:noFill/>
        </p:spPr>
      </p:pic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135188" y="6165850"/>
            <a:ext cx="7129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1600"/>
              <a:t>Source: Joseph Naveh. </a:t>
            </a:r>
            <a:r>
              <a:rPr lang="en-US" altLang="hu-HU" sz="1600" i="1"/>
              <a:t>Early History of the Alphabet. </a:t>
            </a:r>
            <a:r>
              <a:rPr lang="en-US" altLang="hu-HU" sz="1600"/>
              <a:t>Magnes Press, 1987.</a:t>
            </a:r>
          </a:p>
        </p:txBody>
      </p:sp>
    </p:spTree>
    <p:extLst>
      <p:ext uri="{BB962C8B-B14F-4D97-AF65-F5344CB8AC3E}">
        <p14:creationId xmlns:p14="http://schemas.microsoft.com/office/powerpoint/2010/main" val="1985794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077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07A421D-BA65-476C-8C01-D3AD3FA1BECA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47851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81200" y="1600201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533400" indent="-528638"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altLang="hu-HU" sz="320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1774827" y="274639"/>
            <a:ext cx="8426450" cy="1570038"/>
          </a:xfrm>
        </p:spPr>
        <p:txBody>
          <a:bodyPr>
            <a:normAutofit fontScale="90000"/>
          </a:bodyPr>
          <a:lstStyle/>
          <a:p>
            <a:pPr algn="l"/>
            <a:r>
              <a:rPr lang="hu-HU" altLang="hu-HU" sz="4000" dirty="0" smtClean="0"/>
              <a:t>A </a:t>
            </a:r>
            <a:r>
              <a:rPr lang="hu-HU" altLang="hu-HU" sz="4000" dirty="0" err="1" smtClean="0"/>
              <a:t>piktogrammoktól</a:t>
            </a:r>
            <a:r>
              <a:rPr lang="hu-HU" altLang="hu-HU" sz="4000" dirty="0" smtClean="0"/>
              <a:t/>
            </a:r>
            <a:br>
              <a:rPr lang="hu-HU" altLang="hu-HU" sz="4000" dirty="0" smtClean="0"/>
            </a:br>
            <a:r>
              <a:rPr lang="hu-HU" altLang="hu-HU" sz="4000" dirty="0" smtClean="0"/>
              <a:t>az ékírásig és </a:t>
            </a:r>
            <a:br>
              <a:rPr lang="hu-HU" altLang="hu-HU" sz="4000" dirty="0" smtClean="0"/>
            </a:br>
            <a:r>
              <a:rPr lang="hu-HU" altLang="hu-HU" sz="4000" dirty="0" smtClean="0"/>
              <a:t>a hieroglifákig</a:t>
            </a:r>
            <a:endParaRPr lang="en-US" altLang="hu-HU" sz="4000" dirty="0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5114926" y="1503362"/>
            <a:ext cx="2746375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hu-HU" altLang="hu-HU" i="1" dirty="0" smtClean="0"/>
              <a:t> </a:t>
            </a:r>
            <a:r>
              <a:rPr lang="hu-HU" altLang="hu-HU" i="1" u="sng" dirty="0" err="1" smtClean="0"/>
              <a:t>Szillabogram</a:t>
            </a:r>
            <a:r>
              <a:rPr lang="hu-HU" altLang="hu-HU" i="1" u="sng" dirty="0" smtClean="0"/>
              <a:t>:</a:t>
            </a:r>
            <a:r>
              <a:rPr lang="hu-HU" altLang="hu-HU" i="1" dirty="0" smtClean="0"/>
              <a:t> </a:t>
            </a:r>
            <a:r>
              <a:rPr lang="en-US" altLang="hu-HU" i="1" dirty="0" smtClean="0"/>
              <a:t> </a:t>
            </a:r>
            <a:r>
              <a:rPr lang="hu-HU" altLang="hu-HU" i="1" dirty="0" smtClean="0"/>
              <a:t/>
            </a:r>
            <a:br>
              <a:rPr lang="hu-HU" altLang="hu-HU" i="1" dirty="0" smtClean="0"/>
            </a:br>
            <a:r>
              <a:rPr lang="hu-HU" altLang="hu-HU" i="1" dirty="0" smtClean="0"/>
              <a:t>szótagot jelöl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hu-HU" i="1" u="sng" dirty="0" smtClean="0"/>
              <a:t>Logogram</a:t>
            </a:r>
            <a:r>
              <a:rPr lang="hu-HU" altLang="hu-HU" i="1" u="sng" dirty="0" smtClean="0"/>
              <a:t>:</a:t>
            </a:r>
            <a:r>
              <a:rPr lang="en-US" altLang="hu-HU" i="1" dirty="0" smtClean="0"/>
              <a:t> </a:t>
            </a:r>
            <a:r>
              <a:rPr lang="hu-HU" altLang="hu-HU" i="1" dirty="0" smtClean="0"/>
              <a:t/>
            </a:r>
            <a:br>
              <a:rPr lang="hu-HU" altLang="hu-HU" i="1" dirty="0" smtClean="0"/>
            </a:br>
            <a:r>
              <a:rPr lang="hu-HU" altLang="hu-HU" dirty="0" smtClean="0"/>
              <a:t>teljes szót jelöl</a:t>
            </a:r>
            <a:r>
              <a:rPr lang="en-US" altLang="hu-HU" dirty="0" smtClean="0"/>
              <a:t>.</a:t>
            </a:r>
            <a:endParaRPr lang="en-US" altLang="hu-HU" dirty="0"/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dirty="0" smtClean="0"/>
              <a:t>Egyértelműsítés</a:t>
            </a:r>
            <a:r>
              <a:rPr lang="en-US" altLang="hu-HU" dirty="0" smtClean="0"/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hu-HU" i="1" dirty="0" smtClean="0"/>
              <a:t> </a:t>
            </a:r>
            <a:r>
              <a:rPr lang="hu-HU" altLang="hu-HU" i="1" u="sng" dirty="0" smtClean="0"/>
              <a:t>Fonetikai </a:t>
            </a:r>
            <a:r>
              <a:rPr lang="hu-HU" altLang="hu-HU" i="1" u="sng" dirty="0" err="1" smtClean="0"/>
              <a:t>komplementum</a:t>
            </a:r>
            <a:r>
              <a:rPr lang="en-US" altLang="hu-HU" dirty="0" smtClean="0"/>
              <a:t>: </a:t>
            </a:r>
            <a:r>
              <a:rPr lang="hu-HU" altLang="hu-HU" dirty="0" smtClean="0"/>
              <a:t>a szó utolsó hangjait jelzi</a:t>
            </a:r>
            <a:r>
              <a:rPr lang="en-US" altLang="hu-HU" dirty="0" smtClean="0"/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hu-HU" i="1" u="sng" dirty="0" smtClean="0"/>
              <a:t> </a:t>
            </a:r>
            <a:r>
              <a:rPr lang="hu-HU" altLang="hu-HU" i="1" u="sng" dirty="0" err="1" smtClean="0"/>
              <a:t>Determinatívum</a:t>
            </a:r>
            <a:r>
              <a:rPr lang="en-US" altLang="hu-HU" dirty="0" smtClean="0"/>
              <a:t>: </a:t>
            </a:r>
            <a:r>
              <a:rPr lang="hu-HU" altLang="hu-HU" dirty="0" smtClean="0"/>
              <a:t/>
            </a:r>
            <a:br>
              <a:rPr lang="hu-HU" altLang="hu-HU" dirty="0" smtClean="0"/>
            </a:br>
            <a:r>
              <a:rPr lang="hu-HU" altLang="hu-HU" dirty="0" smtClean="0"/>
              <a:t>a szó osztályát jelzi</a:t>
            </a:r>
            <a:r>
              <a:rPr lang="en-US" altLang="hu-HU" dirty="0" smtClean="0"/>
              <a:t>.</a:t>
            </a:r>
            <a:endParaRPr lang="en-US" altLang="hu-HU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altLang="hu-HU" dirty="0" smtClean="0"/>
              <a:t> Egyiptomi írás</a:t>
            </a:r>
            <a:r>
              <a:rPr lang="en-US" altLang="hu-HU" dirty="0" smtClean="0"/>
              <a:t>: </a:t>
            </a:r>
            <a:r>
              <a:rPr lang="hu-HU" altLang="hu-HU" u="sng" dirty="0" smtClean="0"/>
              <a:t>egyetlen mássalhangzót</a:t>
            </a:r>
            <a:r>
              <a:rPr lang="hu-HU" altLang="hu-HU" dirty="0" smtClean="0"/>
              <a:t> jelölő jel.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hu-HU" u="sng" dirty="0"/>
          </a:p>
          <a:p>
            <a:pPr>
              <a:spcBef>
                <a:spcPct val="50000"/>
              </a:spcBef>
            </a:pPr>
            <a:r>
              <a:rPr lang="hu-HU" altLang="hu-HU" sz="1400" dirty="0" smtClean="0"/>
              <a:t>A képek forrása</a:t>
            </a:r>
            <a:r>
              <a:rPr lang="en-US" altLang="hu-HU" sz="1400" dirty="0" smtClean="0"/>
              <a:t>: </a:t>
            </a:r>
            <a:r>
              <a:rPr lang="en-US" altLang="hu-HU" sz="1400" dirty="0"/>
              <a:t>Joseph </a:t>
            </a:r>
            <a:r>
              <a:rPr lang="en-US" altLang="hu-HU" sz="1400" dirty="0" err="1"/>
              <a:t>Naveh</a:t>
            </a:r>
            <a:r>
              <a:rPr lang="en-US" altLang="hu-HU" sz="1400" dirty="0"/>
              <a:t>. </a:t>
            </a:r>
            <a:r>
              <a:rPr lang="en-US" altLang="hu-HU" sz="1400" i="1" dirty="0"/>
              <a:t>Early History of </a:t>
            </a:r>
            <a:r>
              <a:rPr lang="hu-HU" altLang="hu-HU" sz="1400" i="1" dirty="0" smtClean="0"/>
              <a:t> </a:t>
            </a:r>
            <a:r>
              <a:rPr lang="en-US" altLang="hu-HU" sz="1400" i="1" dirty="0" smtClean="0"/>
              <a:t>the </a:t>
            </a:r>
            <a:r>
              <a:rPr lang="en-US" altLang="hu-HU" sz="1400" i="1" dirty="0"/>
              <a:t>Alphabet. </a:t>
            </a:r>
            <a:r>
              <a:rPr lang="en-US" altLang="hu-HU" sz="1400" dirty="0" err="1"/>
              <a:t>Magnes</a:t>
            </a:r>
            <a:r>
              <a:rPr lang="en-US" altLang="hu-HU" sz="1400" dirty="0"/>
              <a:t> Press, 1987.</a:t>
            </a:r>
          </a:p>
        </p:txBody>
      </p:sp>
      <p:pic>
        <p:nvPicPr>
          <p:cNvPr id="7175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5240" y="2062164"/>
            <a:ext cx="3643313" cy="4516437"/>
          </a:xfrm>
          <a:noFill/>
        </p:spPr>
      </p:pic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48" y="188914"/>
            <a:ext cx="2792412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755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1109</Words>
  <Application>Microsoft Office PowerPoint</Application>
  <PresentationFormat>Szélesvásznú</PresentationFormat>
  <Paragraphs>211</Paragraphs>
  <Slides>30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Office-téma</vt:lpstr>
      <vt:lpstr>Héber betűk, héber írás,  héber helyesírás, az írás története</vt:lpstr>
      <vt:lpstr>Vizsga</vt:lpstr>
      <vt:lpstr>Az írásról</vt:lpstr>
      <vt:lpstr>Miért (nem) kell tudnia  egy sémi vagy héber nyelvésznek az írásról?</vt:lpstr>
      <vt:lpstr>Mit kell (illik) tudnia  egy sémi vagy héber nyelvésznek az írásról?</vt:lpstr>
      <vt:lpstr>Az átírás folyamata</vt:lpstr>
      <vt:lpstr>Az ábécé története</vt:lpstr>
      <vt:lpstr>A piktogrammoktól hogyan jutunk el egy írásrendszerig</vt:lpstr>
      <vt:lpstr>A piktogrammoktól az ékírásig és  a hieroglifákig</vt:lpstr>
      <vt:lpstr>Ábécé: az akrofónia elve</vt:lpstr>
      <vt:lpstr>Nyugati sémi mássalhangzós írás az akrofónia elve alapján</vt:lpstr>
      <vt:lpstr>Adopting a writing system  to another language</vt:lpstr>
      <vt:lpstr>Az ábécé további története</vt:lpstr>
      <vt:lpstr>Joseph Naveh 1982 vs. Benjamin Sass 2005</vt:lpstr>
      <vt:lpstr>Jewish scripts</vt:lpstr>
      <vt:lpstr>Early Hebrew epigraphy</vt:lpstr>
      <vt:lpstr>First temple period</vt:lpstr>
      <vt:lpstr>A gezeri naptár I.e. 10. század vége School children learning agriculture?</vt:lpstr>
      <vt:lpstr>A Mésa-sztélé I.e. 9. század</vt:lpstr>
      <vt:lpstr>Siloam (Siloah) felirat</vt:lpstr>
      <vt:lpstr>Pecsétek</vt:lpstr>
      <vt:lpstr>Jar handles: la-melekh feliratok</vt:lpstr>
      <vt:lpstr>Osztrakonok</vt:lpstr>
      <vt:lpstr>Osztrakonok</vt:lpstr>
      <vt:lpstr>Overview: Development of the Paleo-Hebrew script:</vt:lpstr>
      <vt:lpstr>Name of the Hebrew letters</vt:lpstr>
      <vt:lpstr>A few words on orthography</vt:lpstr>
      <vt:lpstr>A few words on orthography</vt:lpstr>
      <vt:lpstr>A few words on orthography</vt:lpstr>
      <vt:lpstr>Viszlát a vizsgán!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birot</dc:creator>
  <cp:lastModifiedBy>birot</cp:lastModifiedBy>
  <cp:revision>109</cp:revision>
  <dcterms:created xsi:type="dcterms:W3CDTF">2014-09-22T10:01:53Z</dcterms:created>
  <dcterms:modified xsi:type="dcterms:W3CDTF">2014-12-15T14:10:12Z</dcterms:modified>
</cp:coreProperties>
</file>