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60" r:id="rId3"/>
    <p:sldId id="258" r:id="rId4"/>
    <p:sldId id="259" r:id="rId5"/>
    <p:sldId id="265" r:id="rId6"/>
    <p:sldId id="266"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7" r:id="rId20"/>
    <p:sldId id="262" r:id="rId21"/>
    <p:sldId id="263" r:id="rId22"/>
    <p:sldId id="264" r:id="rId2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6C478-EF30-4BA2-82E7-BB1912A6EB19}" type="datetimeFigureOut">
              <a:rPr lang="hu-HU" smtClean="0"/>
              <a:t>2014.09.11.</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5DB1EF-4AAE-4828-BB6B-B0D988999B8D}" type="slidenum">
              <a:rPr lang="hu-HU" smtClean="0"/>
              <a:t>‹#›</a:t>
            </a:fld>
            <a:endParaRPr lang="hu-HU"/>
          </a:p>
        </p:txBody>
      </p:sp>
    </p:spTree>
    <p:extLst>
      <p:ext uri="{BB962C8B-B14F-4D97-AF65-F5344CB8AC3E}">
        <p14:creationId xmlns:p14="http://schemas.microsoft.com/office/powerpoint/2010/main" val="1725193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49688" y="9428163"/>
            <a:ext cx="29448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3" tIns="46797" rIns="89993" bIns="46797" anchor="b"/>
          <a:lstStyle>
            <a:lvl1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9pPr>
          </a:lstStyle>
          <a:p>
            <a:pPr algn="r" eaLnBrk="1" hangingPunct="1">
              <a:buSzPct val="45000"/>
              <a:buFont typeface="Wingdings" panose="05000000000000000000" pitchFamily="2" charset="2"/>
              <a:buNone/>
            </a:pPr>
            <a:fld id="{AE672EEE-7517-406A-BB5B-394AD004CCBD}" type="slidenum">
              <a:rPr lang="en-US" altLang="hu-HU" sz="1200">
                <a:solidFill>
                  <a:srgbClr val="000000"/>
                </a:solidFill>
                <a:latin typeface="Times New Roman" panose="02020603050405020304" pitchFamily="18" charset="0"/>
              </a:rPr>
              <a:pPr algn="r" eaLnBrk="1" hangingPunct="1">
                <a:buSzPct val="45000"/>
                <a:buFont typeface="Wingdings" panose="05000000000000000000" pitchFamily="2" charset="2"/>
                <a:buNone/>
              </a:pPr>
              <a:t>8</a:t>
            </a:fld>
            <a:endParaRPr lang="en-US" altLang="hu-HU" sz="1200">
              <a:solidFill>
                <a:srgbClr val="000000"/>
              </a:solidFill>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xfrm>
            <a:off x="92075" y="744538"/>
            <a:ext cx="6615113" cy="3722687"/>
          </a:xfrm>
          <a:solidFill>
            <a:srgbClr val="FFFFFF"/>
          </a:solidFill>
          <a:ln>
            <a:solidFill>
              <a:srgbClr val="000000"/>
            </a:solidFill>
            <a:miter lim="800000"/>
            <a:headEnd/>
            <a:tailEnd/>
          </a:ln>
        </p:spPr>
      </p:sp>
      <p:sp>
        <p:nvSpPr>
          <p:cNvPr id="41988" name="Rectangle 3"/>
          <p:cNvSpPr>
            <a:spLocks noGrp="1" noChangeArrowheads="1"/>
          </p:cNvSpPr>
          <p:nvPr>
            <p:ph type="body" idx="1"/>
          </p:nvPr>
        </p:nvSpPr>
        <p:spPr>
          <a:xfrm>
            <a:off x="679450"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32" tIns="45716" rIns="91432" bIns="45716" anchor="ctr"/>
          <a:lstStyle/>
          <a:p>
            <a:endParaRPr lang="en-US" altLang="hu-HU" smtClean="0">
              <a:cs typeface="Arial" panose="020B0604020202020204" pitchFamily="34" charset="0"/>
            </a:endParaRPr>
          </a:p>
        </p:txBody>
      </p:sp>
    </p:spTree>
    <p:extLst>
      <p:ext uri="{BB962C8B-B14F-4D97-AF65-F5344CB8AC3E}">
        <p14:creationId xmlns:p14="http://schemas.microsoft.com/office/powerpoint/2010/main" val="3611097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90488" y="754063"/>
            <a:ext cx="6616700" cy="3722687"/>
          </a:xfrm>
        </p:spPr>
      </p:sp>
      <p:sp>
        <p:nvSpPr>
          <p:cNvPr id="56323"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4024811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90488" y="754063"/>
            <a:ext cx="6616700" cy="3722687"/>
          </a:xfrm>
        </p:spPr>
      </p:sp>
      <p:sp>
        <p:nvSpPr>
          <p:cNvPr id="57347"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1072530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49688" y="9428163"/>
            <a:ext cx="29448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3" tIns="46797" rIns="89993" bIns="46797" anchor="b"/>
          <a:lstStyle>
            <a:lvl1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9pPr>
          </a:lstStyle>
          <a:p>
            <a:pPr algn="r" eaLnBrk="1" hangingPunct="1">
              <a:buSzPct val="45000"/>
              <a:buFont typeface="Wingdings" panose="05000000000000000000" pitchFamily="2" charset="2"/>
              <a:buNone/>
            </a:pPr>
            <a:fld id="{CFE98F5F-FC4B-439B-A0A2-21C0290A5261}" type="slidenum">
              <a:rPr lang="en-US" altLang="hu-HU" sz="1200">
                <a:solidFill>
                  <a:srgbClr val="000000"/>
                </a:solidFill>
                <a:latin typeface="Times New Roman" panose="02020603050405020304" pitchFamily="18" charset="0"/>
              </a:rPr>
              <a:pPr algn="r" eaLnBrk="1" hangingPunct="1">
                <a:buSzPct val="45000"/>
                <a:buFont typeface="Wingdings" panose="05000000000000000000" pitchFamily="2" charset="2"/>
                <a:buNone/>
              </a:pPr>
              <a:t>9</a:t>
            </a:fld>
            <a:endParaRPr lang="en-US" altLang="hu-HU" sz="1200">
              <a:solidFill>
                <a:srgbClr val="000000"/>
              </a:solidFill>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xfrm>
            <a:off x="92075" y="744538"/>
            <a:ext cx="6615113" cy="3722687"/>
          </a:xfrm>
          <a:solidFill>
            <a:srgbClr val="FFFFFF"/>
          </a:solidFill>
          <a:ln>
            <a:solidFill>
              <a:srgbClr val="000000"/>
            </a:solidFill>
            <a:miter lim="800000"/>
            <a:headEnd/>
            <a:tailEnd/>
          </a:ln>
        </p:spPr>
      </p:sp>
      <p:sp>
        <p:nvSpPr>
          <p:cNvPr id="43012" name="Rectangle 3"/>
          <p:cNvSpPr>
            <a:spLocks noGrp="1" noChangeArrowheads="1"/>
          </p:cNvSpPr>
          <p:nvPr>
            <p:ph type="body" idx="1"/>
          </p:nvPr>
        </p:nvSpPr>
        <p:spPr>
          <a:xfrm>
            <a:off x="679450"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32" tIns="45716" rIns="91432" bIns="45716" anchor="ctr"/>
          <a:lstStyle/>
          <a:p>
            <a:endParaRPr lang="en-US" altLang="hu-HU" smtClean="0">
              <a:cs typeface="Arial" panose="020B0604020202020204" pitchFamily="34" charset="0"/>
            </a:endParaRPr>
          </a:p>
        </p:txBody>
      </p:sp>
    </p:spTree>
    <p:extLst>
      <p:ext uri="{BB962C8B-B14F-4D97-AF65-F5344CB8AC3E}">
        <p14:creationId xmlns:p14="http://schemas.microsoft.com/office/powerpoint/2010/main" val="214512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49688" y="9428163"/>
            <a:ext cx="29448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3" tIns="46797" rIns="89993" bIns="46797" anchor="b"/>
          <a:lstStyle>
            <a:lvl1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9pPr>
          </a:lstStyle>
          <a:p>
            <a:pPr algn="r" eaLnBrk="1" hangingPunct="1">
              <a:buSzPct val="45000"/>
              <a:buFont typeface="Wingdings" panose="05000000000000000000" pitchFamily="2" charset="2"/>
              <a:buNone/>
            </a:pPr>
            <a:fld id="{3D5629C1-4A0A-4451-9929-6C3EBC53FDDB}" type="slidenum">
              <a:rPr lang="en-US" altLang="hu-HU" sz="1200">
                <a:solidFill>
                  <a:srgbClr val="000000"/>
                </a:solidFill>
                <a:latin typeface="Times New Roman" panose="02020603050405020304" pitchFamily="18" charset="0"/>
              </a:rPr>
              <a:pPr algn="r" eaLnBrk="1" hangingPunct="1">
                <a:buSzPct val="45000"/>
                <a:buFont typeface="Wingdings" panose="05000000000000000000" pitchFamily="2" charset="2"/>
                <a:buNone/>
              </a:pPr>
              <a:t>10</a:t>
            </a:fld>
            <a:endParaRPr lang="en-US" altLang="hu-HU" sz="1200">
              <a:solidFill>
                <a:srgbClr val="000000"/>
              </a:solidFill>
              <a:latin typeface="Times New Roman" panose="02020603050405020304" pitchFamily="18" charset="0"/>
            </a:endParaRPr>
          </a:p>
        </p:txBody>
      </p:sp>
      <p:sp>
        <p:nvSpPr>
          <p:cNvPr id="44035" name="Rectangle 2"/>
          <p:cNvSpPr>
            <a:spLocks noGrp="1" noRot="1" noChangeAspect="1" noChangeArrowheads="1" noTextEdit="1"/>
          </p:cNvSpPr>
          <p:nvPr>
            <p:ph type="sldImg"/>
          </p:nvPr>
        </p:nvSpPr>
        <p:spPr>
          <a:xfrm>
            <a:off x="92075" y="744538"/>
            <a:ext cx="6615113" cy="3722687"/>
          </a:xfrm>
          <a:solidFill>
            <a:srgbClr val="FFFFFF"/>
          </a:solidFill>
          <a:ln>
            <a:solidFill>
              <a:srgbClr val="000000"/>
            </a:solidFill>
            <a:miter lim="800000"/>
            <a:headEnd/>
            <a:tailEnd/>
          </a:ln>
        </p:spPr>
      </p:sp>
      <p:sp>
        <p:nvSpPr>
          <p:cNvPr id="44036" name="Rectangle 3"/>
          <p:cNvSpPr>
            <a:spLocks noGrp="1" noChangeArrowheads="1"/>
          </p:cNvSpPr>
          <p:nvPr>
            <p:ph type="body" idx="1"/>
          </p:nvPr>
        </p:nvSpPr>
        <p:spPr>
          <a:xfrm>
            <a:off x="679450"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32" tIns="45716" rIns="91432" bIns="45716" anchor="ctr"/>
          <a:lstStyle/>
          <a:p>
            <a:endParaRPr lang="en-US" altLang="hu-HU" smtClean="0">
              <a:cs typeface="Arial" panose="020B0604020202020204" pitchFamily="34" charset="0"/>
            </a:endParaRPr>
          </a:p>
        </p:txBody>
      </p:sp>
    </p:spTree>
    <p:extLst>
      <p:ext uri="{BB962C8B-B14F-4D97-AF65-F5344CB8AC3E}">
        <p14:creationId xmlns:p14="http://schemas.microsoft.com/office/powerpoint/2010/main" val="459652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49688" y="9428163"/>
            <a:ext cx="29448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3" tIns="46797" rIns="89993" bIns="46797" anchor="b"/>
          <a:lstStyle>
            <a:lvl1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4013" algn="l"/>
              </a:tabLst>
              <a:defRPr>
                <a:solidFill>
                  <a:schemeClr val="bg1"/>
                </a:solidFill>
                <a:latin typeface="Arial" panose="020B0604020202020204" pitchFamily="34" charset="0"/>
                <a:cs typeface="Arial" panose="020B0604020202020204" pitchFamily="34" charset="0"/>
              </a:defRPr>
            </a:lvl9pPr>
          </a:lstStyle>
          <a:p>
            <a:pPr algn="r" eaLnBrk="1" hangingPunct="1">
              <a:buSzPct val="45000"/>
              <a:buFont typeface="Wingdings" panose="05000000000000000000" pitchFamily="2" charset="2"/>
              <a:buNone/>
            </a:pPr>
            <a:fld id="{816E87FA-D78D-47D9-8326-10749AC051EA}" type="slidenum">
              <a:rPr lang="en-US" altLang="hu-HU" sz="1200">
                <a:solidFill>
                  <a:srgbClr val="000000"/>
                </a:solidFill>
                <a:latin typeface="Times New Roman" panose="02020603050405020304" pitchFamily="18" charset="0"/>
              </a:rPr>
              <a:pPr algn="r" eaLnBrk="1" hangingPunct="1">
                <a:buSzPct val="45000"/>
                <a:buFont typeface="Wingdings" panose="05000000000000000000" pitchFamily="2" charset="2"/>
                <a:buNone/>
              </a:pPr>
              <a:t>11</a:t>
            </a:fld>
            <a:endParaRPr lang="en-US" altLang="hu-HU" sz="1200">
              <a:solidFill>
                <a:srgbClr val="000000"/>
              </a:solidFill>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xfrm>
            <a:off x="92075" y="744538"/>
            <a:ext cx="6615113" cy="3722687"/>
          </a:xfrm>
          <a:solidFill>
            <a:srgbClr val="FFFFFF"/>
          </a:solidFill>
          <a:ln>
            <a:solidFill>
              <a:srgbClr val="000000"/>
            </a:solidFill>
            <a:miter lim="800000"/>
            <a:headEnd/>
            <a:tailEnd/>
          </a:ln>
        </p:spPr>
      </p:sp>
      <p:sp>
        <p:nvSpPr>
          <p:cNvPr id="45060" name="Rectangle 3"/>
          <p:cNvSpPr>
            <a:spLocks noGrp="1" noChangeArrowheads="1"/>
          </p:cNvSpPr>
          <p:nvPr>
            <p:ph type="body" idx="1"/>
          </p:nvPr>
        </p:nvSpPr>
        <p:spPr>
          <a:xfrm>
            <a:off x="679450"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32" tIns="45716" rIns="91432" bIns="45716" anchor="ctr"/>
          <a:lstStyle/>
          <a:p>
            <a:endParaRPr lang="en-US" altLang="hu-HU" smtClean="0">
              <a:cs typeface="Arial" panose="020B0604020202020204" pitchFamily="34" charset="0"/>
            </a:endParaRPr>
          </a:p>
        </p:txBody>
      </p:sp>
    </p:spTree>
    <p:extLst>
      <p:ext uri="{BB962C8B-B14F-4D97-AF65-F5344CB8AC3E}">
        <p14:creationId xmlns:p14="http://schemas.microsoft.com/office/powerpoint/2010/main" val="2948119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90488" y="754063"/>
            <a:ext cx="6616700" cy="3722687"/>
          </a:xfrm>
        </p:spPr>
      </p:sp>
      <p:sp>
        <p:nvSpPr>
          <p:cNvPr id="48131"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2839520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90488" y="754063"/>
            <a:ext cx="6616700" cy="3722687"/>
          </a:xfrm>
        </p:spPr>
      </p:sp>
      <p:sp>
        <p:nvSpPr>
          <p:cNvPr id="50179"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818029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90488" y="754063"/>
            <a:ext cx="6616700" cy="3722687"/>
          </a:xfrm>
        </p:spPr>
      </p:sp>
      <p:sp>
        <p:nvSpPr>
          <p:cNvPr id="51203"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3623159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0488" y="754063"/>
            <a:ext cx="6616700" cy="3722687"/>
          </a:xfrm>
        </p:spPr>
      </p:sp>
      <p:sp>
        <p:nvSpPr>
          <p:cNvPr id="52227"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186112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90488" y="754063"/>
            <a:ext cx="6616700" cy="3722687"/>
          </a:xfrm>
        </p:spPr>
      </p:sp>
      <p:sp>
        <p:nvSpPr>
          <p:cNvPr id="53251"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val="1215532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t>2014.09.11.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22792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t>2014.09.11.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3563727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t>2014.09.11.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325028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t>2014.09.11.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121612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A63A4A82-DD17-4363-9B29-11E444A65FB0}" type="datetimeFigureOut">
              <a:rPr lang="hu-HU" smtClean="0"/>
              <a:t>2014.09.11.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176633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A63A4A82-DD17-4363-9B29-11E444A65FB0}" type="datetimeFigureOut">
              <a:rPr lang="hu-HU" smtClean="0"/>
              <a:t>2014.09.11.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355381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63A4A82-DD17-4363-9B29-11E444A65FB0}" type="datetimeFigureOut">
              <a:rPr lang="hu-HU" smtClean="0"/>
              <a:t>2014.09.11.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178624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A63A4A82-DD17-4363-9B29-11E444A65FB0}" type="datetimeFigureOut">
              <a:rPr lang="hu-HU" smtClean="0"/>
              <a:t>2014.09.11.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415778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A63A4A82-DD17-4363-9B29-11E444A65FB0}" type="datetimeFigureOut">
              <a:rPr lang="hu-HU" smtClean="0"/>
              <a:t>2014.09.11.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32964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A63A4A82-DD17-4363-9B29-11E444A65FB0}" type="datetimeFigureOut">
              <a:rPr lang="hu-HU" smtClean="0"/>
              <a:t>2014.09.11.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425734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A63A4A82-DD17-4363-9B29-11E444A65FB0}" type="datetimeFigureOut">
              <a:rPr lang="hu-HU" smtClean="0"/>
              <a:t>2014.09.11.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t>‹#›</a:t>
            </a:fld>
            <a:endParaRPr lang="hu-HU"/>
          </a:p>
        </p:txBody>
      </p:sp>
    </p:spTree>
    <p:extLst>
      <p:ext uri="{BB962C8B-B14F-4D97-AF65-F5344CB8AC3E}">
        <p14:creationId xmlns:p14="http://schemas.microsoft.com/office/powerpoint/2010/main" val="366092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A4A82-DD17-4363-9B29-11E444A65FB0}" type="datetimeFigureOut">
              <a:rPr lang="hu-HU" smtClean="0"/>
              <a:t>2014.09.11.</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2D5E2-E7FB-4A4E-9AEC-2B2D40CA65D0}" type="slidenum">
              <a:rPr lang="hu-HU" smtClean="0"/>
              <a:t>‹#›</a:t>
            </a:fld>
            <a:endParaRPr lang="hu-HU"/>
          </a:p>
        </p:txBody>
      </p:sp>
    </p:spTree>
    <p:extLst>
      <p:ext uri="{BB962C8B-B14F-4D97-AF65-F5344CB8AC3E}">
        <p14:creationId xmlns:p14="http://schemas.microsoft.com/office/powerpoint/2010/main" val="2326552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birot.hu/courses.ph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ím 1"/>
          <p:cNvSpPr>
            <a:spLocks noGrp="1"/>
          </p:cNvSpPr>
          <p:nvPr>
            <p:ph type="ctrTitle"/>
          </p:nvPr>
        </p:nvSpPr>
        <p:spPr>
          <a:xfrm>
            <a:off x="1524000" y="315543"/>
            <a:ext cx="9144000" cy="2387600"/>
          </a:xfrm>
        </p:spPr>
        <p:txBody>
          <a:bodyPr/>
          <a:lstStyle/>
          <a:p>
            <a:r>
              <a:rPr lang="hu-HU" b="1" dirty="0"/>
              <a:t>Sémi összehasonlító nyelvészet</a:t>
            </a:r>
          </a:p>
        </p:txBody>
      </p:sp>
      <p:sp>
        <p:nvSpPr>
          <p:cNvPr id="2051" name="Alcím 2"/>
          <p:cNvSpPr>
            <a:spLocks noGrp="1"/>
          </p:cNvSpPr>
          <p:nvPr>
            <p:ph type="subTitle" idx="1"/>
          </p:nvPr>
        </p:nvSpPr>
        <p:spPr>
          <a:xfrm>
            <a:off x="1524000" y="3294533"/>
            <a:ext cx="9144000" cy="1169894"/>
          </a:xfrm>
        </p:spPr>
        <p:txBody>
          <a:bodyPr/>
          <a:lstStyle/>
          <a:p>
            <a:r>
              <a:rPr lang="hu-HU" dirty="0"/>
              <a:t>BMA-HEBD-303</a:t>
            </a:r>
            <a:endParaRPr lang="hu-HU" dirty="0" smtClean="0"/>
          </a:p>
          <a:p>
            <a:r>
              <a:rPr lang="hu-HU" altLang="hu-HU" dirty="0" err="1" smtClean="0"/>
              <a:t>Biró</a:t>
            </a:r>
            <a:r>
              <a:rPr lang="hu-HU" altLang="hu-HU" dirty="0" smtClean="0"/>
              <a:t> Tamás</a:t>
            </a:r>
          </a:p>
        </p:txBody>
      </p:sp>
      <p:sp>
        <p:nvSpPr>
          <p:cNvPr id="2" name="Szövegdoboz 1"/>
          <p:cNvSpPr txBox="1"/>
          <p:nvPr/>
        </p:nvSpPr>
        <p:spPr>
          <a:xfrm>
            <a:off x="3805519" y="4961965"/>
            <a:ext cx="4572000" cy="461665"/>
          </a:xfrm>
          <a:prstGeom prst="rect">
            <a:avLst/>
          </a:prstGeom>
          <a:noFill/>
        </p:spPr>
        <p:txBody>
          <a:bodyPr wrap="square" rtlCol="0">
            <a:spAutoFit/>
          </a:bodyPr>
          <a:lstStyle/>
          <a:p>
            <a:pPr algn="ctr"/>
            <a:r>
              <a:rPr lang="hu-HU" sz="2400" i="1" dirty="0" smtClean="0"/>
              <a:t>2014. szeptember 10.</a:t>
            </a:r>
            <a:endParaRPr lang="hu-HU" sz="2400" i="1" dirty="0"/>
          </a:p>
        </p:txBody>
      </p:sp>
    </p:spTree>
    <p:extLst>
      <p:ext uri="{BB962C8B-B14F-4D97-AF65-F5344CB8AC3E}">
        <p14:creationId xmlns:p14="http://schemas.microsoft.com/office/powerpoint/2010/main" val="4251578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Élőláb helye 3"/>
          <p:cNvSpPr txBox="1">
            <a:spLocks noGrp="1"/>
          </p:cNvSpPr>
          <p:nvPr/>
        </p:nvSpPr>
        <p:spPr bwMode="auto">
          <a:xfrm>
            <a:off x="2054225" y="6318251"/>
            <a:ext cx="6408738"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hu-HU" altLang="hu-HU" sz="1600">
                <a:solidFill>
                  <a:srgbClr val="000000"/>
                </a:solidFill>
              </a:rPr>
              <a:t>Tamás Biró: </a:t>
            </a:r>
            <a:r>
              <a:rPr lang="en-US" altLang="hu-HU" sz="1600" i="1">
                <a:solidFill>
                  <a:srgbClr val="000000"/>
                </a:solidFill>
              </a:rPr>
              <a:t>Linguistics as a Model for the Cognitive Approaches…</a:t>
            </a:r>
            <a:endParaRPr lang="en-US" altLang="hu-HU" sz="1600">
              <a:solidFill>
                <a:srgbClr val="000000"/>
              </a:solidFill>
            </a:endParaRPr>
          </a:p>
        </p:txBody>
      </p:sp>
      <p:sp>
        <p:nvSpPr>
          <p:cNvPr id="13315" name="Dia számának helye 4"/>
          <p:cNvSpPr txBox="1">
            <a:spLocks noGrp="1"/>
          </p:cNvSpPr>
          <p:nvPr/>
        </p:nvSpPr>
        <p:spPr bwMode="auto">
          <a:xfrm>
            <a:off x="8616951" y="6315075"/>
            <a:ext cx="747713"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r" eaLnBrk="1" hangingPunct="1">
              <a:buClrTx/>
              <a:buFontTx/>
              <a:buNone/>
            </a:pPr>
            <a:fld id="{08CCD937-625E-4B51-A1EC-F69400B1575C}" type="slidenum">
              <a:rPr lang="en-US" altLang="hu-HU" sz="1600">
                <a:solidFill>
                  <a:srgbClr val="000000"/>
                </a:solidFill>
              </a:rPr>
              <a:pPr algn="r" eaLnBrk="1" hangingPunct="1">
                <a:buClrTx/>
                <a:buFontTx/>
                <a:buNone/>
              </a:pPr>
              <a:t>10</a:t>
            </a:fld>
            <a:r>
              <a:rPr lang="en-US" altLang="hu-HU" sz="1600">
                <a:solidFill>
                  <a:srgbClr val="000000"/>
                </a:solidFill>
              </a:rPr>
              <a:t>/27</a:t>
            </a:r>
          </a:p>
        </p:txBody>
      </p:sp>
      <p:graphicFrame>
        <p:nvGraphicFramePr>
          <p:cNvPr id="78886" name="Group 38"/>
          <p:cNvGraphicFramePr>
            <a:graphicFrameLocks noGrp="1"/>
          </p:cNvGraphicFramePr>
          <p:nvPr>
            <p:ph idx="4294967295"/>
          </p:nvPr>
        </p:nvGraphicFramePr>
        <p:xfrm>
          <a:off x="2208213" y="2276475"/>
          <a:ext cx="7389812" cy="3594100"/>
        </p:xfrm>
        <a:graphic>
          <a:graphicData uri="http://schemas.openxmlformats.org/drawingml/2006/table">
            <a:tbl>
              <a:tblPr/>
              <a:tblGrid>
                <a:gridCol w="1654175"/>
                <a:gridCol w="2041525"/>
                <a:gridCol w="1920875"/>
                <a:gridCol w="1773237"/>
              </a:tblGrid>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Linguistics is a tool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Language belongs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Middle Ages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“Philological”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…analyze (holy) texts.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text or author.</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1513">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End 18</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and 19</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Historical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the history of a nation.</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nation or people.</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1</a:t>
                      </a:r>
                      <a:r>
                        <a:rPr kumimoji="0" lang="en-US" sz="2000" b="0" i="0" u="none" strike="noStrike" cap="none" normalizeH="0" baseline="30000" smtClean="0">
                          <a:ln>
                            <a:noFill/>
                          </a:ln>
                          <a:solidFill>
                            <a:srgbClr val="000000"/>
                          </a:solidFill>
                          <a:effectLst/>
                          <a:latin typeface="Arial" charset="0"/>
                          <a:cs typeface="Arial" charset="0"/>
                        </a:rPr>
                        <a:t>st</a:t>
                      </a:r>
                      <a:r>
                        <a:rPr kumimoji="0" lang="en-US" sz="2000" b="0" i="0" u="none" strike="noStrike" cap="none" normalizeH="0" baseline="0" smtClean="0">
                          <a:ln>
                            <a:noFill/>
                          </a:ln>
                          <a:solidFill>
                            <a:srgbClr val="000000"/>
                          </a:solidFill>
                          <a:effectLst/>
                          <a:latin typeface="Arial" charset="0"/>
                          <a:cs typeface="Arial" charset="0"/>
                        </a:rPr>
                        <a:t> half of 20</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Structuralist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studying human signs.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society, population.</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8" name="Rectangle 2"/>
          <p:cNvSpPr>
            <a:spLocks noChangeArrowheads="1"/>
          </p:cNvSpPr>
          <p:nvPr/>
        </p:nvSpPr>
        <p:spPr bwMode="auto">
          <a:xfrm>
            <a:off x="2209800" y="476250"/>
            <a:ext cx="7773988"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hu-HU" sz="4000" i="1">
                <a:solidFill>
                  <a:srgbClr val="000000"/>
                </a:solidFill>
              </a:rPr>
              <a:t>An over-simplified history </a:t>
            </a:r>
            <a:br>
              <a:rPr lang="en-US" altLang="hu-HU" sz="4000" i="1">
                <a:solidFill>
                  <a:srgbClr val="000000"/>
                </a:solidFill>
              </a:rPr>
            </a:br>
            <a:r>
              <a:rPr lang="en-US" altLang="hu-HU" sz="4000" i="1">
                <a:solidFill>
                  <a:srgbClr val="000000"/>
                </a:solidFill>
              </a:rPr>
              <a:t>of linguistics</a:t>
            </a:r>
            <a:endParaRPr lang="nl-NL" altLang="hu-HU" sz="4400">
              <a:solidFill>
                <a:srgbClr val="000000"/>
              </a:solidFill>
            </a:endParaRPr>
          </a:p>
        </p:txBody>
      </p:sp>
    </p:spTree>
    <p:extLst>
      <p:ext uri="{BB962C8B-B14F-4D97-AF65-F5344CB8AC3E}">
        <p14:creationId xmlns:p14="http://schemas.microsoft.com/office/powerpoint/2010/main" val="270153752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Élőláb helye 3"/>
          <p:cNvSpPr txBox="1">
            <a:spLocks noGrp="1"/>
          </p:cNvSpPr>
          <p:nvPr/>
        </p:nvSpPr>
        <p:spPr bwMode="auto">
          <a:xfrm>
            <a:off x="2054225" y="6318251"/>
            <a:ext cx="6408738"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hu-HU" altLang="hu-HU" sz="1600">
                <a:solidFill>
                  <a:srgbClr val="000000"/>
                </a:solidFill>
              </a:rPr>
              <a:t>Tamás Biró: </a:t>
            </a:r>
            <a:r>
              <a:rPr lang="en-US" altLang="hu-HU" sz="1600" i="1">
                <a:solidFill>
                  <a:srgbClr val="000000"/>
                </a:solidFill>
              </a:rPr>
              <a:t>Linguistics as a Model for the Cognitive Approaches…</a:t>
            </a:r>
            <a:endParaRPr lang="en-US" altLang="hu-HU" sz="1600">
              <a:solidFill>
                <a:srgbClr val="000000"/>
              </a:solidFill>
            </a:endParaRPr>
          </a:p>
        </p:txBody>
      </p:sp>
      <p:sp>
        <p:nvSpPr>
          <p:cNvPr id="14339" name="Dia számának helye 4"/>
          <p:cNvSpPr txBox="1">
            <a:spLocks noGrp="1"/>
          </p:cNvSpPr>
          <p:nvPr/>
        </p:nvSpPr>
        <p:spPr bwMode="auto">
          <a:xfrm>
            <a:off x="8616951" y="6315075"/>
            <a:ext cx="747713"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r" eaLnBrk="1" hangingPunct="1">
              <a:buClrTx/>
              <a:buFontTx/>
              <a:buNone/>
            </a:pPr>
            <a:fld id="{CB4C05C3-36B8-4A2C-B1BF-D02C605A2238}" type="slidenum">
              <a:rPr lang="en-US" altLang="hu-HU" sz="1600">
                <a:solidFill>
                  <a:srgbClr val="000000"/>
                </a:solidFill>
              </a:rPr>
              <a:pPr algn="r" eaLnBrk="1" hangingPunct="1">
                <a:buClrTx/>
                <a:buFontTx/>
                <a:buNone/>
              </a:pPr>
              <a:t>11</a:t>
            </a:fld>
            <a:r>
              <a:rPr lang="en-US" altLang="hu-HU" sz="1600">
                <a:solidFill>
                  <a:srgbClr val="000000"/>
                </a:solidFill>
              </a:rPr>
              <a:t>/27</a:t>
            </a:r>
          </a:p>
        </p:txBody>
      </p:sp>
      <p:graphicFrame>
        <p:nvGraphicFramePr>
          <p:cNvPr id="80934" name="Group 38"/>
          <p:cNvGraphicFramePr>
            <a:graphicFrameLocks noGrp="1"/>
          </p:cNvGraphicFramePr>
          <p:nvPr>
            <p:ph idx="4294967295"/>
          </p:nvPr>
        </p:nvGraphicFramePr>
        <p:xfrm>
          <a:off x="2208213" y="2276475"/>
          <a:ext cx="7389812" cy="3505200"/>
        </p:xfrm>
        <a:graphic>
          <a:graphicData uri="http://schemas.openxmlformats.org/drawingml/2006/table">
            <a:tbl>
              <a:tblPr/>
              <a:tblGrid>
                <a:gridCol w="1654175"/>
                <a:gridCol w="2041525"/>
                <a:gridCol w="1920875"/>
                <a:gridCol w="1773237"/>
              </a:tblGrid>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Linguistics is a tool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Language belongs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Middle Ages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“Philological”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…analyze (holy) texts.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text or author.</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1513">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End 18</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and 19</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Historical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the history of a nation.</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nation or people.</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1</a:t>
                      </a:r>
                      <a:r>
                        <a:rPr kumimoji="0" lang="en-US" sz="2000" b="0" i="0" u="none" strike="noStrike" cap="none" normalizeH="0" baseline="30000" smtClean="0">
                          <a:ln>
                            <a:noFill/>
                          </a:ln>
                          <a:solidFill>
                            <a:srgbClr val="000000"/>
                          </a:solidFill>
                          <a:effectLst/>
                          <a:latin typeface="Arial" charset="0"/>
                          <a:cs typeface="Arial" charset="0"/>
                        </a:rPr>
                        <a:t>st</a:t>
                      </a:r>
                      <a:r>
                        <a:rPr kumimoji="0" lang="en-US" sz="2000" b="0" i="0" u="none" strike="noStrike" cap="none" normalizeH="0" baseline="0" smtClean="0">
                          <a:ln>
                            <a:noFill/>
                          </a:ln>
                          <a:solidFill>
                            <a:srgbClr val="000000"/>
                          </a:solidFill>
                          <a:effectLst/>
                          <a:latin typeface="Arial" charset="0"/>
                          <a:cs typeface="Arial" charset="0"/>
                        </a:rPr>
                        <a:t> half of 20</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Structuralist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studying human signs.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society, population.</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2</a:t>
                      </a:r>
                      <a:r>
                        <a:rPr kumimoji="0" lang="en-US" sz="2000" b="0" i="0" u="none" strike="noStrike" cap="none" normalizeH="0" baseline="30000" smtClean="0">
                          <a:ln>
                            <a:noFill/>
                          </a:ln>
                          <a:solidFill>
                            <a:srgbClr val="000000"/>
                          </a:solidFill>
                          <a:effectLst/>
                          <a:latin typeface="Arial" charset="0"/>
                          <a:cs typeface="Arial" charset="0"/>
                        </a:rPr>
                        <a:t>nd</a:t>
                      </a:r>
                      <a:r>
                        <a:rPr kumimoji="0" lang="en-US" sz="2000" b="0" i="0" u="none" strike="noStrike" cap="none" normalizeH="0" baseline="0" smtClean="0">
                          <a:ln>
                            <a:noFill/>
                          </a:ln>
                          <a:solidFill>
                            <a:srgbClr val="000000"/>
                          </a:solidFill>
                          <a:effectLst/>
                          <a:latin typeface="Arial" charset="0"/>
                          <a:cs typeface="Arial" charset="0"/>
                        </a:rPr>
                        <a:t> half of 20</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Generative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studying human brain.</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brain or a species.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72" name="Rectangle 2"/>
          <p:cNvSpPr>
            <a:spLocks noChangeArrowheads="1"/>
          </p:cNvSpPr>
          <p:nvPr/>
        </p:nvSpPr>
        <p:spPr bwMode="auto">
          <a:xfrm>
            <a:off x="2209800" y="476250"/>
            <a:ext cx="7773988"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hu-HU" sz="4000" i="1">
                <a:solidFill>
                  <a:srgbClr val="000000"/>
                </a:solidFill>
              </a:rPr>
              <a:t>An over-simplified history </a:t>
            </a:r>
            <a:br>
              <a:rPr lang="en-US" altLang="hu-HU" sz="4000" i="1">
                <a:solidFill>
                  <a:srgbClr val="000000"/>
                </a:solidFill>
              </a:rPr>
            </a:br>
            <a:r>
              <a:rPr lang="en-US" altLang="hu-HU" sz="4000" i="1">
                <a:solidFill>
                  <a:srgbClr val="000000"/>
                </a:solidFill>
              </a:rPr>
              <a:t>of linguistics</a:t>
            </a:r>
            <a:endParaRPr lang="nl-NL" altLang="hu-HU" sz="4400">
              <a:solidFill>
                <a:srgbClr val="000000"/>
              </a:solidFill>
            </a:endParaRPr>
          </a:p>
        </p:txBody>
      </p:sp>
    </p:spTree>
    <p:extLst>
      <p:ext uri="{BB962C8B-B14F-4D97-AF65-F5344CB8AC3E}">
        <p14:creationId xmlns:p14="http://schemas.microsoft.com/office/powerpoint/2010/main" val="287068587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93C530ED-D67D-4A9C-BDE7-86914D9EC94A}" type="slidenum">
              <a:rPr lang="en-US" altLang="hu-HU">
                <a:solidFill>
                  <a:srgbClr val="000000"/>
                </a:solidFill>
              </a:rPr>
              <a:pPr eaLnBrk="1" hangingPunct="1"/>
              <a:t>12</a:t>
            </a:fld>
            <a:endParaRPr lang="en-US" altLang="hu-HU">
              <a:solidFill>
                <a:srgbClr val="000000"/>
              </a:solidFill>
            </a:endParaRPr>
          </a:p>
        </p:txBody>
      </p:sp>
      <p:sp>
        <p:nvSpPr>
          <p:cNvPr id="17411" name="Rectangle 2"/>
          <p:cNvSpPr>
            <a:spLocks noGrp="1" noChangeArrowheads="1"/>
          </p:cNvSpPr>
          <p:nvPr>
            <p:ph type="title"/>
          </p:nvPr>
        </p:nvSpPr>
        <p:spPr>
          <a:xfrm>
            <a:off x="1981200" y="274638"/>
            <a:ext cx="8229600" cy="11430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u-HU" altLang="hu-HU" i="1" dirty="0" smtClean="0">
                <a:solidFill>
                  <a:schemeClr val="tx1"/>
                </a:solidFill>
              </a:rPr>
              <a:t>Miért?</a:t>
            </a:r>
            <a:r>
              <a:rPr lang="hu-HU" altLang="hu-HU" dirty="0" smtClean="0">
                <a:solidFill>
                  <a:schemeClr val="tx1"/>
                </a:solidFill>
              </a:rPr>
              <a:t> Kérdések a nyelvészetben</a:t>
            </a:r>
            <a:endParaRPr lang="en-US" altLang="hu-HU" i="1" dirty="0" smtClean="0">
              <a:solidFill>
                <a:schemeClr val="tx1"/>
              </a:solidFill>
            </a:endParaRPr>
          </a:p>
        </p:txBody>
      </p:sp>
      <p:sp>
        <p:nvSpPr>
          <p:cNvPr id="54275" name="Rectangle 3"/>
          <p:cNvSpPr>
            <a:spLocks noGrp="1" noChangeArrowheads="1"/>
          </p:cNvSpPr>
          <p:nvPr>
            <p:ph type="body" idx="1"/>
          </p:nvPr>
        </p:nvSpPr>
        <p:spPr>
          <a:xfrm>
            <a:off x="1847851" y="1639888"/>
            <a:ext cx="8640763" cy="5029200"/>
          </a:xfrm>
        </p:spPr>
        <p:txBody>
          <a:bodyPr>
            <a:normAutofit lnSpcReduction="10000"/>
          </a:bodyPr>
          <a:lstStyle/>
          <a:p>
            <a:pPr marL="338138" indent="-338138">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dirty="0" smtClean="0"/>
              <a:t>Adott nyelvészeti megfigyelés</a:t>
            </a:r>
            <a:r>
              <a:rPr lang="en-US" altLang="hu-HU" sz="2400" dirty="0" smtClean="0"/>
              <a:t>: </a:t>
            </a:r>
            <a:r>
              <a:rPr lang="hu-HU" altLang="hu-HU" sz="2400" u="sng" dirty="0" smtClean="0"/>
              <a:t>miért</a:t>
            </a:r>
            <a:r>
              <a:rPr lang="hu-HU" altLang="hu-HU" sz="2400" dirty="0" smtClean="0"/>
              <a:t> van ez így?</a:t>
            </a:r>
            <a:endParaRPr lang="en-US" altLang="hu-HU" sz="2400" dirty="0"/>
          </a:p>
          <a:p>
            <a:pPr marL="338138" indent="-338138">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1000"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u="sng" dirty="0" smtClean="0"/>
              <a:t>Mert</a:t>
            </a:r>
            <a:r>
              <a:rPr lang="hu-HU" altLang="hu-HU" sz="2400" dirty="0" smtClean="0"/>
              <a:t> így fejlődött ki</a:t>
            </a:r>
            <a:r>
              <a:rPr lang="en-US" altLang="hu-HU" sz="2400" dirty="0" smtClean="0"/>
              <a:t>: </a:t>
            </a:r>
            <a:r>
              <a:rPr lang="en-US" altLang="hu-HU" sz="2400" dirty="0"/>
              <a:t/>
            </a:r>
            <a:br>
              <a:rPr lang="en-US" altLang="hu-HU" sz="2400" dirty="0"/>
            </a:br>
            <a:r>
              <a:rPr lang="en-US" altLang="hu-HU" sz="2400" dirty="0"/>
              <a:t>		</a:t>
            </a:r>
            <a:r>
              <a:rPr lang="hu-HU" altLang="hu-HU" sz="2400" i="1" dirty="0" smtClean="0"/>
              <a:t>történeti magyarázatok</a:t>
            </a:r>
            <a:r>
              <a:rPr lang="en-US" altLang="hu-HU" sz="2400" i="1" dirty="0" smtClean="0"/>
              <a:t>.</a:t>
            </a:r>
            <a:endParaRPr lang="en-US" altLang="hu-HU" sz="2400" i="1"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600" dirty="0">
              <a:hlinkClick r:id="rId3"/>
            </a:endParaRPr>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u="sng" dirty="0" smtClean="0"/>
              <a:t>Mert</a:t>
            </a:r>
            <a:r>
              <a:rPr lang="hu-HU" altLang="hu-HU" sz="2400" dirty="0" smtClean="0"/>
              <a:t> az emberi agyban így van kódolva</a:t>
            </a:r>
            <a:r>
              <a:rPr lang="en-US" altLang="hu-HU" sz="2400" dirty="0" smtClean="0"/>
              <a:t>: </a:t>
            </a:r>
            <a:r>
              <a:rPr lang="en-US" altLang="hu-HU" sz="2400" dirty="0"/>
              <a:t/>
            </a:r>
            <a:br>
              <a:rPr lang="en-US" altLang="hu-HU" sz="2400" dirty="0"/>
            </a:br>
            <a:r>
              <a:rPr lang="en-US" altLang="hu-HU" sz="2400" dirty="0"/>
              <a:t>		</a:t>
            </a:r>
            <a:r>
              <a:rPr lang="hu-HU" altLang="hu-HU" sz="2400" i="1" dirty="0" smtClean="0"/>
              <a:t>kognitív magyarázatok</a:t>
            </a:r>
            <a:r>
              <a:rPr lang="en-US" altLang="hu-HU" sz="2400" i="1" dirty="0" smtClean="0"/>
              <a:t>.</a:t>
            </a:r>
            <a:endParaRPr lang="en-US" altLang="hu-HU" sz="2400" i="1"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600" dirty="0">
              <a:hlinkClick r:id="rId3"/>
            </a:endParaRPr>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u="sng" dirty="0" smtClean="0"/>
              <a:t>Mert</a:t>
            </a:r>
            <a:r>
              <a:rPr lang="hu-HU" altLang="hu-HU" sz="2400" dirty="0" smtClean="0"/>
              <a:t> így képes betölteni a (társadalmi) funkcióit</a:t>
            </a:r>
            <a:r>
              <a:rPr lang="en-US" altLang="hu-HU" sz="2400" dirty="0" smtClean="0"/>
              <a:t>: </a:t>
            </a:r>
            <a:r>
              <a:rPr lang="en-US" altLang="hu-HU" sz="2400" dirty="0"/>
              <a:t/>
            </a:r>
            <a:br>
              <a:rPr lang="en-US" altLang="hu-HU" sz="2400" dirty="0"/>
            </a:br>
            <a:r>
              <a:rPr lang="en-US" altLang="hu-HU" sz="2400" dirty="0"/>
              <a:t>		</a:t>
            </a:r>
            <a:r>
              <a:rPr lang="hu-HU" altLang="hu-HU" sz="2400" i="1" dirty="0" smtClean="0"/>
              <a:t>funkcionalista magyarázatok</a:t>
            </a:r>
            <a:r>
              <a:rPr lang="en-US" altLang="hu-HU" sz="2400" i="1" dirty="0" smtClean="0"/>
              <a:t>.</a:t>
            </a:r>
            <a:endParaRPr lang="en-US" altLang="hu-HU" sz="2400" i="1"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600" dirty="0">
              <a:hlinkClick r:id="rId3"/>
            </a:endParaRPr>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u="sng" dirty="0" smtClean="0"/>
              <a:t>Mert</a:t>
            </a:r>
            <a:r>
              <a:rPr lang="hu-HU" altLang="hu-HU" sz="2400" dirty="0" smtClean="0"/>
              <a:t> így képes a gyermek megtanulni</a:t>
            </a:r>
            <a:r>
              <a:rPr lang="en-US" altLang="hu-HU" sz="2400" dirty="0" smtClean="0"/>
              <a:t>.</a:t>
            </a:r>
            <a:endParaRPr lang="en-US" altLang="hu-HU" sz="2400"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en-US" altLang="hu-HU" sz="2400" dirty="0"/>
              <a:t>…</a:t>
            </a:r>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400" u="sng" dirty="0" smtClean="0"/>
              <a:t>Mert</a:t>
            </a:r>
            <a:r>
              <a:rPr lang="hu-HU" altLang="hu-HU" sz="2400" dirty="0" smtClean="0"/>
              <a:t> véletlenül így alakult</a:t>
            </a:r>
            <a:r>
              <a:rPr lang="en-US" altLang="hu-HU" sz="1800" dirty="0" smtClean="0"/>
              <a:t>: </a:t>
            </a:r>
            <a:r>
              <a:rPr lang="hu-HU" altLang="hu-HU" sz="2200" i="1" dirty="0" smtClean="0"/>
              <a:t>ne féljünk ettől a választól sem</a:t>
            </a:r>
            <a:r>
              <a:rPr lang="en-US" altLang="hu-HU" sz="2200" i="1" dirty="0" smtClean="0"/>
              <a:t>!</a:t>
            </a:r>
            <a:endParaRPr lang="en-US" altLang="hu-HU" sz="2200" i="1" dirty="0"/>
          </a:p>
        </p:txBody>
      </p:sp>
    </p:spTree>
    <p:extLst>
      <p:ext uri="{BB962C8B-B14F-4D97-AF65-F5344CB8AC3E}">
        <p14:creationId xmlns:p14="http://schemas.microsoft.com/office/powerpoint/2010/main" val="21886262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5">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275">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42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AE167707-6E8C-4ACA-8544-649300C98490}" type="slidenum">
              <a:rPr lang="en-US" altLang="hu-HU">
                <a:solidFill>
                  <a:srgbClr val="000000"/>
                </a:solidFill>
              </a:rPr>
              <a:pPr eaLnBrk="1" hangingPunct="1"/>
              <a:t>13</a:t>
            </a:fld>
            <a:endParaRPr lang="en-US" altLang="hu-HU">
              <a:solidFill>
                <a:srgbClr val="000000"/>
              </a:solidFill>
            </a:endParaRPr>
          </a:p>
        </p:txBody>
      </p:sp>
      <p:sp>
        <p:nvSpPr>
          <p:cNvPr id="19459" name="Rectangle 2"/>
          <p:cNvSpPr>
            <a:spLocks noGrp="1" noChangeArrowheads="1"/>
          </p:cNvSpPr>
          <p:nvPr>
            <p:ph type="title"/>
          </p:nvPr>
        </p:nvSpPr>
        <p:spPr>
          <a:xfrm>
            <a:off x="1703389" y="274639"/>
            <a:ext cx="8785225" cy="1138237"/>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hu-HU" sz="4000"/>
              <a:t>Two dimensions: </a:t>
            </a:r>
            <a:br>
              <a:rPr lang="en-US" altLang="hu-HU" sz="4000"/>
            </a:br>
            <a:r>
              <a:rPr lang="en-US" altLang="hu-HU" sz="3200" i="1"/>
              <a:t>synchrony </a:t>
            </a:r>
            <a:r>
              <a:rPr lang="en-US" altLang="hu-HU" sz="3200"/>
              <a:t>(one state)</a:t>
            </a:r>
            <a:r>
              <a:rPr lang="en-US" altLang="hu-HU" sz="3200" i="1"/>
              <a:t> vs. diachrony </a:t>
            </a:r>
            <a:r>
              <a:rPr lang="en-US" altLang="hu-HU" sz="3200"/>
              <a:t>(change)</a:t>
            </a:r>
          </a:p>
        </p:txBody>
      </p:sp>
      <p:sp>
        <p:nvSpPr>
          <p:cNvPr id="19460" name="Rectangle 6"/>
          <p:cNvSpPr>
            <a:spLocks noGrp="1" noChangeArrowheads="1"/>
          </p:cNvSpPr>
          <p:nvPr>
            <p:ph type="body" idx="1"/>
          </p:nvPr>
        </p:nvSpPr>
        <p:spPr>
          <a:xfrm>
            <a:off x="1981199" y="1600200"/>
            <a:ext cx="9031941" cy="5068888"/>
          </a:xfrm>
        </p:spPr>
        <p:txBody>
          <a:bodyPr>
            <a:normAutofit fontScale="92500" lnSpcReduction="10000"/>
          </a:bodyPr>
          <a:lstStyle/>
          <a:p>
            <a:pPr eaLnBrk="1" hangingPunct="1">
              <a:lnSpc>
                <a:spcPct val="90000"/>
              </a:lnSpc>
            </a:pPr>
            <a:endParaRPr lang="en-US" altLang="hu-HU" sz="700" dirty="0"/>
          </a:p>
          <a:p>
            <a:pPr eaLnBrk="1" hangingPunct="1">
              <a:lnSpc>
                <a:spcPct val="90000"/>
              </a:lnSpc>
            </a:pPr>
            <a:r>
              <a:rPr lang="en-US" altLang="hu-HU" sz="2000" dirty="0"/>
              <a:t>	1500 BCE	500 BCE		200 CE		1200 CE	1948	</a:t>
            </a:r>
            <a:r>
              <a:rPr lang="en-US" altLang="hu-HU" sz="2000" dirty="0" smtClean="0"/>
              <a:t>201</a:t>
            </a:r>
            <a:r>
              <a:rPr lang="hu-HU" altLang="hu-HU" sz="2000" dirty="0" smtClean="0"/>
              <a:t>4</a:t>
            </a:r>
            <a:endParaRPr lang="en-US" altLang="hu-HU" sz="2000" dirty="0"/>
          </a:p>
          <a:p>
            <a:pPr eaLnBrk="1" hangingPunct="1">
              <a:lnSpc>
                <a:spcPct val="90000"/>
              </a:lnSpc>
            </a:pPr>
            <a:endParaRPr lang="en-US" altLang="hu-HU" sz="2000" dirty="0"/>
          </a:p>
          <a:p>
            <a:pPr eaLnBrk="1" hangingPunct="1">
              <a:lnSpc>
                <a:spcPct val="90000"/>
              </a:lnSpc>
            </a:pPr>
            <a:endParaRPr lang="en-US" altLang="hu-HU" sz="2000" dirty="0"/>
          </a:p>
          <a:p>
            <a:pPr eaLnBrk="1" hangingPunct="1">
              <a:lnSpc>
                <a:spcPct val="90000"/>
              </a:lnSpc>
            </a:pPr>
            <a:r>
              <a:rPr lang="en-US" altLang="hu-HU" sz="2000" dirty="0"/>
              <a:t>		Phonology (vowels, consonants…)</a:t>
            </a:r>
          </a:p>
          <a:p>
            <a:pPr eaLnBrk="1" hangingPunct="1">
              <a:lnSpc>
                <a:spcPct val="90000"/>
              </a:lnSpc>
            </a:pPr>
            <a:endParaRPr lang="en-US" altLang="hu-HU" sz="2000" dirty="0"/>
          </a:p>
          <a:p>
            <a:pPr eaLnBrk="1" hangingPunct="1">
              <a:lnSpc>
                <a:spcPct val="90000"/>
              </a:lnSpc>
            </a:pPr>
            <a:r>
              <a:rPr lang="en-US" altLang="hu-HU" sz="2000" dirty="0"/>
              <a:t>		Morphology (nouns, verbs…)</a:t>
            </a:r>
          </a:p>
          <a:p>
            <a:pPr eaLnBrk="1" hangingPunct="1">
              <a:lnSpc>
                <a:spcPct val="90000"/>
              </a:lnSpc>
            </a:pPr>
            <a:endParaRPr lang="en-US" altLang="hu-HU" sz="2000" dirty="0"/>
          </a:p>
          <a:p>
            <a:pPr eaLnBrk="1" hangingPunct="1">
              <a:lnSpc>
                <a:spcPct val="90000"/>
              </a:lnSpc>
            </a:pPr>
            <a:r>
              <a:rPr lang="en-US" altLang="hu-HU" sz="2000" dirty="0"/>
              <a:t>		Syntax and semantics</a:t>
            </a:r>
          </a:p>
          <a:p>
            <a:pPr eaLnBrk="1" hangingPunct="1">
              <a:lnSpc>
                <a:spcPct val="90000"/>
              </a:lnSpc>
            </a:pPr>
            <a:endParaRPr lang="en-US" altLang="hu-HU" sz="2000" dirty="0"/>
          </a:p>
          <a:p>
            <a:pPr eaLnBrk="1" hangingPunct="1">
              <a:lnSpc>
                <a:spcPct val="90000"/>
              </a:lnSpc>
            </a:pPr>
            <a:r>
              <a:rPr lang="en-US" altLang="hu-HU" sz="2000" dirty="0"/>
              <a:t>		Lexicon (affixes, words, multi-word expressions…)</a:t>
            </a:r>
          </a:p>
          <a:p>
            <a:pPr eaLnBrk="1" hangingPunct="1">
              <a:lnSpc>
                <a:spcPct val="90000"/>
              </a:lnSpc>
            </a:pPr>
            <a:endParaRPr lang="en-US" altLang="hu-HU" sz="2000" dirty="0"/>
          </a:p>
          <a:p>
            <a:pPr eaLnBrk="1" hangingPunct="1">
              <a:lnSpc>
                <a:spcPct val="90000"/>
              </a:lnSpc>
            </a:pPr>
            <a:r>
              <a:rPr lang="en-US" altLang="hu-HU" sz="2000" dirty="0"/>
              <a:t>		Literature, available sources</a:t>
            </a:r>
          </a:p>
          <a:p>
            <a:pPr eaLnBrk="1" hangingPunct="1">
              <a:lnSpc>
                <a:spcPct val="90000"/>
              </a:lnSpc>
            </a:pPr>
            <a:r>
              <a:rPr lang="en-US" altLang="hu-HU" sz="2000" dirty="0"/>
              <a:t>		Socio-historical context (contact with others…)</a:t>
            </a:r>
          </a:p>
        </p:txBody>
      </p:sp>
      <p:sp>
        <p:nvSpPr>
          <p:cNvPr id="19461" name="Line 7"/>
          <p:cNvSpPr>
            <a:spLocks noChangeShapeType="1"/>
          </p:cNvSpPr>
          <p:nvPr/>
        </p:nvSpPr>
        <p:spPr bwMode="auto">
          <a:xfrm>
            <a:off x="2135189" y="2276475"/>
            <a:ext cx="7775575" cy="0"/>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19462" name="Line 8"/>
          <p:cNvSpPr>
            <a:spLocks noChangeShapeType="1"/>
          </p:cNvSpPr>
          <p:nvPr/>
        </p:nvSpPr>
        <p:spPr bwMode="auto">
          <a:xfrm>
            <a:off x="2135188" y="2276476"/>
            <a:ext cx="0" cy="3673475"/>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Tree>
    <p:extLst>
      <p:ext uri="{BB962C8B-B14F-4D97-AF65-F5344CB8AC3E}">
        <p14:creationId xmlns:p14="http://schemas.microsoft.com/office/powerpoint/2010/main" val="32409190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DD6A8576-A16C-436D-8C20-C4FA1C78B908}" type="slidenum">
              <a:rPr lang="en-US" altLang="hu-HU">
                <a:solidFill>
                  <a:srgbClr val="000000"/>
                </a:solidFill>
              </a:rPr>
              <a:pPr eaLnBrk="1" hangingPunct="1"/>
              <a:t>14</a:t>
            </a:fld>
            <a:endParaRPr lang="en-US" altLang="hu-HU">
              <a:solidFill>
                <a:srgbClr val="000000"/>
              </a:solidFill>
            </a:endParaRPr>
          </a:p>
        </p:txBody>
      </p:sp>
      <p:sp>
        <p:nvSpPr>
          <p:cNvPr id="20483" name="Rectangle 2"/>
          <p:cNvSpPr>
            <a:spLocks noGrp="1" noChangeArrowheads="1"/>
          </p:cNvSpPr>
          <p:nvPr>
            <p:ph type="title"/>
          </p:nvPr>
        </p:nvSpPr>
        <p:spPr>
          <a:xfrm>
            <a:off x="1703389" y="274639"/>
            <a:ext cx="8785225" cy="1138237"/>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hu-HU" sz="4000"/>
              <a:t>Two dimensions: </a:t>
            </a:r>
            <a:br>
              <a:rPr lang="en-US" altLang="hu-HU" sz="4000"/>
            </a:br>
            <a:r>
              <a:rPr lang="en-US" altLang="hu-HU" sz="3200" i="1"/>
              <a:t>synchrony </a:t>
            </a:r>
            <a:r>
              <a:rPr lang="en-US" altLang="hu-HU" sz="3200"/>
              <a:t>(one state)</a:t>
            </a:r>
            <a:r>
              <a:rPr lang="en-US" altLang="hu-HU" sz="3200" i="1"/>
              <a:t> </a:t>
            </a:r>
            <a:r>
              <a:rPr lang="en-US" altLang="hu-HU" sz="3200" i="1">
                <a:solidFill>
                  <a:schemeClr val="folHlink"/>
                </a:solidFill>
              </a:rPr>
              <a:t>vs. diachrony </a:t>
            </a:r>
            <a:r>
              <a:rPr lang="en-US" altLang="hu-HU" sz="3200">
                <a:solidFill>
                  <a:schemeClr val="folHlink"/>
                </a:solidFill>
              </a:rPr>
              <a:t>(change)</a:t>
            </a:r>
          </a:p>
        </p:txBody>
      </p:sp>
      <p:sp>
        <p:nvSpPr>
          <p:cNvPr id="20484" name="Rectangle 3"/>
          <p:cNvSpPr>
            <a:spLocks noGrp="1" noChangeArrowheads="1"/>
          </p:cNvSpPr>
          <p:nvPr>
            <p:ph type="body" idx="1"/>
          </p:nvPr>
        </p:nvSpPr>
        <p:spPr>
          <a:xfrm>
            <a:off x="1981200" y="1600200"/>
            <a:ext cx="8937812" cy="5068888"/>
          </a:xfrm>
        </p:spPr>
        <p:txBody>
          <a:bodyPr>
            <a:normAutofit fontScale="92500" lnSpcReduction="10000"/>
          </a:bodyPr>
          <a:lstStyle/>
          <a:p>
            <a:pPr eaLnBrk="1" hangingPunct="1">
              <a:lnSpc>
                <a:spcPct val="90000"/>
              </a:lnSpc>
            </a:pPr>
            <a:endParaRPr lang="en-US" altLang="hu-HU" sz="700" dirty="0"/>
          </a:p>
          <a:p>
            <a:pPr eaLnBrk="1" hangingPunct="1">
              <a:lnSpc>
                <a:spcPct val="90000"/>
              </a:lnSpc>
            </a:pPr>
            <a:r>
              <a:rPr lang="en-US" altLang="hu-HU" sz="2000" dirty="0"/>
              <a:t>	1500 BCE	500 BCE		200 CE		1200 CE	1948	</a:t>
            </a:r>
            <a:r>
              <a:rPr lang="en-US" altLang="hu-HU" sz="2000" dirty="0" smtClean="0"/>
              <a:t>201</a:t>
            </a:r>
            <a:r>
              <a:rPr lang="hu-HU" altLang="hu-HU" sz="2000" dirty="0" smtClean="0"/>
              <a:t>4</a:t>
            </a:r>
            <a:endParaRPr lang="en-US" altLang="hu-HU" sz="2000" dirty="0"/>
          </a:p>
          <a:p>
            <a:pPr eaLnBrk="1" hangingPunct="1">
              <a:lnSpc>
                <a:spcPct val="90000"/>
              </a:lnSpc>
            </a:pPr>
            <a:endParaRPr lang="en-US" altLang="hu-HU" sz="2000" dirty="0"/>
          </a:p>
          <a:p>
            <a:pPr eaLnBrk="1" hangingPunct="1">
              <a:lnSpc>
                <a:spcPct val="90000"/>
              </a:lnSpc>
            </a:pPr>
            <a:endParaRPr lang="en-US" altLang="hu-HU" sz="2000" dirty="0"/>
          </a:p>
          <a:p>
            <a:pPr eaLnBrk="1" hangingPunct="1">
              <a:lnSpc>
                <a:spcPct val="90000"/>
              </a:lnSpc>
            </a:pPr>
            <a:r>
              <a:rPr lang="en-US" altLang="hu-HU" sz="2000" dirty="0"/>
              <a:t>		Phonology (vowels, consonants…)</a:t>
            </a:r>
          </a:p>
          <a:p>
            <a:pPr eaLnBrk="1" hangingPunct="1">
              <a:lnSpc>
                <a:spcPct val="90000"/>
              </a:lnSpc>
            </a:pPr>
            <a:endParaRPr lang="en-US" altLang="hu-HU" sz="2000" dirty="0"/>
          </a:p>
          <a:p>
            <a:pPr eaLnBrk="1" hangingPunct="1">
              <a:lnSpc>
                <a:spcPct val="90000"/>
              </a:lnSpc>
            </a:pPr>
            <a:r>
              <a:rPr lang="en-US" altLang="hu-HU" sz="2000" dirty="0"/>
              <a:t>		Morphology (nouns, verbs…)</a:t>
            </a:r>
          </a:p>
          <a:p>
            <a:pPr eaLnBrk="1" hangingPunct="1">
              <a:lnSpc>
                <a:spcPct val="90000"/>
              </a:lnSpc>
            </a:pPr>
            <a:endParaRPr lang="en-US" altLang="hu-HU" sz="2000" dirty="0"/>
          </a:p>
          <a:p>
            <a:pPr eaLnBrk="1" hangingPunct="1">
              <a:lnSpc>
                <a:spcPct val="90000"/>
              </a:lnSpc>
            </a:pPr>
            <a:r>
              <a:rPr lang="en-US" altLang="hu-HU" sz="2000" dirty="0"/>
              <a:t>		Syntax and semantics</a:t>
            </a:r>
          </a:p>
          <a:p>
            <a:pPr eaLnBrk="1" hangingPunct="1">
              <a:lnSpc>
                <a:spcPct val="90000"/>
              </a:lnSpc>
            </a:pPr>
            <a:endParaRPr lang="en-US" altLang="hu-HU" sz="2000" dirty="0"/>
          </a:p>
          <a:p>
            <a:pPr eaLnBrk="1" hangingPunct="1">
              <a:lnSpc>
                <a:spcPct val="90000"/>
              </a:lnSpc>
            </a:pPr>
            <a:r>
              <a:rPr lang="en-US" altLang="hu-HU" sz="2000" dirty="0"/>
              <a:t>		Lexicon (affixes, words, multi-word expressions…)</a:t>
            </a:r>
          </a:p>
          <a:p>
            <a:pPr eaLnBrk="1" hangingPunct="1">
              <a:lnSpc>
                <a:spcPct val="90000"/>
              </a:lnSpc>
            </a:pPr>
            <a:endParaRPr lang="en-US" altLang="hu-HU" sz="2000" dirty="0"/>
          </a:p>
          <a:p>
            <a:pPr eaLnBrk="1" hangingPunct="1">
              <a:lnSpc>
                <a:spcPct val="90000"/>
              </a:lnSpc>
            </a:pPr>
            <a:r>
              <a:rPr lang="en-US" altLang="hu-HU" sz="2000" dirty="0"/>
              <a:t>		Literature, available sources</a:t>
            </a:r>
          </a:p>
          <a:p>
            <a:pPr eaLnBrk="1" hangingPunct="1">
              <a:lnSpc>
                <a:spcPct val="90000"/>
              </a:lnSpc>
            </a:pPr>
            <a:r>
              <a:rPr lang="en-US" altLang="hu-HU" sz="2000" dirty="0"/>
              <a:t>		Socio-historical context (contact with others…)</a:t>
            </a:r>
          </a:p>
        </p:txBody>
      </p:sp>
      <p:sp>
        <p:nvSpPr>
          <p:cNvPr id="20485" name="Line 4"/>
          <p:cNvSpPr>
            <a:spLocks noChangeShapeType="1"/>
          </p:cNvSpPr>
          <p:nvPr/>
        </p:nvSpPr>
        <p:spPr bwMode="auto">
          <a:xfrm>
            <a:off x="2135189" y="2276475"/>
            <a:ext cx="7775575" cy="0"/>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0486" name="Line 5"/>
          <p:cNvSpPr>
            <a:spLocks noChangeShapeType="1"/>
          </p:cNvSpPr>
          <p:nvPr/>
        </p:nvSpPr>
        <p:spPr bwMode="auto">
          <a:xfrm>
            <a:off x="2135188" y="2276476"/>
            <a:ext cx="0" cy="3673475"/>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0487" name="Oval 7"/>
          <p:cNvSpPr>
            <a:spLocks noChangeArrowheads="1"/>
          </p:cNvSpPr>
          <p:nvPr/>
        </p:nvSpPr>
        <p:spPr bwMode="auto">
          <a:xfrm>
            <a:off x="9048750" y="2420938"/>
            <a:ext cx="863600" cy="4176712"/>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Tree>
    <p:extLst>
      <p:ext uri="{BB962C8B-B14F-4D97-AF65-F5344CB8AC3E}">
        <p14:creationId xmlns:p14="http://schemas.microsoft.com/office/powerpoint/2010/main" val="156461828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679A8984-6DF4-429B-9114-7A7D8BBDB7CD}" type="slidenum">
              <a:rPr lang="en-US" altLang="hu-HU">
                <a:solidFill>
                  <a:srgbClr val="000000"/>
                </a:solidFill>
              </a:rPr>
              <a:pPr eaLnBrk="1" hangingPunct="1"/>
              <a:t>15</a:t>
            </a:fld>
            <a:endParaRPr lang="en-US" altLang="hu-HU">
              <a:solidFill>
                <a:srgbClr val="000000"/>
              </a:solidFill>
            </a:endParaRPr>
          </a:p>
        </p:txBody>
      </p:sp>
      <p:sp>
        <p:nvSpPr>
          <p:cNvPr id="21507" name="Rectangle 2"/>
          <p:cNvSpPr>
            <a:spLocks noGrp="1" noChangeArrowheads="1"/>
          </p:cNvSpPr>
          <p:nvPr>
            <p:ph type="title"/>
          </p:nvPr>
        </p:nvSpPr>
        <p:spPr>
          <a:xfrm>
            <a:off x="1703389" y="274639"/>
            <a:ext cx="8785225" cy="1138237"/>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hu-HU" sz="4000"/>
              <a:t>Two dimensions: </a:t>
            </a:r>
            <a:br>
              <a:rPr lang="en-US" altLang="hu-HU" sz="4000"/>
            </a:br>
            <a:r>
              <a:rPr lang="en-US" altLang="hu-HU" sz="3200" i="1"/>
              <a:t>synchrony </a:t>
            </a:r>
            <a:r>
              <a:rPr lang="en-US" altLang="hu-HU" sz="3200"/>
              <a:t>(one state)</a:t>
            </a:r>
            <a:r>
              <a:rPr lang="en-US" altLang="hu-HU" sz="3200" i="1"/>
              <a:t> </a:t>
            </a:r>
            <a:r>
              <a:rPr lang="en-US" altLang="hu-HU" sz="3200" i="1">
                <a:solidFill>
                  <a:schemeClr val="folHlink"/>
                </a:solidFill>
              </a:rPr>
              <a:t>vs. diachrony </a:t>
            </a:r>
            <a:r>
              <a:rPr lang="en-US" altLang="hu-HU" sz="3200">
                <a:solidFill>
                  <a:schemeClr val="folHlink"/>
                </a:solidFill>
              </a:rPr>
              <a:t>(change)</a:t>
            </a:r>
          </a:p>
        </p:txBody>
      </p:sp>
      <p:sp>
        <p:nvSpPr>
          <p:cNvPr id="21508" name="Rectangle 3"/>
          <p:cNvSpPr>
            <a:spLocks noGrp="1" noChangeArrowheads="1"/>
          </p:cNvSpPr>
          <p:nvPr>
            <p:ph type="body" idx="1"/>
          </p:nvPr>
        </p:nvSpPr>
        <p:spPr>
          <a:xfrm>
            <a:off x="1981199" y="1600200"/>
            <a:ext cx="9005047" cy="5068888"/>
          </a:xfrm>
        </p:spPr>
        <p:txBody>
          <a:bodyPr>
            <a:normAutofit fontScale="92500" lnSpcReduction="10000"/>
          </a:bodyPr>
          <a:lstStyle/>
          <a:p>
            <a:pPr eaLnBrk="1" hangingPunct="1">
              <a:lnSpc>
                <a:spcPct val="90000"/>
              </a:lnSpc>
            </a:pPr>
            <a:endParaRPr lang="en-US" altLang="hu-HU" sz="700" dirty="0"/>
          </a:p>
          <a:p>
            <a:pPr eaLnBrk="1" hangingPunct="1">
              <a:lnSpc>
                <a:spcPct val="90000"/>
              </a:lnSpc>
            </a:pPr>
            <a:r>
              <a:rPr lang="en-US" altLang="hu-HU" sz="2000" dirty="0"/>
              <a:t>	1500 BCE	500 BCE		200 CE		1200 CE	1948	</a:t>
            </a:r>
            <a:r>
              <a:rPr lang="en-US" altLang="hu-HU" sz="2000" dirty="0" smtClean="0"/>
              <a:t>201</a:t>
            </a:r>
            <a:r>
              <a:rPr lang="hu-HU" altLang="hu-HU" sz="2000" dirty="0" smtClean="0"/>
              <a:t>4</a:t>
            </a:r>
            <a:endParaRPr lang="en-US" altLang="hu-HU" sz="2000" dirty="0"/>
          </a:p>
          <a:p>
            <a:pPr eaLnBrk="1" hangingPunct="1">
              <a:lnSpc>
                <a:spcPct val="90000"/>
              </a:lnSpc>
            </a:pPr>
            <a:endParaRPr lang="en-US" altLang="hu-HU" sz="2000" dirty="0"/>
          </a:p>
          <a:p>
            <a:pPr eaLnBrk="1" hangingPunct="1">
              <a:lnSpc>
                <a:spcPct val="90000"/>
              </a:lnSpc>
            </a:pPr>
            <a:endParaRPr lang="en-US" altLang="hu-HU" sz="2000" dirty="0"/>
          </a:p>
          <a:p>
            <a:pPr eaLnBrk="1" hangingPunct="1">
              <a:lnSpc>
                <a:spcPct val="90000"/>
              </a:lnSpc>
            </a:pPr>
            <a:r>
              <a:rPr lang="en-US" altLang="hu-HU" sz="2000" dirty="0"/>
              <a:t>		Phonology (vowels, consonants…)</a:t>
            </a:r>
          </a:p>
          <a:p>
            <a:pPr eaLnBrk="1" hangingPunct="1">
              <a:lnSpc>
                <a:spcPct val="90000"/>
              </a:lnSpc>
            </a:pPr>
            <a:endParaRPr lang="en-US" altLang="hu-HU" sz="2000" dirty="0"/>
          </a:p>
          <a:p>
            <a:pPr eaLnBrk="1" hangingPunct="1">
              <a:lnSpc>
                <a:spcPct val="90000"/>
              </a:lnSpc>
            </a:pPr>
            <a:r>
              <a:rPr lang="en-US" altLang="hu-HU" sz="2000" dirty="0"/>
              <a:t>		Morphology (nouns, verbs…)</a:t>
            </a:r>
          </a:p>
          <a:p>
            <a:pPr eaLnBrk="1" hangingPunct="1">
              <a:lnSpc>
                <a:spcPct val="90000"/>
              </a:lnSpc>
            </a:pPr>
            <a:endParaRPr lang="en-US" altLang="hu-HU" sz="2000" dirty="0"/>
          </a:p>
          <a:p>
            <a:pPr eaLnBrk="1" hangingPunct="1">
              <a:lnSpc>
                <a:spcPct val="90000"/>
              </a:lnSpc>
            </a:pPr>
            <a:r>
              <a:rPr lang="en-US" altLang="hu-HU" sz="2000" dirty="0"/>
              <a:t>		Syntax and semantics</a:t>
            </a:r>
          </a:p>
          <a:p>
            <a:pPr eaLnBrk="1" hangingPunct="1">
              <a:lnSpc>
                <a:spcPct val="90000"/>
              </a:lnSpc>
            </a:pPr>
            <a:endParaRPr lang="en-US" altLang="hu-HU" sz="2000" dirty="0"/>
          </a:p>
          <a:p>
            <a:pPr eaLnBrk="1" hangingPunct="1">
              <a:lnSpc>
                <a:spcPct val="90000"/>
              </a:lnSpc>
            </a:pPr>
            <a:r>
              <a:rPr lang="en-US" altLang="hu-HU" sz="2000" dirty="0"/>
              <a:t>		Lexicon (affixes, words, multi-word expressions…)</a:t>
            </a:r>
          </a:p>
          <a:p>
            <a:pPr eaLnBrk="1" hangingPunct="1">
              <a:lnSpc>
                <a:spcPct val="90000"/>
              </a:lnSpc>
            </a:pPr>
            <a:endParaRPr lang="en-US" altLang="hu-HU" sz="2000" dirty="0"/>
          </a:p>
          <a:p>
            <a:pPr eaLnBrk="1" hangingPunct="1">
              <a:lnSpc>
                <a:spcPct val="90000"/>
              </a:lnSpc>
            </a:pPr>
            <a:r>
              <a:rPr lang="en-US" altLang="hu-HU" sz="2000" dirty="0"/>
              <a:t>		Literature, available sources</a:t>
            </a:r>
          </a:p>
          <a:p>
            <a:pPr eaLnBrk="1" hangingPunct="1">
              <a:lnSpc>
                <a:spcPct val="90000"/>
              </a:lnSpc>
            </a:pPr>
            <a:r>
              <a:rPr lang="en-US" altLang="hu-HU" sz="2000" dirty="0"/>
              <a:t>		Socio-historical context (contact with others…)</a:t>
            </a:r>
          </a:p>
        </p:txBody>
      </p:sp>
      <p:sp>
        <p:nvSpPr>
          <p:cNvPr id="21509" name="Line 4"/>
          <p:cNvSpPr>
            <a:spLocks noChangeShapeType="1"/>
          </p:cNvSpPr>
          <p:nvPr/>
        </p:nvSpPr>
        <p:spPr bwMode="auto">
          <a:xfrm>
            <a:off x="2135189" y="2276475"/>
            <a:ext cx="7775575" cy="0"/>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1510" name="Line 5"/>
          <p:cNvSpPr>
            <a:spLocks noChangeShapeType="1"/>
          </p:cNvSpPr>
          <p:nvPr/>
        </p:nvSpPr>
        <p:spPr bwMode="auto">
          <a:xfrm>
            <a:off x="2135188" y="2276476"/>
            <a:ext cx="0" cy="3673475"/>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1511" name="Oval 6"/>
          <p:cNvSpPr>
            <a:spLocks noChangeArrowheads="1"/>
          </p:cNvSpPr>
          <p:nvPr/>
        </p:nvSpPr>
        <p:spPr bwMode="auto">
          <a:xfrm>
            <a:off x="2711450" y="2420938"/>
            <a:ext cx="863600" cy="4176712"/>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
        <p:nvSpPr>
          <p:cNvPr id="21512" name="Oval 7"/>
          <p:cNvSpPr>
            <a:spLocks noChangeArrowheads="1"/>
          </p:cNvSpPr>
          <p:nvPr/>
        </p:nvSpPr>
        <p:spPr bwMode="auto">
          <a:xfrm>
            <a:off x="9048750" y="2420938"/>
            <a:ext cx="863600" cy="4176712"/>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
        <p:nvSpPr>
          <p:cNvPr id="21513" name="Oval 8"/>
          <p:cNvSpPr>
            <a:spLocks noChangeArrowheads="1"/>
          </p:cNvSpPr>
          <p:nvPr/>
        </p:nvSpPr>
        <p:spPr bwMode="auto">
          <a:xfrm>
            <a:off x="4151313" y="2349501"/>
            <a:ext cx="863600" cy="4176713"/>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
        <p:nvSpPr>
          <p:cNvPr id="21514" name="Oval 9"/>
          <p:cNvSpPr>
            <a:spLocks noChangeArrowheads="1"/>
          </p:cNvSpPr>
          <p:nvPr/>
        </p:nvSpPr>
        <p:spPr bwMode="auto">
          <a:xfrm>
            <a:off x="5519738" y="2349501"/>
            <a:ext cx="863600" cy="4176713"/>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
        <p:nvSpPr>
          <p:cNvPr id="21515" name="Oval 10"/>
          <p:cNvSpPr>
            <a:spLocks noChangeArrowheads="1"/>
          </p:cNvSpPr>
          <p:nvPr/>
        </p:nvSpPr>
        <p:spPr bwMode="auto">
          <a:xfrm>
            <a:off x="6888163" y="2349501"/>
            <a:ext cx="863600" cy="4176713"/>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
        <p:nvSpPr>
          <p:cNvPr id="21516" name="Oval 11"/>
          <p:cNvSpPr>
            <a:spLocks noChangeArrowheads="1"/>
          </p:cNvSpPr>
          <p:nvPr/>
        </p:nvSpPr>
        <p:spPr bwMode="auto">
          <a:xfrm>
            <a:off x="8040688" y="2349501"/>
            <a:ext cx="863600" cy="4176713"/>
          </a:xfrm>
          <a:prstGeom prst="ellipse">
            <a:avLst/>
          </a:prstGeom>
          <a:solidFill>
            <a:srgbClr val="FF6600">
              <a:alpha val="14902"/>
            </a:srgbClr>
          </a:solidFill>
          <a:ln w="9525">
            <a:solidFill>
              <a:schemeClr val="tx1"/>
            </a:solidFill>
            <a:round/>
            <a:headEnd/>
            <a:tailEnd/>
          </a:ln>
        </p:spPr>
        <p:txBody>
          <a:bodyPr wrap="none" anchor="ctr"/>
          <a:lstStyle/>
          <a:p>
            <a:endParaRPr lang="en-US" altLang="hu-HU"/>
          </a:p>
        </p:txBody>
      </p:sp>
    </p:spTree>
    <p:extLst>
      <p:ext uri="{BB962C8B-B14F-4D97-AF65-F5344CB8AC3E}">
        <p14:creationId xmlns:p14="http://schemas.microsoft.com/office/powerpoint/2010/main" val="396662284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5CFA4995-77BA-432E-AD06-F0F74DD205BD}" type="slidenum">
              <a:rPr lang="en-US" altLang="hu-HU">
                <a:solidFill>
                  <a:srgbClr val="000000"/>
                </a:solidFill>
              </a:rPr>
              <a:pPr eaLnBrk="1" hangingPunct="1"/>
              <a:t>16</a:t>
            </a:fld>
            <a:endParaRPr lang="en-US" altLang="hu-HU">
              <a:solidFill>
                <a:srgbClr val="000000"/>
              </a:solidFill>
            </a:endParaRPr>
          </a:p>
        </p:txBody>
      </p:sp>
      <p:sp>
        <p:nvSpPr>
          <p:cNvPr id="22531" name="Rectangle 2"/>
          <p:cNvSpPr>
            <a:spLocks noGrp="1" noChangeArrowheads="1"/>
          </p:cNvSpPr>
          <p:nvPr>
            <p:ph type="title"/>
          </p:nvPr>
        </p:nvSpPr>
        <p:spPr>
          <a:xfrm>
            <a:off x="1703389" y="274639"/>
            <a:ext cx="8785225" cy="1138237"/>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hu-HU" sz="4000"/>
              <a:t>Two dimensions: </a:t>
            </a:r>
            <a:br>
              <a:rPr lang="en-US" altLang="hu-HU" sz="4000"/>
            </a:br>
            <a:r>
              <a:rPr lang="en-US" altLang="hu-HU" sz="3200" i="1">
                <a:solidFill>
                  <a:schemeClr val="folHlink"/>
                </a:solidFill>
              </a:rPr>
              <a:t>synchrony </a:t>
            </a:r>
            <a:r>
              <a:rPr lang="en-US" altLang="hu-HU" sz="3200">
                <a:solidFill>
                  <a:schemeClr val="folHlink"/>
                </a:solidFill>
              </a:rPr>
              <a:t>(one state)</a:t>
            </a:r>
            <a:r>
              <a:rPr lang="en-US" altLang="hu-HU" sz="3200" i="1">
                <a:solidFill>
                  <a:schemeClr val="folHlink"/>
                </a:solidFill>
              </a:rPr>
              <a:t> vs.</a:t>
            </a:r>
            <a:r>
              <a:rPr lang="en-US" altLang="hu-HU" sz="3200" i="1"/>
              <a:t> diachrony </a:t>
            </a:r>
            <a:r>
              <a:rPr lang="en-US" altLang="hu-HU" sz="3200"/>
              <a:t>(change)</a:t>
            </a:r>
          </a:p>
        </p:txBody>
      </p:sp>
      <p:sp>
        <p:nvSpPr>
          <p:cNvPr id="22532" name="Rectangle 3"/>
          <p:cNvSpPr>
            <a:spLocks noGrp="1" noChangeArrowheads="1"/>
          </p:cNvSpPr>
          <p:nvPr>
            <p:ph type="body" idx="1"/>
          </p:nvPr>
        </p:nvSpPr>
        <p:spPr>
          <a:xfrm>
            <a:off x="1981200" y="1600200"/>
            <a:ext cx="9569824" cy="5068888"/>
          </a:xfrm>
        </p:spPr>
        <p:txBody>
          <a:bodyPr>
            <a:normAutofit fontScale="92500" lnSpcReduction="10000"/>
          </a:bodyPr>
          <a:lstStyle/>
          <a:p>
            <a:pPr eaLnBrk="1" hangingPunct="1">
              <a:lnSpc>
                <a:spcPct val="90000"/>
              </a:lnSpc>
            </a:pPr>
            <a:endParaRPr lang="en-US" altLang="hu-HU" sz="700" dirty="0"/>
          </a:p>
          <a:p>
            <a:pPr eaLnBrk="1" hangingPunct="1">
              <a:lnSpc>
                <a:spcPct val="90000"/>
              </a:lnSpc>
            </a:pPr>
            <a:r>
              <a:rPr lang="en-US" altLang="hu-HU" sz="2000" dirty="0"/>
              <a:t>	1500 BCE	500 BCE		200 CE		1200 CE	1948	</a:t>
            </a:r>
            <a:r>
              <a:rPr lang="en-US" altLang="hu-HU" sz="2000" dirty="0" smtClean="0"/>
              <a:t>201</a:t>
            </a:r>
            <a:r>
              <a:rPr lang="hu-HU" altLang="hu-HU" sz="2000" dirty="0" smtClean="0"/>
              <a:t>4</a:t>
            </a:r>
            <a:endParaRPr lang="en-US" altLang="hu-HU" sz="2000" dirty="0"/>
          </a:p>
          <a:p>
            <a:pPr eaLnBrk="1" hangingPunct="1">
              <a:lnSpc>
                <a:spcPct val="90000"/>
              </a:lnSpc>
            </a:pPr>
            <a:endParaRPr lang="en-US" altLang="hu-HU" sz="2000" dirty="0"/>
          </a:p>
          <a:p>
            <a:pPr eaLnBrk="1" hangingPunct="1">
              <a:lnSpc>
                <a:spcPct val="90000"/>
              </a:lnSpc>
            </a:pPr>
            <a:endParaRPr lang="en-US" altLang="hu-HU" sz="2000" dirty="0"/>
          </a:p>
          <a:p>
            <a:pPr eaLnBrk="1" hangingPunct="1">
              <a:lnSpc>
                <a:spcPct val="90000"/>
              </a:lnSpc>
            </a:pPr>
            <a:r>
              <a:rPr lang="en-US" altLang="hu-HU" sz="2000" dirty="0"/>
              <a:t>		Phonology (vowels, consonants…)</a:t>
            </a:r>
          </a:p>
          <a:p>
            <a:pPr eaLnBrk="1" hangingPunct="1">
              <a:lnSpc>
                <a:spcPct val="90000"/>
              </a:lnSpc>
            </a:pPr>
            <a:endParaRPr lang="en-US" altLang="hu-HU" sz="2000" dirty="0"/>
          </a:p>
          <a:p>
            <a:pPr eaLnBrk="1" hangingPunct="1">
              <a:lnSpc>
                <a:spcPct val="90000"/>
              </a:lnSpc>
            </a:pPr>
            <a:r>
              <a:rPr lang="en-US" altLang="hu-HU" sz="2000" dirty="0"/>
              <a:t>		Morphology (nouns, verbs…)</a:t>
            </a:r>
          </a:p>
          <a:p>
            <a:pPr eaLnBrk="1" hangingPunct="1">
              <a:lnSpc>
                <a:spcPct val="90000"/>
              </a:lnSpc>
            </a:pPr>
            <a:endParaRPr lang="en-US" altLang="hu-HU" sz="2000" dirty="0"/>
          </a:p>
          <a:p>
            <a:pPr eaLnBrk="1" hangingPunct="1">
              <a:lnSpc>
                <a:spcPct val="90000"/>
              </a:lnSpc>
            </a:pPr>
            <a:r>
              <a:rPr lang="en-US" altLang="hu-HU" sz="2000" dirty="0"/>
              <a:t>		Syntax and semantics</a:t>
            </a:r>
          </a:p>
          <a:p>
            <a:pPr eaLnBrk="1" hangingPunct="1">
              <a:lnSpc>
                <a:spcPct val="90000"/>
              </a:lnSpc>
            </a:pPr>
            <a:endParaRPr lang="en-US" altLang="hu-HU" sz="2000" dirty="0"/>
          </a:p>
          <a:p>
            <a:pPr eaLnBrk="1" hangingPunct="1">
              <a:lnSpc>
                <a:spcPct val="90000"/>
              </a:lnSpc>
            </a:pPr>
            <a:r>
              <a:rPr lang="en-US" altLang="hu-HU" sz="2000" dirty="0"/>
              <a:t>		Lexicon (affixes, words, multi-word expressions…)</a:t>
            </a:r>
          </a:p>
          <a:p>
            <a:pPr eaLnBrk="1" hangingPunct="1">
              <a:lnSpc>
                <a:spcPct val="90000"/>
              </a:lnSpc>
            </a:pPr>
            <a:endParaRPr lang="en-US" altLang="hu-HU" sz="2000" dirty="0"/>
          </a:p>
          <a:p>
            <a:pPr eaLnBrk="1" hangingPunct="1">
              <a:lnSpc>
                <a:spcPct val="90000"/>
              </a:lnSpc>
            </a:pPr>
            <a:r>
              <a:rPr lang="en-US" altLang="hu-HU" sz="2000" dirty="0"/>
              <a:t>		Literature, available sources</a:t>
            </a:r>
          </a:p>
          <a:p>
            <a:pPr eaLnBrk="1" hangingPunct="1">
              <a:lnSpc>
                <a:spcPct val="90000"/>
              </a:lnSpc>
            </a:pPr>
            <a:r>
              <a:rPr lang="en-US" altLang="hu-HU" sz="2000" dirty="0"/>
              <a:t>		Socio-historical context (contact with others…)</a:t>
            </a:r>
          </a:p>
        </p:txBody>
      </p:sp>
      <p:sp>
        <p:nvSpPr>
          <p:cNvPr id="22533" name="Line 4"/>
          <p:cNvSpPr>
            <a:spLocks noChangeShapeType="1"/>
          </p:cNvSpPr>
          <p:nvPr/>
        </p:nvSpPr>
        <p:spPr bwMode="auto">
          <a:xfrm>
            <a:off x="2135189" y="2276475"/>
            <a:ext cx="7775575" cy="0"/>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2534" name="Line 5"/>
          <p:cNvSpPr>
            <a:spLocks noChangeShapeType="1"/>
          </p:cNvSpPr>
          <p:nvPr/>
        </p:nvSpPr>
        <p:spPr bwMode="auto">
          <a:xfrm>
            <a:off x="2135188" y="2276476"/>
            <a:ext cx="0" cy="3673475"/>
          </a:xfrm>
          <a:prstGeom prst="line">
            <a:avLst/>
          </a:prstGeom>
          <a:noFill/>
          <a:ln w="222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hu-HU"/>
          </a:p>
        </p:txBody>
      </p:sp>
      <p:sp>
        <p:nvSpPr>
          <p:cNvPr id="22535" name="Oval 6"/>
          <p:cNvSpPr>
            <a:spLocks noChangeArrowheads="1"/>
          </p:cNvSpPr>
          <p:nvPr/>
        </p:nvSpPr>
        <p:spPr bwMode="auto">
          <a:xfrm>
            <a:off x="2351088" y="2636838"/>
            <a:ext cx="7345362" cy="792162"/>
          </a:xfrm>
          <a:prstGeom prst="ellipse">
            <a:avLst/>
          </a:prstGeom>
          <a:solidFill>
            <a:schemeClr val="accent1">
              <a:alpha val="20000"/>
            </a:schemeClr>
          </a:solidFill>
          <a:ln w="9525">
            <a:solidFill>
              <a:schemeClr val="tx1"/>
            </a:solidFill>
            <a:round/>
            <a:headEnd/>
            <a:tailEnd/>
          </a:ln>
        </p:spPr>
        <p:txBody>
          <a:bodyPr wrap="none" anchor="ctr"/>
          <a:lstStyle/>
          <a:p>
            <a:endParaRPr lang="en-US" altLang="hu-HU"/>
          </a:p>
        </p:txBody>
      </p:sp>
      <p:sp>
        <p:nvSpPr>
          <p:cNvPr id="22536" name="Oval 7"/>
          <p:cNvSpPr>
            <a:spLocks noChangeArrowheads="1"/>
          </p:cNvSpPr>
          <p:nvPr/>
        </p:nvSpPr>
        <p:spPr bwMode="auto">
          <a:xfrm>
            <a:off x="2279651" y="3429001"/>
            <a:ext cx="7345363" cy="792163"/>
          </a:xfrm>
          <a:prstGeom prst="ellipse">
            <a:avLst/>
          </a:prstGeom>
          <a:solidFill>
            <a:schemeClr val="accent1">
              <a:alpha val="20000"/>
            </a:schemeClr>
          </a:solidFill>
          <a:ln w="9525">
            <a:solidFill>
              <a:schemeClr val="tx1"/>
            </a:solidFill>
            <a:round/>
            <a:headEnd/>
            <a:tailEnd/>
          </a:ln>
        </p:spPr>
        <p:txBody>
          <a:bodyPr wrap="none" anchor="ctr"/>
          <a:lstStyle/>
          <a:p>
            <a:endParaRPr lang="en-US" altLang="hu-HU"/>
          </a:p>
        </p:txBody>
      </p:sp>
      <p:sp>
        <p:nvSpPr>
          <p:cNvPr id="22537" name="Oval 8"/>
          <p:cNvSpPr>
            <a:spLocks noChangeArrowheads="1"/>
          </p:cNvSpPr>
          <p:nvPr/>
        </p:nvSpPr>
        <p:spPr bwMode="auto">
          <a:xfrm>
            <a:off x="2279651" y="4221163"/>
            <a:ext cx="7345363" cy="792162"/>
          </a:xfrm>
          <a:prstGeom prst="ellipse">
            <a:avLst/>
          </a:prstGeom>
          <a:solidFill>
            <a:schemeClr val="accent1">
              <a:alpha val="20000"/>
            </a:schemeClr>
          </a:solidFill>
          <a:ln w="9525">
            <a:solidFill>
              <a:schemeClr val="tx1"/>
            </a:solidFill>
            <a:round/>
            <a:headEnd/>
            <a:tailEnd/>
          </a:ln>
        </p:spPr>
        <p:txBody>
          <a:bodyPr wrap="none" anchor="ctr"/>
          <a:lstStyle/>
          <a:p>
            <a:endParaRPr lang="en-US" altLang="hu-HU"/>
          </a:p>
        </p:txBody>
      </p:sp>
      <p:sp>
        <p:nvSpPr>
          <p:cNvPr id="22538" name="Oval 9"/>
          <p:cNvSpPr>
            <a:spLocks noChangeArrowheads="1"/>
          </p:cNvSpPr>
          <p:nvPr/>
        </p:nvSpPr>
        <p:spPr bwMode="auto">
          <a:xfrm>
            <a:off x="2279651" y="5013326"/>
            <a:ext cx="7345363" cy="792163"/>
          </a:xfrm>
          <a:prstGeom prst="ellipse">
            <a:avLst/>
          </a:prstGeom>
          <a:solidFill>
            <a:schemeClr val="accent1">
              <a:alpha val="20000"/>
            </a:schemeClr>
          </a:solidFill>
          <a:ln w="9525">
            <a:solidFill>
              <a:schemeClr val="tx1"/>
            </a:solidFill>
            <a:round/>
            <a:headEnd/>
            <a:tailEnd/>
          </a:ln>
        </p:spPr>
        <p:txBody>
          <a:bodyPr wrap="none" anchor="ctr"/>
          <a:lstStyle/>
          <a:p>
            <a:endParaRPr lang="en-US" altLang="hu-HU"/>
          </a:p>
        </p:txBody>
      </p:sp>
    </p:spTree>
    <p:extLst>
      <p:ext uri="{BB962C8B-B14F-4D97-AF65-F5344CB8AC3E}">
        <p14:creationId xmlns:p14="http://schemas.microsoft.com/office/powerpoint/2010/main" val="304950060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01FC38E7-85BE-418C-ABB3-692771605793}" type="slidenum">
              <a:rPr lang="en-US" altLang="hu-HU">
                <a:solidFill>
                  <a:srgbClr val="000000"/>
                </a:solidFill>
              </a:rPr>
              <a:pPr eaLnBrk="1" hangingPunct="1"/>
              <a:t>17</a:t>
            </a:fld>
            <a:endParaRPr lang="en-US" altLang="hu-HU">
              <a:solidFill>
                <a:srgbClr val="000000"/>
              </a:solidFill>
            </a:endParaRPr>
          </a:p>
        </p:txBody>
      </p:sp>
      <p:sp>
        <p:nvSpPr>
          <p:cNvPr id="25603" name="Rectangle 2"/>
          <p:cNvSpPr>
            <a:spLocks noGrp="1" noChangeArrowheads="1"/>
          </p:cNvSpPr>
          <p:nvPr>
            <p:ph type="title"/>
          </p:nvPr>
        </p:nvSpPr>
        <p:spPr>
          <a:xfrm>
            <a:off x="1981200" y="274638"/>
            <a:ext cx="8229600" cy="11430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u-HU" altLang="hu-HU" sz="4000" dirty="0" smtClean="0"/>
              <a:t>Nyelvek összehasonlítása</a:t>
            </a:r>
            <a:r>
              <a:rPr lang="en-US" altLang="hu-HU" sz="4000" dirty="0" smtClean="0"/>
              <a:t>: </a:t>
            </a:r>
            <a:r>
              <a:rPr lang="en-US" altLang="hu-HU" sz="4000" dirty="0"/>
              <a:t/>
            </a:r>
            <a:br>
              <a:rPr lang="en-US" altLang="hu-HU" sz="4000" dirty="0"/>
            </a:br>
            <a:r>
              <a:rPr lang="hu-HU" altLang="hu-HU" sz="2800" dirty="0" smtClean="0"/>
              <a:t>Kapcsolat vagy nincs kapcsolat</a:t>
            </a:r>
            <a:r>
              <a:rPr lang="en-US" altLang="hu-HU" sz="2800" dirty="0" smtClean="0"/>
              <a:t>? </a:t>
            </a:r>
            <a:r>
              <a:rPr lang="hu-HU" altLang="hu-HU" sz="2800" dirty="0" smtClean="0"/>
              <a:t>Ez itt a kérdés</a:t>
            </a:r>
            <a:endParaRPr lang="en-US" altLang="hu-HU" sz="3600" dirty="0"/>
          </a:p>
        </p:txBody>
      </p:sp>
      <p:sp>
        <p:nvSpPr>
          <p:cNvPr id="25604" name="Rectangle 3"/>
          <p:cNvSpPr>
            <a:spLocks noGrp="1" noChangeArrowheads="1"/>
          </p:cNvSpPr>
          <p:nvPr>
            <p:ph type="body" idx="1"/>
          </p:nvPr>
        </p:nvSpPr>
        <p:spPr>
          <a:xfrm>
            <a:off x="1774825" y="1600200"/>
            <a:ext cx="8642350" cy="4852988"/>
          </a:xfrm>
        </p:spPr>
        <p:txBody>
          <a:bodyPr>
            <a:normAutofit lnSpcReduction="10000"/>
          </a:bodyPr>
          <a:lstStyle/>
          <a:p>
            <a:pPr marL="338138" indent="-338138">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1200" dirty="0"/>
          </a:p>
          <a:p>
            <a:pPr marL="338138" indent="-338138">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Két nyelv közötti hasonlóságok lehetséges okai</a:t>
            </a:r>
            <a:r>
              <a:rPr lang="en-US" altLang="hu-HU" dirty="0" smtClean="0">
                <a:solidFill>
                  <a:schemeClr val="tx1"/>
                </a:solidFill>
              </a:rPr>
              <a:t>:</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Közös ős</a:t>
            </a:r>
            <a:r>
              <a:rPr lang="en-US" altLang="hu-HU" dirty="0" smtClean="0">
                <a:solidFill>
                  <a:schemeClr val="tx1"/>
                </a:solidFill>
              </a:rPr>
              <a:t> </a:t>
            </a:r>
            <a:br>
              <a:rPr lang="en-US" altLang="hu-HU" dirty="0" smtClean="0">
                <a:solidFill>
                  <a:schemeClr val="tx1"/>
                </a:solidFill>
              </a:rPr>
            </a:br>
            <a:r>
              <a:rPr lang="en-US" altLang="hu-HU" sz="2000" dirty="0"/>
              <a:t>(</a:t>
            </a:r>
            <a:r>
              <a:rPr lang="en-US" altLang="hu-HU" sz="2000" dirty="0" smtClean="0"/>
              <a:t>Proto</a:t>
            </a:r>
            <a:r>
              <a:rPr lang="hu-HU" altLang="hu-HU" sz="2000" dirty="0" smtClean="0"/>
              <a:t>sémi</a:t>
            </a:r>
            <a:r>
              <a:rPr lang="en-US" altLang="hu-HU" sz="2000" dirty="0" smtClean="0"/>
              <a:t> *</a:t>
            </a:r>
            <a:r>
              <a:rPr lang="en-US" altLang="hu-HU" sz="2000" i="1" dirty="0" err="1" smtClean="0"/>
              <a:t>šalām</a:t>
            </a:r>
            <a:r>
              <a:rPr lang="en-US" altLang="hu-HU" sz="2000" dirty="0" smtClean="0"/>
              <a:t> </a:t>
            </a:r>
            <a:r>
              <a:rPr lang="en-US" altLang="hu-HU" sz="2000" dirty="0"/>
              <a:t>&gt; </a:t>
            </a:r>
            <a:r>
              <a:rPr lang="hu-HU" altLang="hu-HU" sz="2000" dirty="0" smtClean="0"/>
              <a:t>héber</a:t>
            </a:r>
            <a:r>
              <a:rPr lang="en-US" altLang="hu-HU" sz="2000" dirty="0" smtClean="0"/>
              <a:t> </a:t>
            </a:r>
            <a:r>
              <a:rPr lang="en-US" altLang="hu-HU" sz="2000" dirty="0" err="1" smtClean="0"/>
              <a:t>š</a:t>
            </a:r>
            <a:r>
              <a:rPr lang="en-US" altLang="hu-HU" sz="2000" i="1" dirty="0" err="1" smtClean="0"/>
              <a:t>al</a:t>
            </a:r>
            <a:r>
              <a:rPr lang="en-US" altLang="hu-HU" sz="2000" dirty="0" err="1"/>
              <a:t>ō</a:t>
            </a:r>
            <a:r>
              <a:rPr lang="en-US" altLang="hu-HU" sz="2000" i="1" dirty="0" err="1" smtClean="0"/>
              <a:t>m</a:t>
            </a:r>
            <a:r>
              <a:rPr lang="en-US" altLang="hu-HU" sz="2000" i="1" dirty="0" smtClean="0"/>
              <a:t> </a:t>
            </a:r>
            <a:r>
              <a:rPr lang="en-US" altLang="hu-HU" sz="2000" i="1" dirty="0"/>
              <a:t>~ </a:t>
            </a:r>
            <a:r>
              <a:rPr lang="hu-HU" altLang="hu-HU" sz="2000" i="1" dirty="0" smtClean="0"/>
              <a:t>arab</a:t>
            </a:r>
            <a:r>
              <a:rPr lang="en-US" altLang="hu-HU" sz="2000" i="1" dirty="0" smtClean="0"/>
              <a:t> s</a:t>
            </a:r>
            <a:r>
              <a:rPr lang="hu-HU" altLang="hu-HU" sz="2000" i="1" dirty="0" smtClean="0"/>
              <a:t>a</a:t>
            </a:r>
            <a:r>
              <a:rPr lang="en-US" altLang="hu-HU" sz="2000" i="1" dirty="0" err="1"/>
              <a:t>lām</a:t>
            </a:r>
            <a:r>
              <a:rPr lang="en-US" altLang="hu-HU" sz="2000" dirty="0"/>
              <a:t>)</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Kontaktnyelvészet</a:t>
            </a:r>
            <a:r>
              <a:rPr lang="en-US" altLang="hu-HU" dirty="0" smtClean="0">
                <a:solidFill>
                  <a:schemeClr val="tx1"/>
                </a:solidFill>
              </a:rPr>
              <a:t>, are</a:t>
            </a:r>
            <a:r>
              <a:rPr lang="hu-HU" altLang="hu-HU" dirty="0" err="1" smtClean="0">
                <a:solidFill>
                  <a:schemeClr val="tx1"/>
                </a:solidFill>
              </a:rPr>
              <a:t>ális</a:t>
            </a:r>
            <a:r>
              <a:rPr lang="en-US" altLang="hu-HU" dirty="0" smtClean="0">
                <a:solidFill>
                  <a:schemeClr val="tx1"/>
                </a:solidFill>
              </a:rPr>
              <a:t> </a:t>
            </a:r>
            <a:r>
              <a:rPr lang="hu-HU" altLang="hu-HU" dirty="0" smtClean="0">
                <a:solidFill>
                  <a:schemeClr val="tx1"/>
                </a:solidFill>
              </a:rPr>
              <a:t>és</a:t>
            </a:r>
            <a:r>
              <a:rPr lang="en-US" altLang="hu-HU" dirty="0" smtClean="0">
                <a:solidFill>
                  <a:schemeClr val="tx1"/>
                </a:solidFill>
              </a:rPr>
              <a:t> </a:t>
            </a:r>
            <a:r>
              <a:rPr lang="hu-HU" altLang="hu-HU" dirty="0" smtClean="0">
                <a:solidFill>
                  <a:schemeClr val="tx1"/>
                </a:solidFill>
              </a:rPr>
              <a:t>kulturális</a:t>
            </a:r>
            <a:r>
              <a:rPr lang="en-US" altLang="hu-HU" dirty="0" smtClean="0">
                <a:solidFill>
                  <a:schemeClr val="tx1"/>
                </a:solidFill>
              </a:rPr>
              <a:t> </a:t>
            </a:r>
            <a:r>
              <a:rPr lang="hu-HU" altLang="hu-HU" dirty="0" smtClean="0">
                <a:solidFill>
                  <a:schemeClr val="tx1"/>
                </a:solidFill>
              </a:rPr>
              <a:t>tényezők</a:t>
            </a:r>
            <a:r>
              <a:rPr lang="en-US" altLang="hu-HU" dirty="0" smtClean="0">
                <a:solidFill>
                  <a:schemeClr val="tx1"/>
                </a:solidFill>
              </a:rPr>
              <a:t> </a:t>
            </a:r>
            <a:r>
              <a:rPr lang="en-US" altLang="hu-HU" sz="2000" dirty="0" smtClean="0"/>
              <a:t>(</a:t>
            </a:r>
            <a:r>
              <a:rPr lang="hu-HU" altLang="hu-HU" sz="2000" u="sng" dirty="0" smtClean="0"/>
              <a:t>kölcsönzés</a:t>
            </a:r>
            <a:r>
              <a:rPr lang="en-US" altLang="hu-HU" sz="2000" dirty="0" smtClean="0"/>
              <a:t>: </a:t>
            </a:r>
            <a:r>
              <a:rPr lang="hu-HU" altLang="hu-HU" sz="2000" dirty="0" smtClean="0"/>
              <a:t>héber</a:t>
            </a:r>
            <a:r>
              <a:rPr lang="en-US" altLang="hu-HU" sz="2000" dirty="0" smtClean="0"/>
              <a:t> </a:t>
            </a:r>
            <a:r>
              <a:rPr lang="he-IL" altLang="hu-HU" sz="2000" i="1" dirty="0"/>
              <a:t>שק</a:t>
            </a:r>
            <a:r>
              <a:rPr lang="en-US" altLang="hu-HU" sz="2000" dirty="0"/>
              <a:t> ~ </a:t>
            </a:r>
            <a:r>
              <a:rPr lang="hu-HU" altLang="hu-HU" sz="2000" dirty="0" smtClean="0"/>
              <a:t>angol</a:t>
            </a:r>
            <a:r>
              <a:rPr lang="en-US" altLang="hu-HU" sz="2000" dirty="0" smtClean="0"/>
              <a:t> </a:t>
            </a:r>
            <a:r>
              <a:rPr lang="en-US" altLang="hu-HU" sz="2000" i="1" dirty="0" smtClean="0"/>
              <a:t>sack</a:t>
            </a:r>
            <a:r>
              <a:rPr lang="hu-HU" altLang="hu-HU" sz="2000" i="1" dirty="0" smtClean="0"/>
              <a:t> ~ </a:t>
            </a:r>
            <a:r>
              <a:rPr lang="hu-HU" altLang="hu-HU" sz="2000" dirty="0" smtClean="0"/>
              <a:t>magyar</a:t>
            </a:r>
            <a:r>
              <a:rPr lang="hu-HU" altLang="hu-HU" sz="2000" i="1" dirty="0" smtClean="0"/>
              <a:t> zsák</a:t>
            </a:r>
            <a:r>
              <a:rPr lang="en-US" altLang="hu-HU" sz="2000" dirty="0" smtClean="0"/>
              <a:t>; </a:t>
            </a:r>
            <a:r>
              <a:rPr lang="hu-HU" altLang="hu-HU" sz="2000" dirty="0" smtClean="0"/>
              <a:t>héber</a:t>
            </a:r>
            <a:r>
              <a:rPr lang="en-US" altLang="hu-HU" sz="2000" dirty="0" smtClean="0"/>
              <a:t> </a:t>
            </a:r>
            <a:r>
              <a:rPr lang="he-IL" altLang="hu-HU" sz="2000" i="1" dirty="0"/>
              <a:t>טלוויזיה</a:t>
            </a:r>
            <a:r>
              <a:rPr lang="en-US" altLang="hu-HU" sz="2000" i="1" dirty="0"/>
              <a:t> ~ </a:t>
            </a:r>
            <a:r>
              <a:rPr lang="hu-HU" altLang="hu-HU" sz="2000" dirty="0" smtClean="0"/>
              <a:t>angol</a:t>
            </a:r>
            <a:r>
              <a:rPr lang="en-US" altLang="hu-HU" sz="2000" i="1" dirty="0" smtClean="0"/>
              <a:t> </a:t>
            </a:r>
            <a:r>
              <a:rPr lang="en-US" altLang="hu-HU" sz="2000" i="1" dirty="0"/>
              <a:t>television</a:t>
            </a:r>
            <a:r>
              <a:rPr lang="en-US" altLang="hu-HU" sz="2000" dirty="0"/>
              <a:t>)</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Nyelvi </a:t>
            </a:r>
            <a:r>
              <a:rPr lang="hu-HU" altLang="hu-HU" dirty="0" err="1" smtClean="0">
                <a:solidFill>
                  <a:schemeClr val="tx1"/>
                </a:solidFill>
              </a:rPr>
              <a:t>univerzálék</a:t>
            </a:r>
            <a:r>
              <a:rPr lang="en-US" altLang="hu-HU" dirty="0" smtClean="0">
                <a:solidFill>
                  <a:schemeClr val="tx1"/>
                </a:solidFill>
              </a:rPr>
              <a:t>: </a:t>
            </a:r>
            <a:r>
              <a:rPr lang="en-US" altLang="hu-HU" sz="2000" dirty="0"/>
              <a:t>[t] </a:t>
            </a:r>
            <a:r>
              <a:rPr lang="hu-HU" altLang="hu-HU" sz="2000" dirty="0" smtClean="0"/>
              <a:t>hang a héberben, magyarban, angolban, stb.</a:t>
            </a:r>
            <a:endParaRPr lang="en-US" altLang="hu-HU" dirty="0" smtClean="0">
              <a:solidFill>
                <a:schemeClr val="tx1"/>
              </a:solidFill>
            </a:endParaRP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Nyelvtipológia</a:t>
            </a:r>
            <a:r>
              <a:rPr lang="en-US" altLang="hu-HU" dirty="0" smtClean="0">
                <a:solidFill>
                  <a:schemeClr val="tx1"/>
                </a:solidFill>
              </a:rPr>
              <a:t>: </a:t>
            </a:r>
            <a:r>
              <a:rPr lang="hu-HU" altLang="hu-HU" sz="2000" dirty="0" smtClean="0"/>
              <a:t>két nyelvtani nem héberben és franciában.</a:t>
            </a:r>
            <a:endParaRPr lang="en-US" altLang="hu-HU" sz="2000" dirty="0"/>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Véletlen</a:t>
            </a:r>
            <a:r>
              <a:rPr lang="en-US" altLang="hu-HU" dirty="0" smtClean="0">
                <a:solidFill>
                  <a:schemeClr val="tx1"/>
                </a:solidFill>
              </a:rPr>
              <a:t>:</a:t>
            </a:r>
            <a:r>
              <a:rPr lang="hu-HU" altLang="hu-HU" dirty="0" smtClean="0">
                <a:solidFill>
                  <a:schemeClr val="tx1"/>
                </a:solidFill>
              </a:rPr>
              <a:t> </a:t>
            </a:r>
            <a:r>
              <a:rPr lang="hu-HU" altLang="hu-HU" sz="2000" dirty="0" smtClean="0"/>
              <a:t>földrajzi nevekhez kapcsolódó </a:t>
            </a:r>
            <a:r>
              <a:rPr lang="hu-HU" altLang="hu-HU" sz="2000" i="1" dirty="0" smtClean="0"/>
              <a:t>–i </a:t>
            </a:r>
            <a:r>
              <a:rPr lang="hu-HU" altLang="hu-HU" sz="2000" dirty="0" smtClean="0"/>
              <a:t>szuffixum</a:t>
            </a:r>
            <a:r>
              <a:rPr lang="en-US" altLang="hu-HU" sz="2000" i="1" dirty="0" smtClean="0"/>
              <a:t> </a:t>
            </a:r>
            <a:r>
              <a:rPr lang="hu-HU" altLang="hu-HU" sz="2000" i="1" dirty="0" smtClean="0"/>
              <a:t/>
            </a:r>
            <a:br>
              <a:rPr lang="hu-HU" altLang="hu-HU" sz="2000" i="1" dirty="0" smtClean="0"/>
            </a:br>
            <a:r>
              <a:rPr lang="hu-HU" altLang="hu-HU" sz="2000" dirty="0" smtClean="0"/>
              <a:t>héber </a:t>
            </a:r>
            <a:r>
              <a:rPr lang="he-IL" altLang="hu-HU" sz="2000" i="1" dirty="0"/>
              <a:t>ישראלי</a:t>
            </a:r>
            <a:r>
              <a:rPr lang="en-US" altLang="hu-HU" sz="2000" dirty="0"/>
              <a:t> ~ </a:t>
            </a:r>
            <a:r>
              <a:rPr lang="hu-HU" altLang="hu-HU" sz="2000" dirty="0" smtClean="0"/>
              <a:t>magyar</a:t>
            </a:r>
            <a:r>
              <a:rPr lang="en-US" altLang="hu-HU" sz="2000" dirty="0" smtClean="0"/>
              <a:t> </a:t>
            </a:r>
            <a:r>
              <a:rPr lang="hu-HU" altLang="hu-HU" sz="2000" i="1" dirty="0" smtClean="0"/>
              <a:t>izraeli</a:t>
            </a:r>
            <a:r>
              <a:rPr lang="hu-HU" altLang="hu-HU" sz="2000" dirty="0" smtClean="0"/>
              <a:t>.</a:t>
            </a:r>
            <a:endParaRPr lang="hu-HU" altLang="hu-HU" sz="2000" dirty="0"/>
          </a:p>
          <a:p>
            <a:pPr lvl="1">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endParaRPr lang="en-US" altLang="hu-HU" sz="1400" dirty="0"/>
          </a:p>
          <a:p>
            <a:pPr lvl="1">
              <a:buNone/>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1600" dirty="0"/>
              <a:t>NB:</a:t>
            </a:r>
            <a:r>
              <a:rPr lang="en-US" altLang="hu-HU" sz="1600" dirty="0"/>
              <a:t> </a:t>
            </a:r>
            <a:r>
              <a:rPr lang="hu-HU" altLang="hu-HU" sz="1600" dirty="0" smtClean="0"/>
              <a:t>jelölési konvenciók</a:t>
            </a:r>
            <a:r>
              <a:rPr lang="en-US" altLang="hu-HU" sz="1600" dirty="0" smtClean="0"/>
              <a:t>: </a:t>
            </a:r>
            <a:r>
              <a:rPr lang="en-US" altLang="hu-HU" sz="1600" dirty="0"/>
              <a:t>[t], ~, </a:t>
            </a:r>
            <a:r>
              <a:rPr lang="hu-HU" altLang="hu-HU" sz="1600" i="1" dirty="0" smtClean="0"/>
              <a:t>példa</a:t>
            </a:r>
            <a:r>
              <a:rPr lang="en-US" altLang="hu-HU" sz="1600" dirty="0" smtClean="0"/>
              <a:t> ‘</a:t>
            </a:r>
            <a:r>
              <a:rPr lang="hu-HU" altLang="hu-HU" sz="1600" dirty="0" smtClean="0"/>
              <a:t>jelentés</a:t>
            </a:r>
            <a:r>
              <a:rPr lang="en-US" altLang="hu-HU" sz="1600" dirty="0" smtClean="0"/>
              <a:t>’, </a:t>
            </a:r>
            <a:r>
              <a:rPr lang="en-US" altLang="hu-HU" sz="1600" dirty="0"/>
              <a:t>*, &gt;.</a:t>
            </a:r>
          </a:p>
        </p:txBody>
      </p:sp>
    </p:spTree>
    <p:extLst>
      <p:ext uri="{BB962C8B-B14F-4D97-AF65-F5344CB8AC3E}">
        <p14:creationId xmlns:p14="http://schemas.microsoft.com/office/powerpoint/2010/main" val="35977378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ia számának hely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fld id="{6F745598-1675-4E52-BE9B-66B799074ABA}" type="slidenum">
              <a:rPr lang="en-US" altLang="hu-HU">
                <a:solidFill>
                  <a:srgbClr val="000000"/>
                </a:solidFill>
              </a:rPr>
              <a:pPr eaLnBrk="1" hangingPunct="1"/>
              <a:t>18</a:t>
            </a:fld>
            <a:endParaRPr lang="en-US" altLang="hu-HU">
              <a:solidFill>
                <a:srgbClr val="000000"/>
              </a:solidFill>
            </a:endParaRPr>
          </a:p>
        </p:txBody>
      </p:sp>
      <p:sp>
        <p:nvSpPr>
          <p:cNvPr id="26627" name="Rectangle 2"/>
          <p:cNvSpPr>
            <a:spLocks noGrp="1" noChangeArrowheads="1"/>
          </p:cNvSpPr>
          <p:nvPr>
            <p:ph type="title"/>
          </p:nvPr>
        </p:nvSpPr>
        <p:spPr>
          <a:xfrm>
            <a:off x="1981200" y="274638"/>
            <a:ext cx="8229600" cy="11430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u-HU" altLang="hu-HU" dirty="0" smtClean="0">
                <a:solidFill>
                  <a:schemeClr val="tx1"/>
                </a:solidFill>
              </a:rPr>
              <a:t>A nyelvészet forrásai</a:t>
            </a:r>
            <a:endParaRPr lang="en-US" altLang="hu-HU" dirty="0" smtClean="0">
              <a:solidFill>
                <a:schemeClr val="tx1"/>
              </a:solidFill>
            </a:endParaRPr>
          </a:p>
        </p:txBody>
      </p:sp>
      <p:sp>
        <p:nvSpPr>
          <p:cNvPr id="26628" name="Rectangle 3"/>
          <p:cNvSpPr>
            <a:spLocks noGrp="1" noChangeArrowheads="1"/>
          </p:cNvSpPr>
          <p:nvPr>
            <p:ph type="body" idx="1"/>
          </p:nvPr>
        </p:nvSpPr>
        <p:spPr>
          <a:xfrm>
            <a:off x="1774826" y="1600201"/>
            <a:ext cx="8929033" cy="4908175"/>
          </a:xfrm>
        </p:spPr>
        <p:txBody>
          <a:bodyPr>
            <a:normAutofit fontScale="85000" lnSpcReduction="10000"/>
          </a:bodyPr>
          <a:lstStyle/>
          <a:p>
            <a:pPr marL="338138" indent="-338138">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sz="2200" dirty="0" smtClean="0"/>
              <a:t>(</a:t>
            </a:r>
            <a:r>
              <a:rPr lang="hu-HU" altLang="hu-HU" sz="2200" dirty="0" err="1" smtClean="0"/>
              <a:t>Preskriptív</a:t>
            </a:r>
            <a:r>
              <a:rPr lang="hu-HU" altLang="hu-HU" sz="2200" dirty="0" smtClean="0"/>
              <a:t> nyelvészet: az “akadémia”)</a:t>
            </a:r>
          </a:p>
          <a:p>
            <a:pPr marL="338138" indent="-338138">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Mai nyelvek:</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Bármi, amit az </a:t>
            </a:r>
            <a:r>
              <a:rPr lang="hu-HU" altLang="hu-HU" u="sng" dirty="0" smtClean="0"/>
              <a:t>anyanyelvi beszélő</a:t>
            </a:r>
            <a:r>
              <a:rPr lang="hu-HU" altLang="hu-HU" dirty="0" smtClean="0"/>
              <a:t> mond.</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Megfigyelések és kontrollált kísérletek.</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Felnőttek, gyerekek, L2 tanulók…</a:t>
            </a:r>
          </a:p>
          <a:p>
            <a:pPr marL="338138" indent="-338138">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Múltbeli nyelvek?</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Csak írott adatok. Nincs hangfelvétel. Nem lehet kérdezni.</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Szóbeli és az írott nyelv különbsége. Másolási hibák.</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i="1" dirty="0" smtClean="0"/>
              <a:t>Homo sapiens</a:t>
            </a:r>
            <a:r>
              <a:rPr lang="hu-HU" altLang="hu-HU" dirty="0" smtClean="0"/>
              <a:t> </a:t>
            </a:r>
            <a:r>
              <a:rPr lang="hu-HU" altLang="hu-HU" dirty="0" err="1" smtClean="0"/>
              <a:t>univerzálék</a:t>
            </a:r>
            <a:r>
              <a:rPr lang="hu-HU" altLang="hu-HU" dirty="0" smtClean="0"/>
              <a:t> a régi nyelvekre is</a:t>
            </a:r>
            <a:r>
              <a:rPr lang="hu-HU" altLang="hu-HU" i="1" dirty="0" smtClean="0"/>
              <a:t>.</a:t>
            </a:r>
            <a:endParaRPr lang="hu-HU" altLang="hu-HU" dirty="0" smtClean="0"/>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Összehasonlítás rokon nyelvekkel (pl., </a:t>
            </a:r>
            <a:r>
              <a:rPr lang="hu-HU" altLang="hu-HU" u="sng" dirty="0" err="1" smtClean="0"/>
              <a:t>cognates</a:t>
            </a:r>
            <a:r>
              <a:rPr lang="hu-HU" altLang="hu-HU" dirty="0" smtClean="0"/>
              <a:t>).</a:t>
            </a:r>
          </a:p>
          <a:p>
            <a:pPr lvl="1">
              <a:lnSpc>
                <a:spcPct val="120000"/>
              </a:lnSpc>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u="sng" dirty="0" smtClean="0"/>
              <a:t>Belső rekonstrukció</a:t>
            </a:r>
            <a:r>
              <a:rPr lang="hu-HU" altLang="hu-HU" dirty="0" smtClean="0"/>
              <a:t>: </a:t>
            </a:r>
            <a:r>
              <a:rPr lang="hu-HU" altLang="hu-HU" sz="2200" dirty="0" smtClean="0"/>
              <a:t>rendhagyó jelenségek a múltban szabályosak lettek volna?</a:t>
            </a:r>
            <a:endParaRPr lang="hu-HU" altLang="hu-HU" sz="2200" dirty="0"/>
          </a:p>
        </p:txBody>
      </p:sp>
    </p:spTree>
    <p:extLst>
      <p:ext uri="{BB962C8B-B14F-4D97-AF65-F5344CB8AC3E}">
        <p14:creationId xmlns:p14="http://schemas.microsoft.com/office/powerpoint/2010/main" val="12599068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91671"/>
            <a:ext cx="10515600" cy="5585292"/>
          </a:xfrm>
        </p:spPr>
        <p:txBody>
          <a:bodyPr>
            <a:normAutofit lnSpcReduction="10000"/>
          </a:bodyPr>
          <a:lstStyle/>
          <a:p>
            <a:pPr marL="0" indent="0" algn="just">
              <a:lnSpc>
                <a:spcPct val="120000"/>
              </a:lnSpc>
              <a:buNone/>
            </a:pPr>
            <a:r>
              <a:rPr lang="en-US" dirty="0"/>
              <a:t>At all times, keep in mind the truth about comparative linguistics, indeed about all of linguistics. Nothing is real except the raw facts of the language, the words people say, the scratching on the rock. All linguistic analysis is fiction or educated guess; all linguistic description is a more-or-less simplified and distorted mapping of the complexities of speech on a sheet of paper. When drawing a conclusion that is elegant and innovative, one should not fall in love with it. Remember, with honesty and humility, that one new fact can reshuffle the cards and force a totally different (but equally elegant) analysis.</a:t>
            </a:r>
            <a:endParaRPr lang="hu-HU" dirty="0"/>
          </a:p>
          <a:p>
            <a:pPr marL="0" indent="0">
              <a:buNone/>
            </a:pPr>
            <a:endParaRPr lang="hu-HU" dirty="0" smtClean="0"/>
          </a:p>
          <a:p>
            <a:pPr marL="0" indent="0" algn="r">
              <a:buNone/>
            </a:pPr>
            <a:r>
              <a:rPr lang="en-US" dirty="0" smtClean="0"/>
              <a:t>Patrick</a:t>
            </a:r>
            <a:r>
              <a:rPr lang="en-US" dirty="0"/>
              <a:t>. R. Bennett: </a:t>
            </a:r>
            <a:r>
              <a:rPr lang="en-US" i="1" dirty="0"/>
              <a:t>Comparative Semitic </a:t>
            </a:r>
            <a:r>
              <a:rPr lang="en-US" i="1" dirty="0" smtClean="0"/>
              <a:t>Linguistics</a:t>
            </a:r>
            <a:r>
              <a:rPr lang="en-US" dirty="0" smtClean="0"/>
              <a:t>, </a:t>
            </a:r>
            <a:r>
              <a:rPr lang="en-US" dirty="0"/>
              <a:t>p. 67.</a:t>
            </a:r>
            <a:endParaRPr lang="hu-HU" dirty="0"/>
          </a:p>
        </p:txBody>
      </p:sp>
    </p:spTree>
    <p:extLst>
      <p:ext uri="{BB962C8B-B14F-4D97-AF65-F5344CB8AC3E}">
        <p14:creationId xmlns:p14="http://schemas.microsoft.com/office/powerpoint/2010/main" val="88475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Praktikus </a:t>
            </a:r>
            <a:r>
              <a:rPr lang="hu-HU" dirty="0"/>
              <a:t>dolgok:</a:t>
            </a:r>
          </a:p>
        </p:txBody>
      </p:sp>
      <p:sp>
        <p:nvSpPr>
          <p:cNvPr id="3" name="Tartalom helye 2"/>
          <p:cNvSpPr>
            <a:spLocks noGrp="1"/>
          </p:cNvSpPr>
          <p:nvPr>
            <p:ph idx="1"/>
          </p:nvPr>
        </p:nvSpPr>
        <p:spPr>
          <a:xfrm>
            <a:off x="838199" y="1825624"/>
            <a:ext cx="10833847" cy="4785037"/>
          </a:xfrm>
        </p:spPr>
        <p:txBody>
          <a:bodyPr>
            <a:normAutofit/>
          </a:bodyPr>
          <a:lstStyle/>
          <a:p>
            <a:r>
              <a:rPr lang="hu-HU" dirty="0" smtClean="0"/>
              <a:t>A kurzus </a:t>
            </a:r>
            <a:r>
              <a:rPr lang="hu-HU" dirty="0"/>
              <a:t>honlapja:	http://</a:t>
            </a:r>
            <a:r>
              <a:rPr lang="hu-HU" dirty="0" smtClean="0"/>
              <a:t>birot.hu/courses/2014-semi</a:t>
            </a:r>
          </a:p>
          <a:p>
            <a:pPr marL="3671888" indent="0">
              <a:buNone/>
            </a:pPr>
            <a:r>
              <a:rPr lang="hu-HU" sz="2200" i="1" dirty="0" smtClean="0"/>
              <a:t>Jelszó!</a:t>
            </a:r>
          </a:p>
          <a:p>
            <a:endParaRPr lang="hu-HU" dirty="0" smtClean="0"/>
          </a:p>
          <a:p>
            <a:r>
              <a:rPr lang="hu-HU" dirty="0" err="1" smtClean="0"/>
              <a:t>Biró</a:t>
            </a:r>
            <a:r>
              <a:rPr lang="hu-HU" dirty="0" smtClean="0"/>
              <a:t> </a:t>
            </a:r>
            <a:r>
              <a:rPr lang="hu-HU" dirty="0"/>
              <a:t>Tamás: 		</a:t>
            </a:r>
            <a:r>
              <a:rPr lang="hu-HU" dirty="0" smtClean="0"/>
              <a:t>biro.tamas@</a:t>
            </a:r>
            <a:r>
              <a:rPr lang="hu-HU" dirty="0" err="1" smtClean="0"/>
              <a:t>btk.elte.hu</a:t>
            </a:r>
            <a:endParaRPr lang="hu-HU" dirty="0" smtClean="0"/>
          </a:p>
          <a:p>
            <a:pPr marL="0" indent="0">
              <a:buNone/>
            </a:pPr>
            <a:r>
              <a:rPr lang="hu-HU" dirty="0" smtClean="0"/>
              <a:t>				http://birot.web.elte.hu/, http://www.birot.hu/</a:t>
            </a:r>
            <a:endParaRPr lang="hu-HU" dirty="0"/>
          </a:p>
          <a:p>
            <a:endParaRPr lang="hu-HU" dirty="0" smtClean="0"/>
          </a:p>
          <a:p>
            <a:r>
              <a:rPr lang="hu-HU" dirty="0" smtClean="0"/>
              <a:t>Kérdés, óhaj, panasz („fogadóóra”): </a:t>
            </a:r>
            <a:r>
              <a:rPr lang="hu-HU" dirty="0" err="1" smtClean="0"/>
              <a:t>emailes</a:t>
            </a:r>
            <a:r>
              <a:rPr lang="hu-HU" dirty="0" smtClean="0"/>
              <a:t> egyeztetés alapján.</a:t>
            </a:r>
          </a:p>
          <a:p>
            <a:endParaRPr lang="hu-HU" dirty="0"/>
          </a:p>
          <a:p>
            <a:r>
              <a:rPr lang="hu-HU" dirty="0" smtClean="0"/>
              <a:t>Pótóra: ha elmaradnak órák. Őszi ünnepek előtt?</a:t>
            </a:r>
            <a:endParaRPr lang="hu-HU" dirty="0"/>
          </a:p>
        </p:txBody>
      </p:sp>
    </p:spTree>
    <p:extLst>
      <p:ext uri="{BB962C8B-B14F-4D97-AF65-F5344CB8AC3E}">
        <p14:creationId xmlns:p14="http://schemas.microsoft.com/office/powerpoint/2010/main" val="20601097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Házi feladat</a:t>
            </a:r>
            <a:endParaRPr lang="hu-HU" dirty="0"/>
          </a:p>
        </p:txBody>
      </p:sp>
      <p:sp>
        <p:nvSpPr>
          <p:cNvPr id="3" name="Szöveg helye 2"/>
          <p:cNvSpPr>
            <a:spLocks noGrp="1"/>
          </p:cNvSpPr>
          <p:nvPr>
            <p:ph type="body" idx="1"/>
          </p:nvPr>
        </p:nvSpPr>
        <p:spPr/>
        <p:txBody>
          <a:bodyPr/>
          <a:lstStyle/>
          <a:p>
            <a:endParaRPr lang="hu-HU"/>
          </a:p>
        </p:txBody>
      </p:sp>
    </p:spTree>
    <p:extLst>
      <p:ext uri="{BB962C8B-B14F-4D97-AF65-F5344CB8AC3E}">
        <p14:creationId xmlns:p14="http://schemas.microsoft.com/office/powerpoint/2010/main" val="516296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ím 1"/>
          <p:cNvSpPr>
            <a:spLocks noGrp="1"/>
          </p:cNvSpPr>
          <p:nvPr>
            <p:ph type="title"/>
          </p:nvPr>
        </p:nvSpPr>
        <p:spPr/>
        <p:txBody>
          <a:bodyPr/>
          <a:lstStyle/>
          <a:p>
            <a:r>
              <a:rPr lang="hu-HU" altLang="hu-HU" dirty="0" smtClean="0"/>
              <a:t>Következő órára: olvasandó + házi feladat</a:t>
            </a:r>
          </a:p>
        </p:txBody>
      </p:sp>
      <p:sp>
        <p:nvSpPr>
          <p:cNvPr id="15363" name="Tartalom helye 2"/>
          <p:cNvSpPr>
            <a:spLocks noGrp="1"/>
          </p:cNvSpPr>
          <p:nvPr>
            <p:ph idx="1"/>
          </p:nvPr>
        </p:nvSpPr>
        <p:spPr>
          <a:xfrm>
            <a:off x="838199" y="1825625"/>
            <a:ext cx="10749197" cy="4650126"/>
          </a:xfrm>
        </p:spPr>
        <p:txBody>
          <a:bodyPr>
            <a:normAutofit/>
          </a:bodyPr>
          <a:lstStyle/>
          <a:p>
            <a:pPr marL="0" indent="0">
              <a:buNone/>
            </a:pPr>
            <a:r>
              <a:rPr lang="hu-HU" altLang="hu-HU" dirty="0" smtClean="0"/>
              <a:t>1. </a:t>
            </a:r>
            <a:r>
              <a:rPr lang="hu-HU" altLang="hu-HU" u="sng" dirty="0" smtClean="0"/>
              <a:t>Olvasandó:</a:t>
            </a:r>
            <a:r>
              <a:rPr lang="hu-HU" altLang="hu-HU" dirty="0" smtClean="0"/>
              <a:t> </a:t>
            </a:r>
            <a:r>
              <a:rPr lang="hu-HU" altLang="hu-HU" dirty="0" err="1" smtClean="0"/>
              <a:t>Bennett</a:t>
            </a:r>
            <a:r>
              <a:rPr lang="hu-HU" altLang="hu-HU" dirty="0" smtClean="0"/>
              <a:t> 1-22, </a:t>
            </a:r>
            <a:r>
              <a:rPr lang="hu-HU" altLang="hu-HU" dirty="0" err="1" smtClean="0"/>
              <a:t>K-McK</a:t>
            </a:r>
            <a:r>
              <a:rPr lang="hu-HU" altLang="hu-HU" dirty="0" smtClean="0"/>
              <a:t> 1-18.</a:t>
            </a:r>
          </a:p>
          <a:p>
            <a:endParaRPr lang="hu-HU" altLang="hu-HU" u="sng" dirty="0" smtClean="0"/>
          </a:p>
          <a:p>
            <a:pPr marL="0" indent="0">
              <a:buNone/>
            </a:pPr>
            <a:r>
              <a:rPr lang="hu-HU" altLang="hu-HU" dirty="0" smtClean="0"/>
              <a:t>2. </a:t>
            </a:r>
            <a:r>
              <a:rPr lang="hu-HU" altLang="hu-HU" u="sng" dirty="0" smtClean="0"/>
              <a:t>Fedezzük fel a máltai nyelvet!</a:t>
            </a:r>
            <a:endParaRPr lang="hu-HU" altLang="hu-HU" dirty="0" smtClean="0"/>
          </a:p>
          <a:p>
            <a:pPr marL="539750"/>
            <a:r>
              <a:rPr lang="hu-HU" altLang="hu-HU" sz="2600" dirty="0" smtClean="0"/>
              <a:t>A máltai nyelv leírása: </a:t>
            </a:r>
            <a:r>
              <a:rPr lang="hu-HU" altLang="hu-HU" sz="2600" i="1" dirty="0" smtClean="0"/>
              <a:t>http://mt.wikipedia.org/wiki/Lingwa_Maltija</a:t>
            </a:r>
            <a:br>
              <a:rPr lang="hu-HU" altLang="hu-HU" sz="2600" i="1" dirty="0" smtClean="0"/>
            </a:br>
            <a:r>
              <a:rPr lang="hu-HU" altLang="hu-HU" sz="2600" i="1" dirty="0" smtClean="0"/>
              <a:t>http://en.wikipedia.org/wiki/Maltese_language, http://hu.wikipedia.org/wiki/M%C3%A1ltai_nyelv</a:t>
            </a:r>
            <a:endParaRPr lang="hu-HU" altLang="hu-HU" sz="2600" i="1" dirty="0"/>
          </a:p>
          <a:p>
            <a:pPr marL="539750"/>
            <a:r>
              <a:rPr lang="hu-HU" altLang="hu-HU" sz="2600" dirty="0" smtClean="0"/>
              <a:t>Írja le a benyomásait fél oldal (1-2 bekezdés) terjedelemben:</a:t>
            </a:r>
            <a:br>
              <a:rPr lang="hu-HU" altLang="hu-HU" sz="2600" dirty="0" smtClean="0"/>
            </a:br>
            <a:r>
              <a:rPr lang="hu-HU" altLang="hu-HU" sz="2600" dirty="0" smtClean="0"/>
              <a:t>szókincs, morfológia, szintaxis… – héberrel (arámival, arabbal) egybevetve.</a:t>
            </a:r>
          </a:p>
          <a:p>
            <a:pPr marL="539750"/>
            <a:r>
              <a:rPr lang="hu-HU" altLang="hu-HU" sz="2600" dirty="0" err="1" smtClean="0"/>
              <a:t>Emailben</a:t>
            </a:r>
            <a:r>
              <a:rPr lang="hu-HU" altLang="hu-HU" sz="2600" dirty="0" smtClean="0"/>
              <a:t>: biro.tamas@</a:t>
            </a:r>
            <a:r>
              <a:rPr lang="hu-HU" altLang="hu-HU" sz="2600" dirty="0" err="1" smtClean="0"/>
              <a:t>btk.elte.hu</a:t>
            </a:r>
            <a:r>
              <a:rPr lang="hu-HU" altLang="hu-HU" sz="2600" dirty="0" smtClean="0"/>
              <a:t>.</a:t>
            </a:r>
          </a:p>
          <a:p>
            <a:pPr marL="539750"/>
            <a:r>
              <a:rPr lang="hu-HU" altLang="hu-HU" sz="2600" dirty="0" smtClean="0"/>
              <a:t>Határidő: kedd dél (12:00). </a:t>
            </a:r>
          </a:p>
        </p:txBody>
      </p:sp>
    </p:spTree>
    <p:extLst>
      <p:ext uri="{BB962C8B-B14F-4D97-AF65-F5344CB8AC3E}">
        <p14:creationId xmlns:p14="http://schemas.microsoft.com/office/powerpoint/2010/main" val="3515199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175558"/>
            <a:ext cx="10515600" cy="1325563"/>
          </a:xfrm>
        </p:spPr>
        <p:txBody>
          <a:bodyPr/>
          <a:lstStyle/>
          <a:p>
            <a:pPr algn="ctr"/>
            <a:r>
              <a:rPr lang="hu-HU" i="1" dirty="0" smtClean="0"/>
              <a:t>Viszlát jövő szerdán!</a:t>
            </a:r>
            <a:endParaRPr lang="hu-HU" i="1" dirty="0"/>
          </a:p>
        </p:txBody>
      </p:sp>
    </p:spTree>
    <p:extLst>
      <p:ext uri="{BB962C8B-B14F-4D97-AF65-F5344CB8AC3E}">
        <p14:creationId xmlns:p14="http://schemas.microsoft.com/office/powerpoint/2010/main" val="2329962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Az óra céljai:</a:t>
            </a:r>
          </a:p>
        </p:txBody>
      </p:sp>
      <p:sp>
        <p:nvSpPr>
          <p:cNvPr id="3" name="Tartalom helye 2"/>
          <p:cNvSpPr>
            <a:spLocks noGrp="1"/>
          </p:cNvSpPr>
          <p:nvPr>
            <p:ph idx="1"/>
          </p:nvPr>
        </p:nvSpPr>
        <p:spPr>
          <a:xfrm>
            <a:off x="838200" y="1825624"/>
            <a:ext cx="10515600" cy="4530205"/>
          </a:xfrm>
        </p:spPr>
        <p:txBody>
          <a:bodyPr>
            <a:normAutofit/>
          </a:bodyPr>
          <a:lstStyle/>
          <a:p>
            <a:r>
              <a:rPr lang="hu-HU" dirty="0" smtClean="0"/>
              <a:t>„Bevezetés a sémi nyelvészetbe”</a:t>
            </a:r>
            <a:endParaRPr lang="hu-HU" dirty="0"/>
          </a:p>
          <a:p>
            <a:r>
              <a:rPr lang="hu-HU" dirty="0" smtClean="0"/>
              <a:t>Sémi nyelvészeti alapok a bibliatudomány műveléséhez,</a:t>
            </a:r>
          </a:p>
          <a:p>
            <a:pPr marL="0" indent="0">
              <a:buNone/>
            </a:pPr>
            <a:r>
              <a:rPr lang="hu-HU" dirty="0"/>
              <a:t>	</a:t>
            </a:r>
            <a:r>
              <a:rPr lang="hu-HU" dirty="0" smtClean="0"/>
              <a:t>valamint tágabb nyelvészeti kontextus.</a:t>
            </a:r>
          </a:p>
          <a:p>
            <a:r>
              <a:rPr lang="hu-HU" dirty="0" smtClean="0"/>
              <a:t>Fejezetek a nyelvészetből </a:t>
            </a:r>
            <a:r>
              <a:rPr lang="hu-HU" dirty="0" err="1" smtClean="0"/>
              <a:t>hebraistáknak</a:t>
            </a:r>
            <a:r>
              <a:rPr lang="hu-HU" dirty="0" smtClean="0"/>
              <a:t>:</a:t>
            </a:r>
          </a:p>
          <a:p>
            <a:pPr lvl="1"/>
            <a:r>
              <a:rPr lang="hu-HU" dirty="0" smtClean="0"/>
              <a:t>tényanyag</a:t>
            </a:r>
          </a:p>
          <a:p>
            <a:pPr lvl="1"/>
            <a:r>
              <a:rPr lang="hu-HU" dirty="0"/>
              <a:t>m</a:t>
            </a:r>
            <a:r>
              <a:rPr lang="hu-HU" dirty="0" smtClean="0"/>
              <a:t>ódszertan, gondolkodásmód</a:t>
            </a:r>
          </a:p>
          <a:p>
            <a:pPr lvl="1"/>
            <a:r>
              <a:rPr lang="hu-HU" dirty="0" smtClean="0"/>
              <a:t>sok nyitott kérdés</a:t>
            </a:r>
          </a:p>
          <a:p>
            <a:endParaRPr lang="hu-HU" dirty="0"/>
          </a:p>
          <a:p>
            <a:r>
              <a:rPr lang="hu-HU" dirty="0" smtClean="0"/>
              <a:t>Az óra jellege: előadás + beszélgetés, közös munka, stb.</a:t>
            </a:r>
          </a:p>
        </p:txBody>
      </p:sp>
    </p:spTree>
    <p:extLst>
      <p:ext uri="{BB962C8B-B14F-4D97-AF65-F5344CB8AC3E}">
        <p14:creationId xmlns:p14="http://schemas.microsoft.com/office/powerpoint/2010/main" val="3111935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Követelmények, praktikus dolgok:</a:t>
            </a:r>
            <a:endParaRPr lang="hu-HU" dirty="0"/>
          </a:p>
        </p:txBody>
      </p:sp>
      <p:sp>
        <p:nvSpPr>
          <p:cNvPr id="3" name="Tartalom helye 2"/>
          <p:cNvSpPr>
            <a:spLocks noGrp="1"/>
          </p:cNvSpPr>
          <p:nvPr>
            <p:ph idx="1"/>
          </p:nvPr>
        </p:nvSpPr>
        <p:spPr>
          <a:xfrm>
            <a:off x="838200" y="1690688"/>
            <a:ext cx="10515600" cy="4979053"/>
          </a:xfrm>
        </p:spPr>
        <p:txBody>
          <a:bodyPr>
            <a:normAutofit/>
          </a:bodyPr>
          <a:lstStyle/>
          <a:p>
            <a:r>
              <a:rPr lang="hu-HU" dirty="0">
                <a:latin typeface="+mj-lt"/>
              </a:rPr>
              <a:t>Tankönyv gyanánt: </a:t>
            </a:r>
            <a:r>
              <a:rPr lang="en-US" dirty="0">
                <a:latin typeface="+mj-lt"/>
              </a:rPr>
              <a:t> </a:t>
            </a:r>
            <a:endParaRPr lang="hu-HU" dirty="0">
              <a:latin typeface="+mj-lt"/>
            </a:endParaRPr>
          </a:p>
          <a:p>
            <a:pPr marL="1250950" indent="-712788">
              <a:buNone/>
              <a:tabLst>
                <a:tab pos="806450" algn="l"/>
              </a:tabLst>
            </a:pPr>
            <a:r>
              <a:rPr lang="en-US" sz="2400" dirty="0">
                <a:latin typeface="+mj-lt"/>
              </a:rPr>
              <a:t>Patrick Bennett, Comparative Semitic Linguistics. A Manual</a:t>
            </a:r>
            <a:r>
              <a:rPr lang="hu-HU" sz="2400" dirty="0">
                <a:latin typeface="+mj-lt"/>
              </a:rPr>
              <a:t>.</a:t>
            </a:r>
            <a:r>
              <a:rPr lang="en-US" sz="2400" dirty="0">
                <a:latin typeface="+mj-lt"/>
              </a:rPr>
              <a:t> (</a:t>
            </a:r>
            <a:r>
              <a:rPr lang="en-US" sz="2400" dirty="0" err="1">
                <a:latin typeface="+mj-lt"/>
              </a:rPr>
              <a:t>Eisenbrauns</a:t>
            </a:r>
            <a:r>
              <a:rPr lang="en-US" sz="2400" dirty="0">
                <a:latin typeface="+mj-lt"/>
              </a:rPr>
              <a:t>, 1998) [23.1.Ben.1.]</a:t>
            </a:r>
          </a:p>
          <a:p>
            <a:pPr marL="1250950" indent="-712788">
              <a:buNone/>
              <a:tabLst>
                <a:tab pos="806450" algn="l"/>
              </a:tabLst>
            </a:pPr>
            <a:r>
              <a:rPr lang="en-US" sz="2400" dirty="0" err="1">
                <a:latin typeface="+mj-lt"/>
              </a:rPr>
              <a:t>Dobos</a:t>
            </a:r>
            <a:r>
              <a:rPr lang="en-US" sz="2400" dirty="0">
                <a:latin typeface="+mj-lt"/>
              </a:rPr>
              <a:t> </a:t>
            </a:r>
            <a:r>
              <a:rPr lang="en-US" sz="2400" dirty="0" err="1">
                <a:latin typeface="+mj-lt"/>
              </a:rPr>
              <a:t>Károly</a:t>
            </a:r>
            <a:r>
              <a:rPr lang="en-US" sz="2400" dirty="0">
                <a:latin typeface="+mj-lt"/>
              </a:rPr>
              <a:t> </a:t>
            </a:r>
            <a:r>
              <a:rPr lang="en-US" sz="2400" dirty="0" err="1">
                <a:latin typeface="+mj-lt"/>
              </a:rPr>
              <a:t>Dániel</a:t>
            </a:r>
            <a:r>
              <a:rPr lang="en-US" sz="2400" dirty="0">
                <a:latin typeface="+mj-lt"/>
              </a:rPr>
              <a:t>. </a:t>
            </a:r>
            <a:r>
              <a:rPr lang="en-US" sz="2400" dirty="0" err="1">
                <a:latin typeface="+mj-lt"/>
              </a:rPr>
              <a:t>Sém</a:t>
            </a:r>
            <a:r>
              <a:rPr lang="en-US" sz="2400" dirty="0">
                <a:latin typeface="+mj-lt"/>
              </a:rPr>
              <a:t> </a:t>
            </a:r>
            <a:r>
              <a:rPr lang="en-US" sz="2400" dirty="0" err="1">
                <a:latin typeface="+mj-lt"/>
              </a:rPr>
              <a:t>fiai</a:t>
            </a:r>
            <a:r>
              <a:rPr lang="en-US" sz="2400" dirty="0">
                <a:latin typeface="+mj-lt"/>
              </a:rPr>
              <a:t>: A semi </a:t>
            </a:r>
            <a:r>
              <a:rPr lang="en-US" sz="2400" dirty="0" err="1">
                <a:latin typeface="+mj-lt"/>
              </a:rPr>
              <a:t>nyelvek</a:t>
            </a:r>
            <a:r>
              <a:rPr lang="en-US" sz="2400" dirty="0">
                <a:latin typeface="+mj-lt"/>
              </a:rPr>
              <a:t> </a:t>
            </a:r>
            <a:r>
              <a:rPr lang="en-US" sz="2400" dirty="0" err="1">
                <a:latin typeface="+mj-lt"/>
              </a:rPr>
              <a:t>és</a:t>
            </a:r>
            <a:r>
              <a:rPr lang="en-US" sz="2400" dirty="0">
                <a:latin typeface="+mj-lt"/>
              </a:rPr>
              <a:t> a semi </a:t>
            </a:r>
            <a:r>
              <a:rPr lang="en-US" sz="2400" dirty="0" err="1">
                <a:latin typeface="+mj-lt"/>
              </a:rPr>
              <a:t>írásrendszerek</a:t>
            </a:r>
            <a:r>
              <a:rPr lang="en-US" sz="2400" dirty="0">
                <a:latin typeface="+mj-lt"/>
              </a:rPr>
              <a:t> </a:t>
            </a:r>
            <a:r>
              <a:rPr lang="en-US" sz="2400" dirty="0" err="1">
                <a:latin typeface="+mj-lt"/>
              </a:rPr>
              <a:t>története</a:t>
            </a:r>
            <a:r>
              <a:rPr lang="hu-HU" sz="2400" dirty="0">
                <a:latin typeface="+mj-lt"/>
              </a:rPr>
              <a:t> </a:t>
            </a:r>
            <a:r>
              <a:rPr lang="en-US" sz="2400" dirty="0">
                <a:latin typeface="+mj-lt"/>
              </a:rPr>
              <a:t>(</a:t>
            </a:r>
            <a:r>
              <a:rPr lang="en-US" sz="2400" dirty="0" err="1">
                <a:latin typeface="+mj-lt"/>
              </a:rPr>
              <a:t>Pázmány</a:t>
            </a:r>
            <a:r>
              <a:rPr lang="en-US" sz="2400" dirty="0">
                <a:latin typeface="+mj-lt"/>
              </a:rPr>
              <a:t> </a:t>
            </a:r>
            <a:r>
              <a:rPr lang="en-US" sz="2400" dirty="0" err="1">
                <a:latin typeface="+mj-lt"/>
              </a:rPr>
              <a:t>Egyetem</a:t>
            </a:r>
            <a:r>
              <a:rPr lang="en-US" sz="2400" dirty="0">
                <a:latin typeface="+mj-lt"/>
              </a:rPr>
              <a:t> </a:t>
            </a:r>
            <a:r>
              <a:rPr lang="en-US" sz="2400" dirty="0" err="1">
                <a:latin typeface="+mj-lt"/>
              </a:rPr>
              <a:t>eKiadó</a:t>
            </a:r>
            <a:r>
              <a:rPr lang="en-US" sz="2400" dirty="0">
                <a:latin typeface="+mj-lt"/>
              </a:rPr>
              <a:t>, </a:t>
            </a:r>
            <a:r>
              <a:rPr lang="en-US" sz="2400" dirty="0" err="1">
                <a:latin typeface="+mj-lt"/>
              </a:rPr>
              <a:t>és</a:t>
            </a:r>
            <a:r>
              <a:rPr lang="en-US" sz="2400" dirty="0">
                <a:latin typeface="+mj-lt"/>
              </a:rPr>
              <a:t> </a:t>
            </a:r>
            <a:r>
              <a:rPr lang="en-US" sz="2400" dirty="0" err="1">
                <a:latin typeface="+mj-lt"/>
              </a:rPr>
              <a:t>Szent</a:t>
            </a:r>
            <a:r>
              <a:rPr lang="en-US" sz="2400" dirty="0">
                <a:latin typeface="+mj-lt"/>
              </a:rPr>
              <a:t> </a:t>
            </a:r>
            <a:r>
              <a:rPr lang="en-US" sz="2400" dirty="0" err="1">
                <a:latin typeface="+mj-lt"/>
              </a:rPr>
              <a:t>István</a:t>
            </a:r>
            <a:r>
              <a:rPr lang="en-US" sz="2400" dirty="0">
                <a:latin typeface="+mj-lt"/>
              </a:rPr>
              <a:t> </a:t>
            </a:r>
            <a:r>
              <a:rPr lang="en-US" sz="2400" dirty="0" err="1">
                <a:latin typeface="+mj-lt"/>
              </a:rPr>
              <a:t>Társulat</a:t>
            </a:r>
            <a:r>
              <a:rPr lang="en-US" sz="2400" dirty="0">
                <a:latin typeface="+mj-lt"/>
              </a:rPr>
              <a:t>, 2013)</a:t>
            </a:r>
            <a:r>
              <a:rPr lang="hu-HU" sz="2400" dirty="0">
                <a:latin typeface="+mj-lt"/>
              </a:rPr>
              <a:t> </a:t>
            </a:r>
            <a:r>
              <a:rPr lang="en-US" sz="2400" dirty="0">
                <a:latin typeface="+mj-lt"/>
              </a:rPr>
              <a:t>[23.1.Dob.1.]</a:t>
            </a:r>
          </a:p>
          <a:p>
            <a:pPr marL="1250950" indent="-712788">
              <a:buNone/>
              <a:tabLst>
                <a:tab pos="806450" algn="l"/>
              </a:tabLst>
            </a:pPr>
            <a:r>
              <a:rPr lang="en-US" sz="2400" dirty="0" smtClean="0">
                <a:latin typeface="+mj-lt"/>
              </a:rPr>
              <a:t>John </a:t>
            </a:r>
            <a:r>
              <a:rPr lang="en-US" sz="2400" dirty="0" err="1" smtClean="0">
                <a:latin typeface="+mj-lt"/>
              </a:rPr>
              <a:t>Kaltner</a:t>
            </a:r>
            <a:r>
              <a:rPr lang="en-US" sz="2400" dirty="0" smtClean="0">
                <a:latin typeface="+mj-lt"/>
              </a:rPr>
              <a:t> and </a:t>
            </a:r>
            <a:r>
              <a:rPr lang="en-US" sz="2400" dirty="0">
                <a:latin typeface="+mj-lt"/>
              </a:rPr>
              <a:t>McKenzie, Steven (eds.), Beyond Babel: A Handbook for Biblical Hebrew and Related Languages. (SBL, 2002) [23.1.Kal.1.]</a:t>
            </a:r>
            <a:endParaRPr lang="hu-HU" sz="2400" dirty="0">
              <a:latin typeface="+mj-lt"/>
            </a:endParaRPr>
          </a:p>
          <a:p>
            <a:endParaRPr lang="hu-HU" sz="2000" dirty="0" smtClean="0">
              <a:latin typeface="+mj-lt"/>
            </a:endParaRPr>
          </a:p>
          <a:p>
            <a:r>
              <a:rPr lang="hu-HU" dirty="0" smtClean="0">
                <a:latin typeface="+mj-lt"/>
              </a:rPr>
              <a:t>További rövidebb olvasmányok a honlapon</a:t>
            </a:r>
          </a:p>
          <a:p>
            <a:pPr marL="0" indent="0">
              <a:buNone/>
            </a:pPr>
            <a:r>
              <a:rPr lang="hu-HU" dirty="0">
                <a:latin typeface="+mj-lt"/>
              </a:rPr>
              <a:t>	</a:t>
            </a:r>
            <a:r>
              <a:rPr lang="hu-HU" dirty="0" smtClean="0">
                <a:latin typeface="+mj-lt"/>
              </a:rPr>
              <a:t>				 		– felhasználónév, jelszó</a:t>
            </a:r>
          </a:p>
          <a:p>
            <a:pPr marL="1250950" indent="-712788">
              <a:buNone/>
              <a:tabLst>
                <a:tab pos="806450" algn="l"/>
              </a:tabLst>
            </a:pPr>
            <a:r>
              <a:rPr lang="hu-HU" sz="2200" dirty="0" smtClean="0">
                <a:latin typeface="+mj-lt"/>
              </a:rPr>
              <a:t>Írástörténet, házi feladatokhoz, stb.</a:t>
            </a:r>
          </a:p>
        </p:txBody>
      </p:sp>
    </p:spTree>
    <p:extLst>
      <p:ext uri="{BB962C8B-B14F-4D97-AF65-F5344CB8AC3E}">
        <p14:creationId xmlns:p14="http://schemas.microsoft.com/office/powerpoint/2010/main" val="2450419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Követelmények, praktikus dolgok:</a:t>
            </a:r>
            <a:endParaRPr lang="hu-HU" dirty="0"/>
          </a:p>
        </p:txBody>
      </p:sp>
      <p:sp>
        <p:nvSpPr>
          <p:cNvPr id="3" name="Tartalom helye 2"/>
          <p:cNvSpPr>
            <a:spLocks noGrp="1"/>
          </p:cNvSpPr>
          <p:nvPr>
            <p:ph idx="1"/>
          </p:nvPr>
        </p:nvSpPr>
        <p:spPr>
          <a:xfrm>
            <a:off x="838200" y="1690688"/>
            <a:ext cx="10515600" cy="4884923"/>
          </a:xfrm>
        </p:spPr>
        <p:txBody>
          <a:bodyPr>
            <a:normAutofit/>
          </a:bodyPr>
          <a:lstStyle/>
          <a:p>
            <a:endParaRPr lang="hu-HU" dirty="0" smtClean="0">
              <a:latin typeface="+mj-lt"/>
            </a:endParaRPr>
          </a:p>
          <a:p>
            <a:r>
              <a:rPr lang="hu-HU" dirty="0" smtClean="0">
                <a:latin typeface="+mj-lt"/>
              </a:rPr>
              <a:t>Jegyszerzés:</a:t>
            </a:r>
          </a:p>
          <a:p>
            <a:pPr lvl="1"/>
            <a:endParaRPr lang="hu-HU" dirty="0" smtClean="0">
              <a:latin typeface="+mj-lt"/>
            </a:endParaRPr>
          </a:p>
          <a:p>
            <a:pPr lvl="1"/>
            <a:r>
              <a:rPr lang="hu-HU" dirty="0" smtClean="0">
                <a:latin typeface="+mj-lt"/>
              </a:rPr>
              <a:t>órai munka </a:t>
            </a:r>
            <a:r>
              <a:rPr lang="hu-HU" dirty="0">
                <a:latin typeface="+mj-lt"/>
              </a:rPr>
              <a:t>(</a:t>
            </a:r>
            <a:r>
              <a:rPr lang="hu-HU" dirty="0" smtClean="0">
                <a:latin typeface="+mj-lt"/>
              </a:rPr>
              <a:t>10%): tankönyvfejezetek </a:t>
            </a:r>
            <a:r>
              <a:rPr lang="hu-HU" dirty="0">
                <a:latin typeface="+mj-lt"/>
              </a:rPr>
              <a:t>és </a:t>
            </a:r>
            <a:r>
              <a:rPr lang="hu-HU" dirty="0" smtClean="0">
                <a:latin typeface="+mj-lt"/>
              </a:rPr>
              <a:t>a </a:t>
            </a:r>
            <a:r>
              <a:rPr lang="hu-HU" dirty="0">
                <a:latin typeface="+mj-lt"/>
              </a:rPr>
              <a:t>házi feladatok </a:t>
            </a:r>
            <a:r>
              <a:rPr lang="hu-HU" dirty="0" smtClean="0">
                <a:latin typeface="+mj-lt"/>
              </a:rPr>
              <a:t>megbeszélése,</a:t>
            </a:r>
          </a:p>
          <a:p>
            <a:pPr marL="457200" lvl="1" indent="0">
              <a:buNone/>
            </a:pPr>
            <a:r>
              <a:rPr lang="hu-HU" dirty="0">
                <a:latin typeface="+mj-lt"/>
              </a:rPr>
              <a:t>	</a:t>
            </a:r>
            <a:r>
              <a:rPr lang="hu-HU" dirty="0" smtClean="0">
                <a:latin typeface="+mj-lt"/>
              </a:rPr>
              <a:t>valamint kritikai észrevételek.</a:t>
            </a:r>
          </a:p>
          <a:p>
            <a:pPr marL="457200" lvl="1" indent="0">
              <a:buNone/>
            </a:pPr>
            <a:endParaRPr lang="hu-HU" dirty="0" smtClean="0">
              <a:latin typeface="+mj-lt"/>
            </a:endParaRPr>
          </a:p>
          <a:p>
            <a:pPr lvl="1"/>
            <a:r>
              <a:rPr lang="hu-HU" dirty="0" smtClean="0">
                <a:latin typeface="+mj-lt"/>
              </a:rPr>
              <a:t>a </a:t>
            </a:r>
            <a:r>
              <a:rPr lang="hu-HU" dirty="0">
                <a:latin typeface="+mj-lt"/>
              </a:rPr>
              <a:t>félév során beadandó házi feladatok </a:t>
            </a:r>
            <a:r>
              <a:rPr lang="hu-HU" dirty="0" smtClean="0">
                <a:latin typeface="+mj-lt"/>
              </a:rPr>
              <a:t>(50%): tizenkettőből tíz (10×5%)</a:t>
            </a:r>
          </a:p>
          <a:p>
            <a:pPr lvl="1"/>
            <a:endParaRPr lang="hu-HU" dirty="0" smtClean="0">
              <a:latin typeface="+mj-lt"/>
            </a:endParaRPr>
          </a:p>
          <a:p>
            <a:pPr lvl="1"/>
            <a:r>
              <a:rPr lang="hu-HU" dirty="0">
                <a:latin typeface="+mj-lt"/>
              </a:rPr>
              <a:t>f</a:t>
            </a:r>
            <a:r>
              <a:rPr lang="hu-HU" dirty="0" smtClean="0">
                <a:latin typeface="+mj-lt"/>
              </a:rPr>
              <a:t>élévvégi zh (40%): </a:t>
            </a:r>
            <a:r>
              <a:rPr lang="hu-HU" sz="2200" dirty="0" smtClean="0">
                <a:latin typeface="+mj-lt"/>
              </a:rPr>
              <a:t>„korlátozott nyitott könyv”</a:t>
            </a:r>
            <a:endParaRPr lang="hu-HU" dirty="0" smtClean="0">
              <a:latin typeface="+mj-lt"/>
            </a:endParaRPr>
          </a:p>
        </p:txBody>
      </p:sp>
    </p:spTree>
    <p:extLst>
      <p:ext uri="{BB962C8B-B14F-4D97-AF65-F5344CB8AC3E}">
        <p14:creationId xmlns:p14="http://schemas.microsoft.com/office/powerpoint/2010/main" val="3774859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0"/>
            <a:ext cx="10515600" cy="1325563"/>
          </a:xfrm>
        </p:spPr>
        <p:txBody>
          <a:bodyPr/>
          <a:lstStyle/>
          <a:p>
            <a:r>
              <a:rPr lang="hu-HU" dirty="0" smtClean="0"/>
              <a:t>A félév szerkezete</a:t>
            </a:r>
            <a:endParaRPr lang="hu-HU" dirty="0"/>
          </a:p>
        </p:txBody>
      </p:sp>
      <p:sp>
        <p:nvSpPr>
          <p:cNvPr id="3" name="Tartalom helye 2"/>
          <p:cNvSpPr>
            <a:spLocks noGrp="1"/>
          </p:cNvSpPr>
          <p:nvPr>
            <p:ph idx="1"/>
          </p:nvPr>
        </p:nvSpPr>
        <p:spPr>
          <a:xfrm>
            <a:off x="838200" y="1089212"/>
            <a:ext cx="10874188" cy="5607423"/>
          </a:xfrm>
        </p:spPr>
        <p:txBody>
          <a:bodyPr>
            <a:noAutofit/>
          </a:bodyPr>
          <a:lstStyle/>
          <a:p>
            <a:pPr marL="268288" indent="0">
              <a:lnSpc>
                <a:spcPct val="120000"/>
              </a:lnSpc>
              <a:buNone/>
            </a:pPr>
            <a:r>
              <a:rPr lang="hu-HU" sz="2400" dirty="0" smtClean="0"/>
              <a:t>1. Általános bevezetés. A sémi nyelvcsalád.</a:t>
            </a:r>
          </a:p>
          <a:p>
            <a:pPr marL="268288" indent="0">
              <a:lnSpc>
                <a:spcPct val="120000"/>
              </a:lnSpc>
              <a:buNone/>
            </a:pPr>
            <a:r>
              <a:rPr lang="hu-HU" sz="2400" dirty="0" smtClean="0"/>
              <a:t>2. Módszertani bevezetés: történeti-összehasonlító módszer. A nyelvészet területei. </a:t>
            </a:r>
          </a:p>
          <a:p>
            <a:pPr marL="268288" indent="0">
              <a:lnSpc>
                <a:spcPct val="120000"/>
              </a:lnSpc>
              <a:buNone/>
            </a:pPr>
            <a:r>
              <a:rPr lang="hu-HU" sz="2400" dirty="0" smtClean="0"/>
              <a:t>3. Héber a bibliai és </a:t>
            </a:r>
            <a:r>
              <a:rPr lang="hu-HU" sz="2400" dirty="0" err="1" smtClean="0"/>
              <a:t>posztbiblikus</a:t>
            </a:r>
            <a:r>
              <a:rPr lang="hu-HU" sz="2400" dirty="0" smtClean="0"/>
              <a:t> korban.</a:t>
            </a:r>
          </a:p>
          <a:p>
            <a:pPr marL="268288" indent="0">
              <a:lnSpc>
                <a:spcPct val="120000"/>
              </a:lnSpc>
              <a:buNone/>
            </a:pPr>
            <a:r>
              <a:rPr lang="hu-HU" sz="2400" dirty="0" smtClean="0"/>
              <a:t>4. A kánaáni nyelvek. </a:t>
            </a:r>
          </a:p>
          <a:p>
            <a:pPr marL="268288" indent="0">
              <a:lnSpc>
                <a:spcPct val="120000"/>
              </a:lnSpc>
              <a:buNone/>
            </a:pPr>
            <a:r>
              <a:rPr lang="hu-HU" sz="2400" dirty="0" smtClean="0"/>
              <a:t>5. Az északnyugati sémi nyelvek.</a:t>
            </a:r>
          </a:p>
          <a:p>
            <a:pPr marL="268288" indent="0">
              <a:lnSpc>
                <a:spcPct val="120000"/>
              </a:lnSpc>
              <a:buNone/>
            </a:pPr>
            <a:r>
              <a:rPr lang="hu-HU" sz="2400" dirty="0" smtClean="0"/>
              <a:t>6. A családfaelmélet kritikája: a hullámelmélet.</a:t>
            </a:r>
          </a:p>
          <a:p>
            <a:pPr marL="268288" indent="0">
              <a:lnSpc>
                <a:spcPct val="120000"/>
              </a:lnSpc>
              <a:buNone/>
            </a:pPr>
            <a:r>
              <a:rPr lang="hu-HU" sz="2400" dirty="0" smtClean="0"/>
              <a:t>7. A sémi nyelvcsalád: áttekintés, megoldatlan kérdések.</a:t>
            </a:r>
          </a:p>
          <a:p>
            <a:pPr marL="268288" indent="0">
              <a:lnSpc>
                <a:spcPct val="120000"/>
              </a:lnSpc>
              <a:buNone/>
            </a:pPr>
            <a:r>
              <a:rPr lang="hu-HU" sz="2400" dirty="0" smtClean="0"/>
              <a:t>8. A sémi nyelvcsalád tágabb kontextusa.</a:t>
            </a:r>
          </a:p>
          <a:p>
            <a:pPr marL="268288" indent="0">
              <a:lnSpc>
                <a:spcPct val="120000"/>
              </a:lnSpc>
              <a:buNone/>
            </a:pPr>
            <a:r>
              <a:rPr lang="hu-HU" sz="2400" dirty="0" smtClean="0"/>
              <a:t>9-11. Az összehasonlító nyelvészet módszerei 1/2/3</a:t>
            </a:r>
          </a:p>
          <a:p>
            <a:pPr marL="268288" indent="0">
              <a:lnSpc>
                <a:spcPct val="120000"/>
              </a:lnSpc>
              <a:buNone/>
            </a:pPr>
            <a:r>
              <a:rPr lang="hu-HU" sz="2400" dirty="0" smtClean="0"/>
              <a:t>12. Írástörténet.</a:t>
            </a:r>
          </a:p>
        </p:txBody>
      </p:sp>
    </p:spTree>
    <p:extLst>
      <p:ext uri="{BB962C8B-B14F-4D97-AF65-F5344CB8AC3E}">
        <p14:creationId xmlns:p14="http://schemas.microsoft.com/office/powerpoint/2010/main" val="421303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Bevezetés a nyelvészetbe</a:t>
            </a:r>
            <a:endParaRPr lang="hu-HU" dirty="0"/>
          </a:p>
        </p:txBody>
      </p:sp>
      <p:sp>
        <p:nvSpPr>
          <p:cNvPr id="3" name="Szöveg helye 2"/>
          <p:cNvSpPr>
            <a:spLocks noGrp="1"/>
          </p:cNvSpPr>
          <p:nvPr>
            <p:ph type="body" idx="1"/>
          </p:nvPr>
        </p:nvSpPr>
        <p:spPr/>
        <p:txBody>
          <a:bodyPr/>
          <a:lstStyle/>
          <a:p>
            <a:endParaRPr lang="hu-HU"/>
          </a:p>
        </p:txBody>
      </p:sp>
    </p:spTree>
    <p:extLst>
      <p:ext uri="{BB962C8B-B14F-4D97-AF65-F5344CB8AC3E}">
        <p14:creationId xmlns:p14="http://schemas.microsoft.com/office/powerpoint/2010/main" val="51412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Élőláb helye 3"/>
          <p:cNvSpPr txBox="1">
            <a:spLocks noGrp="1"/>
          </p:cNvSpPr>
          <p:nvPr/>
        </p:nvSpPr>
        <p:spPr bwMode="auto">
          <a:xfrm>
            <a:off x="2054225" y="6318251"/>
            <a:ext cx="6408738"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hu-HU" altLang="hu-HU" sz="1600">
                <a:solidFill>
                  <a:srgbClr val="000000"/>
                </a:solidFill>
              </a:rPr>
              <a:t>Tamás Biró: </a:t>
            </a:r>
            <a:r>
              <a:rPr lang="en-US" altLang="hu-HU" sz="1600" i="1">
                <a:solidFill>
                  <a:srgbClr val="000000"/>
                </a:solidFill>
              </a:rPr>
              <a:t>Linguistics as a Model for the Cognitive Approaches…</a:t>
            </a:r>
            <a:endParaRPr lang="en-US" altLang="hu-HU" sz="1600">
              <a:solidFill>
                <a:srgbClr val="000000"/>
              </a:solidFill>
            </a:endParaRPr>
          </a:p>
        </p:txBody>
      </p:sp>
      <p:sp>
        <p:nvSpPr>
          <p:cNvPr id="11267" name="Dia számának helye 4"/>
          <p:cNvSpPr txBox="1">
            <a:spLocks noGrp="1"/>
          </p:cNvSpPr>
          <p:nvPr/>
        </p:nvSpPr>
        <p:spPr bwMode="auto">
          <a:xfrm>
            <a:off x="8616951" y="6315075"/>
            <a:ext cx="747713"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r" eaLnBrk="1" hangingPunct="1">
              <a:buClrTx/>
              <a:buFontTx/>
              <a:buNone/>
            </a:pPr>
            <a:fld id="{64F1050D-92B9-4F53-B67C-00D64CA973B6}" type="slidenum">
              <a:rPr lang="en-US" altLang="hu-HU" sz="1600">
                <a:solidFill>
                  <a:srgbClr val="000000"/>
                </a:solidFill>
              </a:rPr>
              <a:pPr algn="r" eaLnBrk="1" hangingPunct="1">
                <a:buClrTx/>
                <a:buFontTx/>
                <a:buNone/>
              </a:pPr>
              <a:t>8</a:t>
            </a:fld>
            <a:r>
              <a:rPr lang="en-US" altLang="hu-HU" sz="1600">
                <a:solidFill>
                  <a:srgbClr val="000000"/>
                </a:solidFill>
              </a:rPr>
              <a:t>/27</a:t>
            </a:r>
          </a:p>
        </p:txBody>
      </p:sp>
      <p:graphicFrame>
        <p:nvGraphicFramePr>
          <p:cNvPr id="74789" name="Group 37"/>
          <p:cNvGraphicFramePr>
            <a:graphicFrameLocks noGrp="1"/>
          </p:cNvGraphicFramePr>
          <p:nvPr>
            <p:ph idx="4294967295"/>
          </p:nvPr>
        </p:nvGraphicFramePr>
        <p:xfrm>
          <a:off x="2208213" y="2276475"/>
          <a:ext cx="7389812" cy="3771900"/>
        </p:xfrm>
        <a:graphic>
          <a:graphicData uri="http://schemas.openxmlformats.org/drawingml/2006/table">
            <a:tbl>
              <a:tblPr/>
              <a:tblGrid>
                <a:gridCol w="1654175"/>
                <a:gridCol w="2041525"/>
                <a:gridCol w="1920875"/>
                <a:gridCol w="1773237"/>
              </a:tblGrid>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Linguistics is a tool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Language belongs to…</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Middle Ages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“Philological”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…analyze (holy) texts.</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text or author.</a:t>
                      </a: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1513">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92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GB"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2"/>
          <p:cNvSpPr>
            <a:spLocks noChangeArrowheads="1"/>
          </p:cNvSpPr>
          <p:nvPr/>
        </p:nvSpPr>
        <p:spPr bwMode="auto">
          <a:xfrm>
            <a:off x="2362200" y="628650"/>
            <a:ext cx="7773988"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hu-HU" sz="4000" i="1" dirty="0">
                <a:solidFill>
                  <a:srgbClr val="000000"/>
                </a:solidFill>
              </a:rPr>
              <a:t>An over-simplified history </a:t>
            </a:r>
            <a:br>
              <a:rPr lang="en-US" altLang="hu-HU" sz="4000" i="1" dirty="0">
                <a:solidFill>
                  <a:srgbClr val="000000"/>
                </a:solidFill>
              </a:rPr>
            </a:br>
            <a:r>
              <a:rPr lang="en-US" altLang="hu-HU" sz="4000" i="1" dirty="0">
                <a:solidFill>
                  <a:srgbClr val="000000"/>
                </a:solidFill>
              </a:rPr>
              <a:t>of linguistics</a:t>
            </a:r>
            <a:endParaRPr lang="nl-NL" altLang="hu-HU" sz="4400" dirty="0">
              <a:solidFill>
                <a:srgbClr val="000000"/>
              </a:solidFill>
            </a:endParaRPr>
          </a:p>
        </p:txBody>
      </p:sp>
    </p:spTree>
    <p:extLst>
      <p:ext uri="{BB962C8B-B14F-4D97-AF65-F5344CB8AC3E}">
        <p14:creationId xmlns:p14="http://schemas.microsoft.com/office/powerpoint/2010/main" val="277713897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Élőláb helye 3"/>
          <p:cNvSpPr txBox="1">
            <a:spLocks noGrp="1"/>
          </p:cNvSpPr>
          <p:nvPr/>
        </p:nvSpPr>
        <p:spPr bwMode="auto">
          <a:xfrm>
            <a:off x="2054225" y="6318251"/>
            <a:ext cx="6408738"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hu-HU" altLang="hu-HU" sz="1600">
                <a:solidFill>
                  <a:srgbClr val="000000"/>
                </a:solidFill>
              </a:rPr>
              <a:t>Tamás Biró: </a:t>
            </a:r>
            <a:r>
              <a:rPr lang="en-US" altLang="hu-HU" sz="1600" i="1">
                <a:solidFill>
                  <a:srgbClr val="000000"/>
                </a:solidFill>
              </a:rPr>
              <a:t>Linguistics as a Model for the Cognitive Approaches…</a:t>
            </a:r>
            <a:endParaRPr lang="en-US" altLang="hu-HU" sz="1600">
              <a:solidFill>
                <a:srgbClr val="000000"/>
              </a:solidFill>
            </a:endParaRPr>
          </a:p>
        </p:txBody>
      </p:sp>
      <p:sp>
        <p:nvSpPr>
          <p:cNvPr id="12291" name="Dia számának helye 4"/>
          <p:cNvSpPr txBox="1">
            <a:spLocks noGrp="1"/>
          </p:cNvSpPr>
          <p:nvPr/>
        </p:nvSpPr>
        <p:spPr bwMode="auto">
          <a:xfrm>
            <a:off x="8616951" y="6315075"/>
            <a:ext cx="747713"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r" eaLnBrk="1" hangingPunct="1">
              <a:buClrTx/>
              <a:buFontTx/>
              <a:buNone/>
            </a:pPr>
            <a:fld id="{460108C7-621F-4483-BE6A-57EB148517B7}" type="slidenum">
              <a:rPr lang="en-US" altLang="hu-HU" sz="1600">
                <a:solidFill>
                  <a:srgbClr val="000000"/>
                </a:solidFill>
              </a:rPr>
              <a:pPr algn="r" eaLnBrk="1" hangingPunct="1">
                <a:buClrTx/>
                <a:buFontTx/>
                <a:buNone/>
              </a:pPr>
              <a:t>9</a:t>
            </a:fld>
            <a:r>
              <a:rPr lang="en-US" altLang="hu-HU" sz="1600">
                <a:solidFill>
                  <a:srgbClr val="000000"/>
                </a:solidFill>
              </a:rPr>
              <a:t>/27</a:t>
            </a:r>
          </a:p>
        </p:txBody>
      </p:sp>
      <p:graphicFrame>
        <p:nvGraphicFramePr>
          <p:cNvPr id="76838" name="Group 38"/>
          <p:cNvGraphicFramePr>
            <a:graphicFrameLocks noGrp="1"/>
          </p:cNvGraphicFramePr>
          <p:nvPr>
            <p:ph idx="4294967295"/>
          </p:nvPr>
        </p:nvGraphicFramePr>
        <p:xfrm>
          <a:off x="2208213" y="2276475"/>
          <a:ext cx="7389812" cy="3562802"/>
        </p:xfrm>
        <a:graphic>
          <a:graphicData uri="http://schemas.openxmlformats.org/drawingml/2006/table">
            <a:tbl>
              <a:tblPr/>
              <a:tblGrid>
                <a:gridCol w="1654175"/>
                <a:gridCol w="2041525"/>
                <a:gridCol w="1920875"/>
                <a:gridCol w="1773237"/>
              </a:tblGrid>
              <a:tr h="70091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Linguistics is a tool to…</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Language belongs to…</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1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Middle Ages</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“Philological”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…analyze (holy) texts.</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text or author.</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15">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End 18</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and 19</a:t>
                      </a:r>
                      <a:r>
                        <a:rPr kumimoji="0" lang="en-US" sz="2000" b="0" i="0" u="none" strike="noStrike" cap="none" normalizeH="0" baseline="30000" smtClean="0">
                          <a:ln>
                            <a:noFill/>
                          </a:ln>
                          <a:solidFill>
                            <a:srgbClr val="000000"/>
                          </a:solidFill>
                          <a:effectLst/>
                          <a:latin typeface="Arial" charset="0"/>
                          <a:cs typeface="Arial" charset="0"/>
                        </a:rPr>
                        <a:t>th</a:t>
                      </a:r>
                      <a:r>
                        <a:rPr kumimoji="0" lang="en-US" sz="2000" b="0" i="0" u="none" strike="noStrike" cap="none" normalizeH="0" baseline="0" smtClean="0">
                          <a:ln>
                            <a:noFill/>
                          </a:ln>
                          <a:solidFill>
                            <a:srgbClr val="000000"/>
                          </a:solidFill>
                          <a:effectLst/>
                          <a:latin typeface="Arial" charset="0"/>
                          <a:cs typeface="Arial" charset="0"/>
                        </a:rPr>
                        <a:t> century</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1" u="none" strike="noStrike" cap="none" normalizeH="0" baseline="0" smtClean="0">
                          <a:ln>
                            <a:noFill/>
                          </a:ln>
                          <a:solidFill>
                            <a:srgbClr val="000000"/>
                          </a:solidFill>
                          <a:effectLst/>
                          <a:latin typeface="Arial" charset="0"/>
                          <a:cs typeface="Arial" charset="0"/>
                        </a:rPr>
                        <a:t>Historical linguistics</a:t>
                      </a:r>
                      <a:endParaRPr kumimoji="0" lang="en-GB" sz="2000" b="0" i="1"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the history of a nation.</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r>
                        <a:rPr kumimoji="0" lang="en-US" sz="2000" b="0" i="0" u="none" strike="noStrike" cap="none" normalizeH="0" baseline="0" smtClean="0">
                          <a:ln>
                            <a:noFill/>
                          </a:ln>
                          <a:solidFill>
                            <a:srgbClr val="000000"/>
                          </a:solidFill>
                          <a:effectLst/>
                          <a:latin typeface="Arial" charset="0"/>
                          <a:cs typeface="Arial" charset="0"/>
                        </a:rPr>
                        <a:t>… a nation or people.</a:t>
                      </a: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9799">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GB"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806">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1"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ts val="700"/>
                        </a:spcBef>
                        <a:spcAft>
                          <a:spcPct val="0"/>
                        </a:spcAft>
                        <a:buClr>
                          <a:srgbClr val="000000"/>
                        </a:buClr>
                        <a:buSzPct val="100000"/>
                        <a:buFont typeface="Times New Roman" pitchFamily="18" charset="0"/>
                        <a:buNone/>
                        <a:tabLst/>
                      </a:pPr>
                      <a:endParaRPr kumimoji="0" lang="en-US" sz="2000" b="0" i="0" u="none" strike="noStrike" cap="none" normalizeH="0" baseline="0" smtClean="0">
                        <a:ln>
                          <a:noFill/>
                        </a:ln>
                        <a:solidFill>
                          <a:srgbClr val="000000"/>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24" name="Rectangle 2"/>
          <p:cNvSpPr>
            <a:spLocks noChangeArrowheads="1"/>
          </p:cNvSpPr>
          <p:nvPr/>
        </p:nvSpPr>
        <p:spPr bwMode="auto">
          <a:xfrm>
            <a:off x="2209800" y="476250"/>
            <a:ext cx="7773988"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hu-HU" sz="4000" i="1" dirty="0">
                <a:solidFill>
                  <a:srgbClr val="000000"/>
                </a:solidFill>
              </a:rPr>
              <a:t>An over-simplified history </a:t>
            </a:r>
            <a:br>
              <a:rPr lang="en-US" altLang="hu-HU" sz="4000" i="1" dirty="0">
                <a:solidFill>
                  <a:srgbClr val="000000"/>
                </a:solidFill>
              </a:rPr>
            </a:br>
            <a:r>
              <a:rPr lang="en-US" altLang="hu-HU" sz="4000" i="1" dirty="0">
                <a:solidFill>
                  <a:srgbClr val="000000"/>
                </a:solidFill>
              </a:rPr>
              <a:t>of linguistics</a:t>
            </a:r>
            <a:endParaRPr lang="nl-NL" altLang="hu-HU" sz="4400" dirty="0">
              <a:solidFill>
                <a:srgbClr val="000000"/>
              </a:solidFill>
            </a:endParaRPr>
          </a:p>
        </p:txBody>
      </p:sp>
    </p:spTree>
    <p:extLst>
      <p:ext uri="{BB962C8B-B14F-4D97-AF65-F5344CB8AC3E}">
        <p14:creationId xmlns:p14="http://schemas.microsoft.com/office/powerpoint/2010/main" val="348395807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1713</TotalTime>
  <Words>754</Words>
  <Application>Microsoft Office PowerPoint</Application>
  <PresentationFormat>Szélesvásznú</PresentationFormat>
  <Paragraphs>233</Paragraphs>
  <Slides>22</Slides>
  <Notes>11</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22</vt:i4>
      </vt:variant>
    </vt:vector>
  </HeadingPairs>
  <TitlesOfParts>
    <vt:vector size="28" baseType="lpstr">
      <vt:lpstr>Arial</vt:lpstr>
      <vt:lpstr>Calibri</vt:lpstr>
      <vt:lpstr>Calibri Light</vt:lpstr>
      <vt:lpstr>Times New Roman</vt:lpstr>
      <vt:lpstr>Wingdings</vt:lpstr>
      <vt:lpstr>Office-téma</vt:lpstr>
      <vt:lpstr>Sémi összehasonlító nyelvészet</vt:lpstr>
      <vt:lpstr>Praktikus dolgok:</vt:lpstr>
      <vt:lpstr>Az óra céljai:</vt:lpstr>
      <vt:lpstr>Követelmények, praktikus dolgok:</vt:lpstr>
      <vt:lpstr>Követelmények, praktikus dolgok:</vt:lpstr>
      <vt:lpstr>A félév szerkezete</vt:lpstr>
      <vt:lpstr>Bevezetés a nyelvészetbe</vt:lpstr>
      <vt:lpstr>PowerPoint bemutató</vt:lpstr>
      <vt:lpstr>PowerPoint bemutató</vt:lpstr>
      <vt:lpstr>PowerPoint bemutató</vt:lpstr>
      <vt:lpstr>PowerPoint bemutató</vt:lpstr>
      <vt:lpstr>Miért? Kérdések a nyelvészetben</vt:lpstr>
      <vt:lpstr>Two dimensions:  synchrony (one state) vs. diachrony (change)</vt:lpstr>
      <vt:lpstr>Two dimensions:  synchrony (one state) vs. diachrony (change)</vt:lpstr>
      <vt:lpstr>Two dimensions:  synchrony (one state) vs. diachrony (change)</vt:lpstr>
      <vt:lpstr>Two dimensions:  synchrony (one state) vs. diachrony (change)</vt:lpstr>
      <vt:lpstr>Nyelvek összehasonlítása:  Kapcsolat vagy nincs kapcsolat? Ez itt a kérdés</vt:lpstr>
      <vt:lpstr>A nyelvészet forrásai</vt:lpstr>
      <vt:lpstr>PowerPoint bemutató</vt:lpstr>
      <vt:lpstr>Házi feladat</vt:lpstr>
      <vt:lpstr>Következő órára: olvasandó + házi feladat</vt:lpstr>
      <vt:lpstr>Viszlát jövő szerdán!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 összehasonlító nyelvészet</dc:title>
  <dc:creator>birot</dc:creator>
  <cp:lastModifiedBy>birot</cp:lastModifiedBy>
  <cp:revision>42</cp:revision>
  <dcterms:created xsi:type="dcterms:W3CDTF">2014-09-09T08:41:25Z</dcterms:created>
  <dcterms:modified xsi:type="dcterms:W3CDTF">2014-09-11T13:22:49Z</dcterms:modified>
</cp:coreProperties>
</file>