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2" r:id="rId3"/>
    <p:sldId id="263" r:id="rId4"/>
    <p:sldId id="394" r:id="rId5"/>
    <p:sldId id="395" r:id="rId6"/>
    <p:sldId id="383" r:id="rId7"/>
    <p:sldId id="396" r:id="rId8"/>
    <p:sldId id="397" r:id="rId9"/>
    <p:sldId id="398" r:id="rId10"/>
    <p:sldId id="399" r:id="rId11"/>
    <p:sldId id="384" r:id="rId12"/>
    <p:sldId id="385" r:id="rId13"/>
    <p:sldId id="386" r:id="rId14"/>
    <p:sldId id="392" r:id="rId15"/>
    <p:sldId id="393" r:id="rId16"/>
    <p:sldId id="264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6C478-EF30-4BA2-82E7-BB1912A6EB19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B1EF-4AAE-4828-BB6B-B0D988999B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19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3C96E4-4AA1-4537-96C3-967A271130E4}" type="slidenum">
              <a:rPr lang="en-US" altLang="hu-HU">
                <a:solidFill>
                  <a:srgbClr val="000000"/>
                </a:solidFill>
              </a:rPr>
              <a:pPr eaLnBrk="1" hangingPunct="1"/>
              <a:t>7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89712" cy="37084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4488" cy="4365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5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B9E5D3-7631-4D4E-A5DE-F5AC5989BB16}" type="slidenum">
              <a:rPr lang="en-US" altLang="hu-HU">
                <a:solidFill>
                  <a:srgbClr val="000000"/>
                </a:solidFill>
              </a:rPr>
              <a:pPr eaLnBrk="1" hangingPunct="1"/>
              <a:t>8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594475" cy="37099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4488" cy="44529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9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1DA207-EE3F-41E8-B7E2-F5B50416DCC3}" type="slidenum">
              <a:rPr lang="en-US" altLang="hu-HU">
                <a:solidFill>
                  <a:srgbClr val="000000"/>
                </a:solidFill>
              </a:rPr>
              <a:pPr eaLnBrk="1" hangingPunct="1"/>
              <a:t>9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594475" cy="37099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4488" cy="44529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0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433577-68CC-4C62-9685-267A55DFDD9E}" type="slidenum">
              <a:rPr lang="en-US" altLang="hu-HU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901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89712" cy="37084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4488" cy="4365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3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7EF70F-3ADD-4B37-83D7-D310D0C0F286}" type="slidenum">
              <a:rPr lang="en-US" altLang="hu-HU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911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89712" cy="37084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4488" cy="4365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3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7EF70F-3ADD-4B37-83D7-D310D0C0F286}" type="slidenum">
              <a:rPr lang="en-US" altLang="hu-HU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911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89712" cy="37084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4488" cy="4365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3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16F766-94B9-44C7-939E-E014E4D991B5}" type="slidenum">
              <a:rPr lang="en-US" altLang="hu-HU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89712" cy="37084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4488" cy="4365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20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7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28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1"/>
            <a:ext cx="10951633" cy="1127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10363201" y="6400801"/>
            <a:ext cx="1401233" cy="366713"/>
          </a:xfrm>
        </p:spPr>
        <p:txBody>
          <a:bodyPr/>
          <a:lstStyle>
            <a:lvl1pPr>
              <a:defRPr/>
            </a:lvl1pPr>
          </a:lstStyle>
          <a:p>
            <a:fld id="{CC2B0C07-A194-4893-AE33-9ADFAB597AF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8315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12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3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81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24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778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34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92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4A82-DD17-4363-9B29-11E444A65FB0}" type="datetimeFigureOut">
              <a:rPr lang="hu-HU" smtClean="0"/>
              <a:pPr/>
              <a:t>2014.12.05.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55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bdowse.com/ip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1524000" y="315543"/>
            <a:ext cx="9144000" cy="2387600"/>
          </a:xfrm>
        </p:spPr>
        <p:txBody>
          <a:bodyPr/>
          <a:lstStyle/>
          <a:p>
            <a:r>
              <a:rPr lang="hu-HU" b="1" dirty="0"/>
              <a:t>Sémi összehasonlító nyelvészet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1524000" y="3294533"/>
            <a:ext cx="9144000" cy="1169894"/>
          </a:xfrm>
        </p:spPr>
        <p:txBody>
          <a:bodyPr/>
          <a:lstStyle/>
          <a:p>
            <a:r>
              <a:rPr lang="hu-HU" dirty="0"/>
              <a:t>BMA-HEBD-303</a:t>
            </a:r>
            <a:endParaRPr lang="hu-HU" dirty="0" smtClean="0"/>
          </a:p>
          <a:p>
            <a:r>
              <a:rPr lang="hu-HU" altLang="hu-HU" dirty="0" err="1" smtClean="0"/>
              <a:t>Biró</a:t>
            </a:r>
            <a:r>
              <a:rPr lang="hu-HU" altLang="hu-HU" dirty="0" smtClean="0"/>
              <a:t> Tamás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805519" y="49619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2014. december 3.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42515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614458-E035-4CC5-B527-6E167AA97811}" type="slidenum">
              <a:rPr lang="en-US" altLang="hu-HU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193675"/>
            <a:ext cx="8215313" cy="14351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Characteristics of</a:t>
            </a:r>
            <a:br>
              <a:rPr lang="en-US" altLang="hu-HU" smtClean="0"/>
            </a:br>
            <a:r>
              <a:rPr lang="en-US" altLang="hu-HU" smtClean="0"/>
              <a:t>Semitic languages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1" y="2276475"/>
            <a:ext cx="8520113" cy="4110038"/>
          </a:xfrm>
        </p:spPr>
        <p:txBody>
          <a:bodyPr/>
          <a:lstStyle/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1. Many g</a:t>
            </a:r>
            <a:r>
              <a:rPr lang="en-US" altLang="hu-HU" sz="2200" u="sng"/>
              <a:t>utturals</a:t>
            </a:r>
            <a:r>
              <a:rPr lang="en-US" altLang="hu-HU" sz="2200"/>
              <a:t>:</a:t>
            </a:r>
            <a:br>
              <a:rPr lang="en-US" altLang="hu-HU" sz="2200"/>
            </a:br>
            <a:r>
              <a:rPr lang="en-US" altLang="hu-HU" sz="2200"/>
              <a:t>velars, pharyngals and laryngals (glottals)</a:t>
            </a:r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z="2200"/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2. Parallel to the voiced and unvoiced series, there is also an  </a:t>
            </a:r>
            <a:r>
              <a:rPr lang="en-US" altLang="hu-HU" sz="2200" u="sng"/>
              <a:t>emphatic</a:t>
            </a:r>
            <a:r>
              <a:rPr lang="en-US" altLang="hu-HU" sz="2200"/>
              <a:t> series:   pharyngalized or glottalized</a:t>
            </a:r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z="2200"/>
          </a:p>
        </p:txBody>
      </p:sp>
    </p:spTree>
    <p:extLst>
      <p:ext uri="{BB962C8B-B14F-4D97-AF65-F5344CB8AC3E}">
        <p14:creationId xmlns:p14="http://schemas.microsoft.com/office/powerpoint/2010/main" val="2442510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204803" cy="3547308"/>
          </a:xfrm>
        </p:spPr>
        <p:txBody>
          <a:bodyPr>
            <a:normAutofit/>
          </a:bodyPr>
          <a:lstStyle/>
          <a:p>
            <a:r>
              <a:rPr lang="hu-HU" dirty="0" smtClean="0"/>
              <a:t>Házi </a:t>
            </a:r>
            <a:br>
              <a:rPr lang="hu-HU" dirty="0" smtClean="0"/>
            </a:br>
            <a:r>
              <a:rPr lang="hu-HU" dirty="0" smtClean="0"/>
              <a:t>feladat volt: </a:t>
            </a:r>
            <a:br>
              <a:rPr lang="hu-HU" dirty="0" smtClean="0"/>
            </a:br>
            <a:r>
              <a:rPr lang="hu-HU" sz="3300" dirty="0" err="1" smtClean="0"/>
              <a:t>Bennett</a:t>
            </a:r>
            <a:r>
              <a:rPr lang="hu-HU" sz="3300" dirty="0" smtClean="0"/>
              <a:t>, </a:t>
            </a:r>
            <a:r>
              <a:rPr lang="hu-HU" sz="3300" dirty="0" err="1" smtClean="0"/>
              <a:t>exercise</a:t>
            </a:r>
            <a:r>
              <a:rPr lang="hu-HU" sz="3300" dirty="0" smtClean="0"/>
              <a:t> 7</a:t>
            </a:r>
            <a:endParaRPr lang="hu-HU" sz="33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0685929" cy="4615516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55451"/>
              </p:ext>
            </p:extLst>
          </p:nvPr>
        </p:nvGraphicFramePr>
        <p:xfrm>
          <a:off x="1344705" y="4467277"/>
          <a:ext cx="9265026" cy="184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836"/>
                <a:gridCol w="1045509"/>
                <a:gridCol w="1045509"/>
                <a:gridCol w="1045509"/>
                <a:gridCol w="1045509"/>
                <a:gridCol w="208280"/>
                <a:gridCol w="1862568"/>
                <a:gridCol w="1573306"/>
              </a:tblGrid>
              <a:tr h="424674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Akkád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Szír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Arab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Héber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/>
                        <a:t>*</a:t>
                      </a:r>
                      <a:r>
                        <a:rPr lang="hu-HU" sz="2000" dirty="0" err="1" smtClean="0"/>
                        <a:t>Proto-Sémi</a:t>
                      </a:r>
                      <a:endParaRPr lang="hu-HU" sz="2000" dirty="0" smtClean="0"/>
                    </a:p>
                    <a:p>
                      <a:pPr algn="r"/>
                      <a:r>
                        <a:rPr lang="hu-HU" sz="1800" dirty="0" smtClean="0"/>
                        <a:t>(hagyományos)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/>
                        <a:t>*</a:t>
                      </a:r>
                      <a:r>
                        <a:rPr lang="hu-HU" sz="2000" dirty="0" err="1" smtClean="0"/>
                        <a:t>Proto-Sémi</a:t>
                      </a:r>
                      <a:endParaRPr lang="hu-HU" sz="2000" dirty="0" smtClean="0"/>
                    </a:p>
                    <a:p>
                      <a:pPr algn="r"/>
                      <a:r>
                        <a:rPr lang="hu-HU" sz="1800" dirty="0" smtClean="0"/>
                        <a:t>(</a:t>
                      </a:r>
                      <a:r>
                        <a:rPr lang="hu-HU" sz="1800" dirty="0" err="1" smtClean="0"/>
                        <a:t>Huehnergard</a:t>
                      </a:r>
                      <a:r>
                        <a:rPr lang="hu-HU" sz="1800" dirty="0" smtClean="0"/>
                        <a:t>)</a:t>
                      </a:r>
                      <a:endParaRPr lang="hu-HU" sz="1800" dirty="0"/>
                    </a:p>
                  </a:txBody>
                  <a:tcPr/>
                </a:tc>
              </a:tr>
              <a:tr h="392007">
                <a:tc>
                  <a:txBody>
                    <a:bodyPr/>
                    <a:lstStyle/>
                    <a:p>
                      <a:r>
                        <a:rPr lang="hu-HU" dirty="0" smtClean="0"/>
                        <a:t>1, 5,</a:t>
                      </a:r>
                      <a:r>
                        <a:rPr lang="hu-HU" baseline="0" dirty="0" smtClean="0"/>
                        <a:t> 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</a:t>
                      </a:r>
                      <a:endParaRPr lang="hu-HU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/>
                        <a:t>s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</a:t>
                      </a:r>
                      <a:endParaRPr lang="hu-HU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i="0" dirty="0" smtClean="0"/>
                        <a:t>&lt;</a:t>
                      </a:r>
                      <a:r>
                        <a:rPr lang="hu-HU" i="0" baseline="0" dirty="0" smtClean="0"/>
                        <a:t> </a:t>
                      </a:r>
                      <a:r>
                        <a:rPr lang="hu-HU" i="1" baseline="0" dirty="0" smtClean="0"/>
                        <a:t>*</a:t>
                      </a:r>
                      <a:r>
                        <a:rPr lang="af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i="0" dirty="0" smtClean="0"/>
                        <a:t>&lt; </a:t>
                      </a:r>
                      <a:r>
                        <a:rPr lang="hu-HU" i="0" baseline="0" dirty="0" smtClean="0"/>
                        <a:t> 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</a:t>
                      </a:r>
                      <a:endParaRPr lang="hu-HU" i="1" dirty="0"/>
                    </a:p>
                  </a:txBody>
                  <a:tcPr/>
                </a:tc>
              </a:tr>
              <a:tr h="392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2, 6, 7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</a:t>
                      </a:r>
                      <a:endParaRPr lang="hu-HU" i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/>
                        <a:t>s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(s)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i="0" dirty="0" smtClean="0"/>
                        <a:t>&lt;</a:t>
                      </a:r>
                      <a:r>
                        <a:rPr lang="hu-HU" i="0" baseline="0" dirty="0" smtClean="0"/>
                        <a:t> *</a:t>
                      </a:r>
                      <a:r>
                        <a:rPr lang="af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i="0" dirty="0" smtClean="0"/>
                        <a:t>&lt; </a:t>
                      </a:r>
                      <a:r>
                        <a:rPr lang="hu-HU" i="0" baseline="0" dirty="0" smtClean="0"/>
                        <a:t> *</a:t>
                      </a:r>
                      <a:r>
                        <a:rPr lang="af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</a:t>
                      </a:r>
                      <a:endParaRPr lang="hu-HU" i="0" dirty="0"/>
                    </a:p>
                  </a:txBody>
                  <a:tcPr/>
                </a:tc>
              </a:tr>
              <a:tr h="392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3, 4, 8, 9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hu-HU" i="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/>
                        <a:t>s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/>
                        <a:t>s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/>
                        <a:t>s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i="0" dirty="0" smtClean="0"/>
                        <a:t>&lt;</a:t>
                      </a:r>
                      <a:r>
                        <a:rPr lang="hu-HU" i="0" baseline="0" dirty="0" smtClean="0"/>
                        <a:t> *s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i="0" dirty="0" smtClean="0"/>
                        <a:t>&lt;</a:t>
                      </a:r>
                      <a:r>
                        <a:rPr lang="hu-HU" i="0" baseline="0" dirty="0" smtClean="0"/>
                        <a:t> *</a:t>
                      </a:r>
                      <a:r>
                        <a:rPr lang="hu-HU" i="0" baseline="30000" dirty="0" err="1" smtClean="0"/>
                        <a:t>t</a:t>
                      </a:r>
                      <a:r>
                        <a:rPr lang="hu-HU" i="0" baseline="0" dirty="0" err="1" smtClean="0"/>
                        <a:t>s</a:t>
                      </a:r>
                      <a:endParaRPr lang="hu-HU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48" y="0"/>
            <a:ext cx="8722130" cy="42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878542" y="257176"/>
            <a:ext cx="10806952" cy="122237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altLang="hu-HU" dirty="0" smtClean="0"/>
              <a:t>A </a:t>
            </a:r>
            <a:r>
              <a:rPr lang="hu-HU" altLang="hu-HU" dirty="0" err="1" smtClean="0"/>
              <a:t>protosémitől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tiberiási</a:t>
            </a:r>
            <a:r>
              <a:rPr lang="hu-HU" altLang="hu-HU" dirty="0" smtClean="0"/>
              <a:t> héberig</a:t>
            </a:r>
            <a:br>
              <a:rPr lang="hu-HU" altLang="hu-HU" dirty="0" smtClean="0"/>
            </a:br>
            <a:r>
              <a:rPr lang="hu-HU" altLang="hu-HU" sz="1100" dirty="0" smtClean="0"/>
              <a:t/>
            </a:r>
            <a:br>
              <a:rPr lang="hu-HU" altLang="hu-HU" sz="1100" dirty="0" smtClean="0"/>
            </a:br>
            <a:r>
              <a:rPr lang="hu-HU" altLang="hu-HU" sz="2900" dirty="0" smtClean="0"/>
              <a:t>(hagyományos felfogás, </a:t>
            </a:r>
            <a:r>
              <a:rPr lang="hu-HU" altLang="hu-HU" sz="2900" i="1" dirty="0" err="1" smtClean="0"/>
              <a:t>Bennett</a:t>
            </a:r>
            <a:r>
              <a:rPr lang="hu-HU" altLang="hu-HU" sz="2900" i="1" dirty="0" smtClean="0"/>
              <a:t>, </a:t>
            </a:r>
            <a:r>
              <a:rPr lang="hu-HU" altLang="hu-HU" sz="2900" i="1" dirty="0" err="1" smtClean="0"/>
              <a:t>Comparative</a:t>
            </a:r>
            <a:r>
              <a:rPr lang="hu-HU" altLang="hu-HU" sz="2900" i="1" dirty="0" smtClean="0"/>
              <a:t> </a:t>
            </a:r>
            <a:r>
              <a:rPr lang="hu-HU" altLang="hu-HU" sz="2900" i="1" dirty="0" err="1" smtClean="0"/>
              <a:t>Semitic</a:t>
            </a:r>
            <a:r>
              <a:rPr lang="hu-HU" altLang="hu-HU" sz="2900" i="1" dirty="0" smtClean="0"/>
              <a:t> </a:t>
            </a:r>
            <a:r>
              <a:rPr lang="hu-HU" altLang="hu-HU" sz="2900" i="1" dirty="0" err="1" smtClean="0"/>
              <a:t>Linguistics</a:t>
            </a:r>
            <a:r>
              <a:rPr lang="hu-HU" altLang="hu-HU" sz="2900" dirty="0" smtClean="0"/>
              <a:t>, </a:t>
            </a:r>
            <a:r>
              <a:rPr lang="hu-HU" altLang="hu-HU" sz="2900" dirty="0" err="1" smtClean="0"/>
              <a:t>Paradigms</a:t>
            </a:r>
            <a:r>
              <a:rPr lang="hu-HU" altLang="hu-HU" sz="2900" dirty="0" smtClean="0"/>
              <a:t> A)</a:t>
            </a:r>
            <a:endParaRPr lang="en-US" altLang="hu-HU" sz="2900" dirty="0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0578" y="1706562"/>
            <a:ext cx="8520113" cy="5014913"/>
          </a:xfrm>
        </p:spPr>
        <p:txBody>
          <a:bodyPr/>
          <a:lstStyle/>
          <a:p>
            <a:pPr indent="-341313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dirty="0" smtClean="0"/>
              <a:t> Proto</a:t>
            </a:r>
            <a:r>
              <a:rPr lang="hu-HU" altLang="hu-HU" dirty="0" smtClean="0"/>
              <a:t>sémi</a:t>
            </a:r>
            <a:r>
              <a:rPr lang="en-US" altLang="hu-HU" dirty="0" smtClean="0"/>
              <a:t>:</a:t>
            </a:r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z="2200" dirty="0"/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z="2200" dirty="0"/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z="2200" dirty="0"/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z="2200" dirty="0"/>
          </a:p>
          <a:p>
            <a:pPr indent="-341313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hu-HU" altLang="hu-HU" dirty="0" err="1" smtClean="0"/>
              <a:t>Tiberiási</a:t>
            </a:r>
            <a:r>
              <a:rPr lang="hu-HU" altLang="hu-HU" dirty="0" smtClean="0"/>
              <a:t> héber</a:t>
            </a:r>
            <a:r>
              <a:rPr lang="en-US" altLang="hu-HU" dirty="0" smtClean="0"/>
              <a:t>: </a:t>
            </a:r>
            <a:endParaRPr lang="hu-HU" altLang="hu-HU" dirty="0" smtClean="0"/>
          </a:p>
          <a:p>
            <a:pPr indent="-341313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hu-HU" altLang="hu-HU" dirty="0"/>
          </a:p>
          <a:p>
            <a:pPr indent="-341313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hu-HU" altLang="hu-HU" dirty="0" smtClean="0"/>
          </a:p>
          <a:p>
            <a:pPr marL="0" indent="0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hu-HU" altLang="hu-HU" sz="2400" dirty="0" smtClean="0"/>
              <a:t>Hangzó </a:t>
            </a:r>
            <a:r>
              <a:rPr lang="hu-HU" altLang="hu-HU" sz="2400" dirty="0" err="1" smtClean="0"/>
              <a:t>IPA-táblázat</a:t>
            </a:r>
            <a:r>
              <a:rPr lang="hu-HU" altLang="hu-HU" sz="2400" dirty="0" smtClean="0"/>
              <a:t>:</a:t>
            </a:r>
          </a:p>
          <a:p>
            <a:pPr marL="0" indent="0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dirty="0">
                <a:hlinkClick r:id="rId3"/>
              </a:rPr>
              <a:t>http://</a:t>
            </a:r>
            <a:r>
              <a:rPr lang="en-US" altLang="hu-HU" sz="2400" dirty="0" smtClean="0">
                <a:hlinkClick r:id="rId3"/>
              </a:rPr>
              <a:t>jbdowse.com/ipa</a:t>
            </a:r>
            <a:r>
              <a:rPr lang="hu-HU" altLang="hu-HU" sz="2400" dirty="0" smtClean="0"/>
              <a:t> </a:t>
            </a:r>
            <a:endParaRPr lang="en-US" altLang="hu-HU" sz="2400" dirty="0" smtClean="0"/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62" y="1926433"/>
            <a:ext cx="59340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38" y="4325938"/>
            <a:ext cx="618172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991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878542" y="257176"/>
            <a:ext cx="3648488" cy="3475375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altLang="hu-HU" dirty="0" smtClean="0"/>
              <a:t>A </a:t>
            </a:r>
            <a:r>
              <a:rPr lang="hu-HU" altLang="hu-HU" dirty="0" err="1" smtClean="0"/>
              <a:t>protosémitől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tiberiási</a:t>
            </a:r>
            <a:r>
              <a:rPr lang="hu-HU" altLang="hu-HU" dirty="0" smtClean="0"/>
              <a:t> héberig</a:t>
            </a:r>
            <a:br>
              <a:rPr lang="hu-HU" altLang="hu-HU" dirty="0" smtClean="0"/>
            </a:br>
            <a:r>
              <a:rPr lang="hu-HU" altLang="hu-HU" sz="1100" dirty="0" smtClean="0"/>
              <a:t/>
            </a:r>
            <a:br>
              <a:rPr lang="hu-HU" altLang="hu-HU" sz="1100" dirty="0" smtClean="0"/>
            </a:br>
            <a:r>
              <a:rPr lang="hu-HU" altLang="hu-HU" sz="2900" dirty="0" smtClean="0"/>
              <a:t>(</a:t>
            </a:r>
            <a:r>
              <a:rPr lang="hu-HU" altLang="hu-HU" sz="2900" i="1" dirty="0" err="1" smtClean="0"/>
              <a:t>Huehnergard</a:t>
            </a:r>
            <a:r>
              <a:rPr lang="hu-HU" altLang="hu-HU" sz="2900" i="1" dirty="0" smtClean="0"/>
              <a:t>, </a:t>
            </a:r>
            <a:br>
              <a:rPr lang="hu-HU" altLang="hu-HU" sz="2900" i="1" dirty="0" smtClean="0"/>
            </a:br>
            <a:r>
              <a:rPr lang="hu-HU" altLang="hu-HU" sz="2900" dirty="0" err="1" smtClean="0"/>
              <a:t>in</a:t>
            </a:r>
            <a:r>
              <a:rPr lang="hu-HU" altLang="hu-HU" sz="2900" i="1" dirty="0" smtClean="0"/>
              <a:t> </a:t>
            </a:r>
            <a:r>
              <a:rPr lang="hu-HU" altLang="hu-HU" sz="2900" i="1" dirty="0" err="1" smtClean="0"/>
              <a:t>Beyond</a:t>
            </a:r>
            <a:r>
              <a:rPr lang="hu-HU" altLang="hu-HU" sz="2900" i="1" dirty="0" smtClean="0"/>
              <a:t> Babel</a:t>
            </a:r>
            <a:r>
              <a:rPr lang="hu-HU" altLang="hu-HU" sz="2900" dirty="0" smtClean="0"/>
              <a:t>, p. 12)</a:t>
            </a:r>
            <a:endParaRPr lang="en-US" altLang="hu-HU" sz="29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50" y="0"/>
            <a:ext cx="5803116" cy="698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8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1996BA-4332-4F98-BC97-084BC5E4A438}" type="slidenum">
              <a:rPr lang="en-US" altLang="hu-HU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8576"/>
            <a:ext cx="8215313" cy="122237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Tiberian Hebrew to Israeli H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1" y="1371601"/>
            <a:ext cx="8520113" cy="5014913"/>
          </a:xfrm>
        </p:spPr>
        <p:txBody>
          <a:bodyPr/>
          <a:lstStyle/>
          <a:p>
            <a:pPr indent="-341313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dirty="0" smtClean="0"/>
              <a:t> </a:t>
            </a:r>
            <a:r>
              <a:rPr lang="en-US" altLang="hu-HU" dirty="0" err="1" smtClean="0"/>
              <a:t>Tiberian</a:t>
            </a:r>
            <a:r>
              <a:rPr lang="en-US" altLang="hu-HU" dirty="0" smtClean="0"/>
              <a:t> Hebrew:</a:t>
            </a:r>
          </a:p>
          <a:p>
            <a:pPr indent="-341313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dirty="0"/>
              <a:t> </a:t>
            </a:r>
            <a:r>
              <a:rPr lang="en-US" altLang="hu-HU" sz="2400" dirty="0" err="1"/>
              <a:t>Begad-kefat</a:t>
            </a:r>
            <a:r>
              <a:rPr lang="en-US" altLang="hu-HU" sz="2400" dirty="0"/>
              <a:t>:</a:t>
            </a:r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000" dirty="0"/>
              <a:t>Late development?</a:t>
            </a:r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000" dirty="0"/>
              <a:t>Yemenites: 6 distinctions</a:t>
            </a:r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000" dirty="0"/>
              <a:t>Ashkenazi: 4 distinctions</a:t>
            </a:r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000" dirty="0"/>
              <a:t>Israeli H: 3 distinctions</a:t>
            </a:r>
          </a:p>
          <a:p>
            <a:pPr indent="-341313">
              <a:buSzPct val="45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z="2000" dirty="0"/>
          </a:p>
          <a:p>
            <a:pPr indent="-341313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dirty="0"/>
              <a:t> </a:t>
            </a:r>
            <a:r>
              <a:rPr lang="en-US" altLang="hu-HU" sz="2400" dirty="0" err="1"/>
              <a:t>Tsadi</a:t>
            </a:r>
            <a:r>
              <a:rPr lang="en-US" altLang="hu-HU" sz="2400" dirty="0"/>
              <a:t>:</a:t>
            </a:r>
            <a:r>
              <a:rPr lang="en-US" altLang="hu-HU" sz="2000" dirty="0"/>
              <a:t> originally an emphatic </a:t>
            </a:r>
            <a:r>
              <a:rPr lang="en-US" altLang="hu-HU" sz="2000" dirty="0" smtClean="0"/>
              <a:t>[</a:t>
            </a:r>
            <a:r>
              <a:rPr lang="en-US" altLang="hu-HU" sz="2000" dirty="0"/>
              <a:t>ṣ</a:t>
            </a:r>
            <a:r>
              <a:rPr lang="en-US" altLang="hu-HU" sz="2000" dirty="0" smtClean="0"/>
              <a:t>], </a:t>
            </a:r>
            <a:r>
              <a:rPr lang="en-US" altLang="hu-HU" sz="2000" dirty="0"/>
              <a:t>turned into affricate [</a:t>
            </a:r>
            <a:r>
              <a:rPr lang="en-US" altLang="hu-HU" sz="2000" dirty="0" err="1"/>
              <a:t>ts</a:t>
            </a:r>
            <a:r>
              <a:rPr lang="en-US" altLang="hu-HU" sz="2000" dirty="0"/>
              <a:t>] in European pronunciation.</a:t>
            </a:r>
          </a:p>
          <a:p>
            <a:pPr indent="-341313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000" dirty="0"/>
              <a:t> “Original </a:t>
            </a:r>
            <a:r>
              <a:rPr lang="en-US" altLang="hu-HU" sz="2000" dirty="0" err="1">
                <a:latin typeface="DejaVu Sans" pitchFamily="32" charset="0"/>
              </a:rPr>
              <a:t>ś</a:t>
            </a:r>
            <a:r>
              <a:rPr lang="en-US" altLang="hu-HU" sz="2000" dirty="0" err="1"/>
              <a:t>in</a:t>
            </a:r>
            <a:r>
              <a:rPr lang="en-US" altLang="hu-HU" sz="2000" dirty="0"/>
              <a:t>”: lateralized? Cf. </a:t>
            </a:r>
            <a:r>
              <a:rPr lang="en-US" altLang="hu-HU" sz="2000" i="1" dirty="0"/>
              <a:t>Cha</a:t>
            </a:r>
            <a:r>
              <a:rPr lang="en-US" altLang="hu-HU" sz="2000" i="1" u="sng" dirty="0"/>
              <a:t>l</a:t>
            </a:r>
            <a:r>
              <a:rPr lang="en-US" altLang="hu-HU" sz="2000" i="1" dirty="0"/>
              <a:t>dean </a:t>
            </a:r>
            <a:r>
              <a:rPr lang="en-US" altLang="hu-HU" sz="2000" i="1" dirty="0" err="1"/>
              <a:t>כשדים</a:t>
            </a:r>
            <a:r>
              <a:rPr lang="en-US" altLang="hu-HU" sz="2000" i="1" dirty="0"/>
              <a:t>,</a:t>
            </a:r>
            <a:r>
              <a:rPr lang="en-US" altLang="hu-HU" sz="2000" dirty="0"/>
              <a:t> </a:t>
            </a:r>
            <a:r>
              <a:rPr lang="en-US" altLang="hu-HU" sz="2000" i="1" dirty="0"/>
              <a:t>ba</a:t>
            </a:r>
            <a:r>
              <a:rPr lang="en-US" altLang="hu-HU" sz="2000" i="1" u="sng" dirty="0"/>
              <a:t>l</a:t>
            </a:r>
            <a:r>
              <a:rPr lang="en-US" altLang="hu-HU" sz="2000" i="1" dirty="0"/>
              <a:t>sam </a:t>
            </a:r>
            <a:r>
              <a:rPr lang="en-US" altLang="hu-HU" sz="2000" i="1" dirty="0" err="1"/>
              <a:t>בושם</a:t>
            </a:r>
            <a:r>
              <a:rPr lang="en-US" altLang="hu-HU" sz="2000" i="1" dirty="0"/>
              <a:t>.</a:t>
            </a:r>
          </a:p>
          <a:p>
            <a:pPr indent="-341313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000" dirty="0"/>
              <a:t> Various gutturals maintained only by Arabic-speaking populations.</a:t>
            </a:r>
          </a:p>
          <a:p>
            <a:pPr indent="-341313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000" dirty="0"/>
              <a:t> [h] deleted, but new phonemes in Israeli Hebrew: </a:t>
            </a:r>
            <a:r>
              <a:rPr lang="en-US" altLang="hu-HU" sz="2200" dirty="0"/>
              <a:t>[</a:t>
            </a:r>
            <a:r>
              <a:rPr lang="en-US" altLang="hu-HU" sz="2200" dirty="0" err="1"/>
              <a:t>tʃ</a:t>
            </a:r>
            <a:r>
              <a:rPr lang="en-US" altLang="hu-HU" sz="2200" dirty="0"/>
              <a:t>] צ׳, [ʒ] ז׳, [</a:t>
            </a:r>
            <a:r>
              <a:rPr lang="en-US" altLang="hu-HU" sz="2200" dirty="0" err="1"/>
              <a:t>dʒ</a:t>
            </a:r>
            <a:r>
              <a:rPr lang="en-US" altLang="hu-HU" sz="2200" dirty="0"/>
              <a:t>] ג׳.</a:t>
            </a: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1055688"/>
            <a:ext cx="5148263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800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Fonológiai 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4675" y="1454046"/>
            <a:ext cx="11287594" cy="540395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dirty="0" smtClean="0"/>
              <a:t>„Természetes” és „nem természetes” folyamatok</a:t>
            </a:r>
          </a:p>
          <a:p>
            <a:pPr marL="0" indent="0">
              <a:lnSpc>
                <a:spcPct val="120000"/>
              </a:lnSpc>
              <a:buNone/>
            </a:pPr>
            <a:endParaRPr lang="hu-HU" sz="1400" dirty="0" smtClean="0"/>
          </a:p>
          <a:p>
            <a:pPr>
              <a:lnSpc>
                <a:spcPct val="120000"/>
              </a:lnSpc>
            </a:pPr>
            <a:r>
              <a:rPr lang="hu-HU" dirty="0" err="1" smtClean="0"/>
              <a:t>Begad-kefat</a:t>
            </a:r>
            <a:r>
              <a:rPr lang="hu-HU" dirty="0" smtClean="0"/>
              <a:t> </a:t>
            </a:r>
            <a:r>
              <a:rPr lang="hu-HU" dirty="0" err="1" smtClean="0"/>
              <a:t>spirantizáció</a:t>
            </a:r>
            <a:endParaRPr lang="hu-HU" dirty="0"/>
          </a:p>
          <a:p>
            <a:pPr>
              <a:lnSpc>
                <a:spcPct val="120000"/>
              </a:lnSpc>
            </a:pPr>
            <a:r>
              <a:rPr lang="hu-HU" dirty="0" err="1" smtClean="0"/>
              <a:t>Gutturálisok</a:t>
            </a:r>
            <a:r>
              <a:rPr lang="hu-HU" dirty="0" smtClean="0"/>
              <a:t> hatása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Metatézis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A </a:t>
            </a:r>
            <a:r>
              <a:rPr lang="hu-HU" i="1" dirty="0" err="1" smtClean="0"/>
              <a:t>hitpael</a:t>
            </a:r>
            <a:r>
              <a:rPr lang="hu-HU" dirty="0" err="1" smtClean="0"/>
              <a:t>-nek</a:t>
            </a:r>
            <a:r>
              <a:rPr lang="hu-HU" dirty="0" smtClean="0"/>
              <a:t> megfelelő igetörzseknél gyakori a sémi nyelvekben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Asszimiláció zöngésség és emfatikusság szempontjából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Asszimiláció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pl. zöngésségi hasonulás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Disszimiláció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615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75558"/>
            <a:ext cx="10515600" cy="1325563"/>
          </a:xfrm>
        </p:spPr>
        <p:txBody>
          <a:bodyPr/>
          <a:lstStyle/>
          <a:p>
            <a:pPr algn="ctr"/>
            <a:r>
              <a:rPr lang="hu-HU" i="1" dirty="0" smtClean="0"/>
              <a:t>Viszlát </a:t>
            </a:r>
            <a:r>
              <a:rPr lang="hu-HU" i="1" smtClean="0"/>
              <a:t>jövő szerdán!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3299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 jövő szerdára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2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/>
          <a:lstStyle/>
          <a:p>
            <a:r>
              <a:rPr lang="hu-HU" altLang="hu-HU" dirty="0" smtClean="0"/>
              <a:t>Következő órára: olvasandó + házi feladat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564777" y="1479176"/>
            <a:ext cx="11497236" cy="516146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altLang="hu-HU" dirty="0" smtClean="0"/>
              <a:t>1. </a:t>
            </a:r>
            <a:r>
              <a:rPr lang="hu-HU" altLang="hu-HU" u="sng" dirty="0" smtClean="0"/>
              <a:t>Olvasandó:</a:t>
            </a:r>
            <a:r>
              <a:rPr lang="hu-HU" altLang="hu-HU" dirty="0" smtClean="0"/>
              <a:t> </a:t>
            </a:r>
            <a:r>
              <a:rPr lang="pl-PL" altLang="hu-HU" sz="2600" dirty="0" smtClean="0"/>
              <a:t>Beyond Babel pp. 183</a:t>
            </a:r>
            <a:r>
              <a:rPr lang="hu-HU" altLang="hu-HU" sz="2600" dirty="0" smtClean="0"/>
              <a:t>–</a:t>
            </a:r>
            <a:r>
              <a:rPr lang="pl-PL" altLang="hu-HU" sz="2600" dirty="0" smtClean="0"/>
              <a:t>206 (hettita), Bennett pp. 56–67 (parts 6-7)</a:t>
            </a:r>
            <a:r>
              <a:rPr lang="hu-HU" altLang="hu-HU" sz="2600" dirty="0" smtClean="0"/>
              <a:t>.</a:t>
            </a:r>
          </a:p>
          <a:p>
            <a:pPr marL="457200" lvl="1" indent="0" algn="r">
              <a:lnSpc>
                <a:spcPct val="120000"/>
              </a:lnSpc>
              <a:buNone/>
            </a:pPr>
            <a:r>
              <a:rPr lang="hu-HU" altLang="hu-HU" sz="2000" i="1" dirty="0" smtClean="0"/>
              <a:t>Készítsen listát az elírásokról, nyomdahibákról.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altLang="hu-HU" dirty="0" smtClean="0"/>
              <a:t>2. </a:t>
            </a:r>
            <a:r>
              <a:rPr lang="hu-HU" altLang="hu-HU" u="sng" dirty="0" smtClean="0"/>
              <a:t>G </a:t>
            </a:r>
            <a:r>
              <a:rPr lang="hu-HU" altLang="hu-HU" u="sng" dirty="0" err="1" smtClean="0"/>
              <a:t>prefixkonjugáció</a:t>
            </a:r>
            <a:r>
              <a:rPr lang="hu-HU" altLang="hu-HU" u="sng" dirty="0" smtClean="0"/>
              <a:t> prefixumainak a története (héber</a:t>
            </a:r>
            <a:r>
              <a:rPr lang="hu-HU" altLang="hu-HU" u="sng" dirty="0"/>
              <a:t>, </a:t>
            </a:r>
            <a:r>
              <a:rPr lang="hu-HU" altLang="hu-HU" u="sng" dirty="0" smtClean="0"/>
              <a:t>akkád, </a:t>
            </a:r>
            <a:r>
              <a:rPr lang="hu-HU" altLang="hu-HU" u="sng" dirty="0"/>
              <a:t>arab, arámi):</a:t>
            </a:r>
            <a:endParaRPr lang="hu-HU" altLang="hu-HU" i="1" dirty="0" smtClean="0"/>
          </a:p>
          <a:p>
            <a:pPr marL="311150" indent="0">
              <a:lnSpc>
                <a:spcPct val="120000"/>
              </a:lnSpc>
              <a:buNone/>
            </a:pPr>
            <a:r>
              <a:rPr lang="hu-HU" altLang="hu-HU" sz="2600" dirty="0" smtClean="0"/>
              <a:t>A </a:t>
            </a:r>
            <a:r>
              <a:rPr lang="hu-HU" altLang="hu-HU" sz="2600" i="1" dirty="0" err="1" smtClean="0"/>
              <a:t>Beyond</a:t>
            </a:r>
            <a:r>
              <a:rPr lang="hu-HU" altLang="hu-HU" sz="2600" i="1" dirty="0" smtClean="0"/>
              <a:t> Babel</a:t>
            </a:r>
            <a:r>
              <a:rPr lang="hu-HU" altLang="hu-HU" sz="2600" dirty="0" smtClean="0"/>
              <a:t> adatai (ahol van), </a:t>
            </a:r>
            <a:r>
              <a:rPr lang="hu-HU" altLang="hu-HU" sz="2600" dirty="0" err="1" smtClean="0"/>
              <a:t>Bennett</a:t>
            </a:r>
            <a:r>
              <a:rPr lang="hu-HU" altLang="hu-HU" sz="2600" dirty="0" smtClean="0"/>
              <a:t> </a:t>
            </a:r>
            <a:r>
              <a:rPr lang="hu-HU" altLang="hu-HU" sz="2600" dirty="0" err="1" smtClean="0"/>
              <a:t>paradigms</a:t>
            </a:r>
            <a:r>
              <a:rPr lang="hu-HU" altLang="hu-HU" sz="2600" dirty="0" smtClean="0"/>
              <a:t> B, C és </a:t>
            </a:r>
            <a:r>
              <a:rPr lang="hu-HU" altLang="hu-HU" sz="2600" dirty="0" err="1" smtClean="0"/>
              <a:t>Moscati</a:t>
            </a:r>
            <a:r>
              <a:rPr lang="hu-HU" altLang="hu-HU" sz="2600" dirty="0" smtClean="0"/>
              <a:t> 141-145 alapján:</a:t>
            </a:r>
          </a:p>
          <a:p>
            <a:pPr marL="768350" indent="-457200">
              <a:lnSpc>
                <a:spcPct val="120000"/>
              </a:lnSpc>
              <a:buAutoNum type="arabicPeriod"/>
            </a:pPr>
            <a:r>
              <a:rPr lang="hu-HU" altLang="hu-HU" sz="2600" dirty="0" smtClean="0"/>
              <a:t>Adatgyűjtés: mely nyelvről mit tudunk (prefixumok „szótári” alakjai; a nyelv kora, forrásaink jellege; az írásrendszer befolyásolja-e a nyelvi adatok megbízhatóságát?)</a:t>
            </a:r>
          </a:p>
          <a:p>
            <a:pPr marL="768350" indent="-457200">
              <a:lnSpc>
                <a:spcPct val="120000"/>
              </a:lnSpc>
              <a:buAutoNum type="arabicPeriod"/>
            </a:pPr>
            <a:r>
              <a:rPr lang="hu-HU" altLang="hu-HU" sz="2600" dirty="0" err="1" smtClean="0"/>
              <a:t>Proto-sémi</a:t>
            </a:r>
            <a:r>
              <a:rPr lang="hu-HU" altLang="hu-HU" sz="2600" dirty="0" smtClean="0"/>
              <a:t> rekonstrukció: mit feltételez, </a:t>
            </a:r>
            <a:r>
              <a:rPr lang="hu-HU" altLang="hu-HU" sz="2600" i="1" u="sng" dirty="0" smtClean="0"/>
              <a:t>és</a:t>
            </a:r>
            <a:r>
              <a:rPr lang="hu-HU" altLang="hu-HU" sz="2600" dirty="0" smtClean="0"/>
              <a:t> hogyan jutott el ide, mely hipotézisekkel?</a:t>
            </a:r>
          </a:p>
          <a:p>
            <a:pPr marL="768350" indent="-457200">
              <a:lnSpc>
                <a:spcPct val="120000"/>
              </a:lnSpc>
              <a:buAutoNum type="arabicPeriod"/>
            </a:pPr>
            <a:r>
              <a:rPr lang="hu-HU" altLang="hu-HU" sz="2600" dirty="0" smtClean="0"/>
              <a:t>Végül fél oldalban mesélje el a prefixumok történetét a közös őstől a leánynyelvekig.</a:t>
            </a:r>
          </a:p>
          <a:p>
            <a:pPr marL="539750">
              <a:lnSpc>
                <a:spcPct val="120000"/>
              </a:lnSpc>
            </a:pPr>
            <a:r>
              <a:rPr lang="hu-HU" altLang="hu-HU" sz="2600" dirty="0" err="1" smtClean="0"/>
              <a:t>Emailben</a:t>
            </a:r>
            <a:r>
              <a:rPr lang="hu-HU" altLang="hu-HU" sz="2600" dirty="0" smtClean="0"/>
              <a:t>: </a:t>
            </a:r>
            <a:r>
              <a:rPr lang="hu-HU" altLang="hu-HU" sz="2600" dirty="0" err="1" smtClean="0"/>
              <a:t>biro.tamas</a:t>
            </a:r>
            <a:r>
              <a:rPr lang="hu-HU" altLang="hu-HU" sz="2600" dirty="0" smtClean="0"/>
              <a:t>@</a:t>
            </a:r>
            <a:r>
              <a:rPr lang="hu-HU" altLang="hu-HU" sz="2600" dirty="0" err="1" smtClean="0"/>
              <a:t>btk.elte.hu</a:t>
            </a:r>
            <a:r>
              <a:rPr lang="hu-HU" altLang="hu-HU" sz="2600" dirty="0" smtClean="0"/>
              <a:t>. Határidő: kedd dél (12:00). </a:t>
            </a:r>
          </a:p>
        </p:txBody>
      </p:sp>
    </p:spTree>
    <p:extLst>
      <p:ext uri="{BB962C8B-B14F-4D97-AF65-F5344CB8AC3E}">
        <p14:creationId xmlns:p14="http://schemas.microsoft.com/office/powerpoint/2010/main" val="35151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Írástörténet			</a:t>
            </a:r>
            <a:r>
              <a:rPr lang="hu-HU" sz="4000" dirty="0" smtClean="0"/>
              <a:t> (kiegészítés)</a:t>
            </a: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7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8028" y="0"/>
            <a:ext cx="10515600" cy="1325563"/>
          </a:xfrm>
        </p:spPr>
        <p:txBody>
          <a:bodyPr/>
          <a:lstStyle/>
          <a:p>
            <a:r>
              <a:rPr lang="hu-HU" dirty="0" smtClean="0"/>
              <a:t>Joseph </a:t>
            </a:r>
            <a:r>
              <a:rPr lang="hu-HU" dirty="0" err="1" smtClean="0"/>
              <a:t>Naveh</a:t>
            </a:r>
            <a:r>
              <a:rPr lang="hu-HU" dirty="0" smtClean="0"/>
              <a:t> 1982	vs. Benjamin Sass 2005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3" y="2238644"/>
            <a:ext cx="6530895" cy="4382886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" b="-6131"/>
          <a:stretch/>
        </p:blipFill>
        <p:spPr>
          <a:xfrm>
            <a:off x="6096000" y="1027906"/>
            <a:ext cx="5327628" cy="63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Összehasonlító rekonstrukció:</a:t>
            </a:r>
            <a:br>
              <a:rPr lang="hu-HU" dirty="0" smtClean="0"/>
            </a:br>
            <a:r>
              <a:rPr lang="hu-HU" dirty="0" smtClean="0"/>
              <a:t>fonológia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0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4F752D-029B-4E64-866F-BC3900AB7200}" type="slidenum">
              <a:rPr lang="en-US" altLang="hu-HU">
                <a:solidFill>
                  <a:srgbClr val="000000"/>
                </a:solidFill>
              </a:rPr>
              <a:pPr eaLnBrk="1" hangingPunct="1"/>
              <a:t>7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8576"/>
            <a:ext cx="8215313" cy="122237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Place of articulation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1"/>
            <a:ext cx="5410200" cy="5014913"/>
          </a:xfrm>
        </p:spPr>
        <p:txBody>
          <a:bodyPr/>
          <a:lstStyle/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1. Bilabial: by two lips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2. Labiodental: by lip + teeth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3. Dental: between teeth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4. Alveolar: by ridge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5. Postalveolar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6. Palatal: by hard palate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7. Velar: by soft palate (velum)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8. Uvular: by uvula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9. Pharyngeal: by pharynx (slokdarmhoofd)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/>
              <a:t>10. Glottal: by larynx/glottis</a:t>
            </a:r>
          </a:p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1200"/>
              <a:t>Sources:http://emedia.leeward.hawaii.edu/hurley/Ling102web/mod3_speaking/mod3docs/3_images/midsagittal_bw.jpg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194426" y="1371601"/>
            <a:ext cx="4157663" cy="5014913"/>
          </a:xfrm>
        </p:spPr>
        <p:txBody>
          <a:bodyPr/>
          <a:lstStyle/>
          <a:p>
            <a:endParaRPr lang="en-US" altLang="hu-HU" smtClean="0"/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1084263"/>
            <a:ext cx="44958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929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B1D379-B74F-40DD-AC2F-6285B4CFAC69}" type="slidenum">
              <a:rPr lang="en-US" altLang="hu-HU">
                <a:solidFill>
                  <a:srgbClr val="000000"/>
                </a:solidFill>
              </a:rPr>
              <a:pPr eaLnBrk="1" hangingPunct="1"/>
              <a:t>8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8576"/>
            <a:ext cx="8216900" cy="12239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Consonants: distinctive features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076325"/>
            <a:ext cx="8521700" cy="5016500"/>
          </a:xfrm>
        </p:spPr>
        <p:txBody>
          <a:bodyPr>
            <a:normAutofit lnSpcReduction="10000"/>
          </a:bodyPr>
          <a:lstStyle/>
          <a:p>
            <a:pPr marL="341313" indent="-339725">
              <a:buSzPct val="45000"/>
              <a:buFont typeface="Wingdings" panose="05000000000000000000" pitchFamily="2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hu-HU" smtClean="0"/>
              <a:t>Place of articulation:</a:t>
            </a:r>
          </a:p>
          <a:p>
            <a:pPr marL="1484313" lvl="1" indent="-568325">
              <a:buFont typeface="Times New Roman" panose="02020603050405020304" pitchFamily="18" charset="0"/>
              <a:buChar char="–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hu-HU" sz="2000"/>
              <a:t>Labial, dental, alveolar, velar, uvular, pharyngeal, glottal.</a:t>
            </a:r>
          </a:p>
          <a:p>
            <a:pPr marL="341313" indent="-339725">
              <a:buSzPct val="45000"/>
              <a:buFont typeface="Wingdings" panose="05000000000000000000" pitchFamily="2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hu-HU" smtClean="0"/>
              <a:t>Manner of articulation:</a:t>
            </a:r>
          </a:p>
          <a:p>
            <a:pPr marL="1484313" lvl="1" indent="-568325">
              <a:buFont typeface="Times New Roman" panose="02020603050405020304" pitchFamily="18" charset="0"/>
              <a:buChar char="–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hu-HU" u="sng" smtClean="0"/>
              <a:t>Stop/Plosive</a:t>
            </a:r>
            <a:r>
              <a:rPr lang="en-US" altLang="hu-HU" smtClean="0"/>
              <a:t> vs. </a:t>
            </a:r>
            <a:r>
              <a:rPr lang="en-US" altLang="hu-HU" u="sng" smtClean="0"/>
              <a:t>Fricative</a:t>
            </a:r>
            <a:r>
              <a:rPr lang="en-US" altLang="hu-HU" smtClean="0"/>
              <a:t> vs. </a:t>
            </a:r>
            <a:r>
              <a:rPr lang="en-US" altLang="hu-HU" u="sng" smtClean="0"/>
              <a:t>Affricate</a:t>
            </a:r>
          </a:p>
          <a:p>
            <a:pPr marL="1484313" lvl="1" indent="-568325">
              <a:buFont typeface="Times New Roman" panose="02020603050405020304" pitchFamily="18" charset="0"/>
              <a:buChar char="–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hu-HU" u="sng" smtClean="0"/>
              <a:t>Nasal</a:t>
            </a:r>
            <a:r>
              <a:rPr lang="en-US" altLang="hu-HU" smtClean="0"/>
              <a:t>			 	</a:t>
            </a:r>
            <a:r>
              <a:rPr lang="en-US" altLang="hu-HU" sz="1800"/>
              <a:t>(and many more manners of articulation)</a:t>
            </a:r>
          </a:p>
          <a:p>
            <a:pPr marL="341313" indent="-339725">
              <a:buSzPct val="45000"/>
              <a:buFont typeface="Wingdings" panose="05000000000000000000" pitchFamily="2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hu-HU" smtClean="0"/>
              <a:t>Laryngeal features:</a:t>
            </a:r>
          </a:p>
          <a:p>
            <a:pPr marL="1484313" lvl="1" indent="-568325">
              <a:buFont typeface="Times New Roman" panose="02020603050405020304" pitchFamily="18" charset="0"/>
              <a:buChar char="–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hu-HU" u="sng" smtClean="0"/>
              <a:t>Voiced</a:t>
            </a:r>
            <a:r>
              <a:rPr lang="en-US" altLang="hu-HU" smtClean="0"/>
              <a:t> [b, d, g, m, l...] vs. </a:t>
            </a:r>
            <a:r>
              <a:rPr lang="en-US" altLang="hu-HU" u="sng" smtClean="0"/>
              <a:t>Unvoiced</a:t>
            </a:r>
            <a:r>
              <a:rPr lang="en-US" altLang="hu-HU" smtClean="0"/>
              <a:t> [p, t, k...]</a:t>
            </a:r>
          </a:p>
          <a:p>
            <a:pPr marL="341313" indent="-339725">
              <a:buSzPct val="45000"/>
              <a:buFont typeface="Wingdings" panose="05000000000000000000" pitchFamily="2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hu-HU" sz="2000"/>
              <a:t>Much more complicated, if we include all the many hundreds of consonants observed in the languages of the world...</a:t>
            </a:r>
          </a:p>
          <a:p>
            <a:pPr marL="341313" indent="-339725">
              <a:buSzPct val="45000"/>
              <a:buFont typeface="Wingdings" panose="05000000000000000000" pitchFamily="2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hu-HU" smtClean="0"/>
              <a:t>Glide:</a:t>
            </a:r>
            <a:r>
              <a:rPr lang="en-US" altLang="hu-HU" sz="2200"/>
              <a:t> semi-vowels, behaving as consonants: [y] and [w]</a:t>
            </a:r>
          </a:p>
          <a:p>
            <a:pPr marL="341313" indent="-339725">
              <a:buSzPct val="45000"/>
              <a:buFont typeface="Wingdings" panose="05000000000000000000" pitchFamily="2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hu-HU" u="sng" smtClean="0"/>
              <a:t>Affricate</a:t>
            </a:r>
            <a:r>
              <a:rPr lang="en-US" altLang="hu-HU" smtClean="0"/>
              <a:t>:</a:t>
            </a:r>
            <a:r>
              <a:rPr lang="en-US" altLang="hu-HU" sz="2200"/>
              <a:t> stop+fricative combination, e.g. [tʃ], [ts], [pf]</a:t>
            </a:r>
          </a:p>
          <a:p>
            <a:pPr marL="341313" indent="-339725">
              <a:buSzPct val="45000"/>
              <a:buFont typeface="Wingdings" panose="05000000000000000000" pitchFamily="2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hu-HU" u="sng" smtClean="0"/>
              <a:t>Geminate</a:t>
            </a:r>
            <a:r>
              <a:rPr lang="en-US" altLang="hu-HU" smtClean="0"/>
              <a:t>: “</a:t>
            </a:r>
            <a:r>
              <a:rPr lang="en-US" altLang="hu-HU" sz="2200"/>
              <a:t>double”/long consonants (cf. dagesh forte)</a:t>
            </a:r>
          </a:p>
        </p:txBody>
      </p:sp>
    </p:spTree>
    <p:extLst>
      <p:ext uri="{BB962C8B-B14F-4D97-AF65-F5344CB8AC3E}">
        <p14:creationId xmlns:p14="http://schemas.microsoft.com/office/powerpoint/2010/main" val="1676871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ECD24C-C900-4A76-B55E-32F26AF0AE03}" type="slidenum">
              <a:rPr lang="en-US" altLang="hu-HU">
                <a:solidFill>
                  <a:srgbClr val="000000"/>
                </a:solidFill>
              </a:rPr>
              <a:pPr eaLnBrk="1" hangingPunct="1"/>
              <a:t>9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8576"/>
            <a:ext cx="8216900" cy="12239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z="2400"/>
              <a:t>Clickable IPA chart: http://jbdowse.com/ipa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1460500"/>
            <a:ext cx="8521700" cy="492760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altLang="hu-HU" smtClean="0"/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00700"/>
            <a:ext cx="52768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4114"/>
            <a:ext cx="9144000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20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420</Words>
  <Application>Microsoft Office PowerPoint</Application>
  <PresentationFormat>Szélesvásznú</PresentationFormat>
  <Paragraphs>130</Paragraphs>
  <Slides>16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DejaVu Sans</vt:lpstr>
      <vt:lpstr>Times New Roman</vt:lpstr>
      <vt:lpstr>Wingdings</vt:lpstr>
      <vt:lpstr>Office-téma</vt:lpstr>
      <vt:lpstr>Sémi összehasonlító nyelvészet</vt:lpstr>
      <vt:lpstr>Házi feladat jövő szerdára</vt:lpstr>
      <vt:lpstr>Következő órára: olvasandó + házi feladat</vt:lpstr>
      <vt:lpstr>Írástörténet    (kiegészítés)</vt:lpstr>
      <vt:lpstr>Joseph Naveh 1982 vs. Benjamin Sass 2005</vt:lpstr>
      <vt:lpstr>Összehasonlító rekonstrukció: fonológia</vt:lpstr>
      <vt:lpstr>Place of articulation</vt:lpstr>
      <vt:lpstr>Consonants: distinctive features</vt:lpstr>
      <vt:lpstr>Clickable IPA chart: http://jbdowse.com/ipa</vt:lpstr>
      <vt:lpstr>Characteristics of Semitic languages</vt:lpstr>
      <vt:lpstr>Házi  feladat volt:  Bennett, exercise 7</vt:lpstr>
      <vt:lpstr>A protosémitől a tiberiási héberig  (hagyományos felfogás, Bennett, Comparative Semitic Linguistics, Paradigms A)</vt:lpstr>
      <vt:lpstr>A protosémitől a tiberiási héberig  (Huehnergard,  in Beyond Babel, p. 12)</vt:lpstr>
      <vt:lpstr>Tiberian Hebrew to Israeli H</vt:lpstr>
      <vt:lpstr>Fonológiai folyamatok</vt:lpstr>
      <vt:lpstr>Viszlát jövő szerdán!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 összehasonlító nyelvészet</dc:title>
  <dc:creator>birot</dc:creator>
  <cp:lastModifiedBy>birot</cp:lastModifiedBy>
  <cp:revision>197</cp:revision>
  <dcterms:created xsi:type="dcterms:W3CDTF">2014-09-09T08:41:25Z</dcterms:created>
  <dcterms:modified xsi:type="dcterms:W3CDTF">2014-12-05T14:28:17Z</dcterms:modified>
</cp:coreProperties>
</file>