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3" r:id="rId3"/>
    <p:sldId id="403" r:id="rId4"/>
    <p:sldId id="401" r:id="rId5"/>
    <p:sldId id="400" r:id="rId6"/>
    <p:sldId id="370" r:id="rId7"/>
    <p:sldId id="402" r:id="rId8"/>
    <p:sldId id="406" r:id="rId9"/>
    <p:sldId id="404" r:id="rId10"/>
    <p:sldId id="405" r:id="rId11"/>
    <p:sldId id="408" r:id="rId12"/>
    <p:sldId id="407" r:id="rId13"/>
    <p:sldId id="264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6C478-EF30-4BA2-82E7-BB1912A6EB19}" type="datetimeFigureOut">
              <a:rPr lang="hu-HU" smtClean="0"/>
              <a:pPr/>
              <a:t>2014.12.10.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DB1EF-4AAE-4828-BB6B-B0D988999B8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5193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920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372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028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12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633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2014.12.10.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381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2014.12.10.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624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2014.12.10.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778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2014.12.10.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64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2014.12.10.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734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2014.12.10.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092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A4A82-DD17-4363-9B29-11E444A65FB0}" type="datetimeFigureOut">
              <a:rPr lang="hu-HU" smtClean="0"/>
              <a:pPr/>
              <a:t>2014.12.10.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655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are.uva.nl/record/1/31293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1524000" y="315543"/>
            <a:ext cx="9144000" cy="2387600"/>
          </a:xfrm>
        </p:spPr>
        <p:txBody>
          <a:bodyPr/>
          <a:lstStyle/>
          <a:p>
            <a:r>
              <a:rPr lang="hu-HU" b="1" dirty="0"/>
              <a:t>Sémi összehasonlító nyelvészet</a:t>
            </a:r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24000" y="3294533"/>
            <a:ext cx="9144000" cy="1169894"/>
          </a:xfrm>
        </p:spPr>
        <p:txBody>
          <a:bodyPr/>
          <a:lstStyle/>
          <a:p>
            <a:r>
              <a:rPr lang="hu-HU" dirty="0"/>
              <a:t>BMA-HEBD-303</a:t>
            </a:r>
            <a:endParaRPr lang="hu-HU" dirty="0" smtClean="0"/>
          </a:p>
          <a:p>
            <a:r>
              <a:rPr lang="hu-HU" altLang="hu-HU" dirty="0" err="1" smtClean="0"/>
              <a:t>Biró</a:t>
            </a:r>
            <a:r>
              <a:rPr lang="hu-HU" altLang="hu-HU" dirty="0" smtClean="0"/>
              <a:t> Tamás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805519" y="49619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december </a:t>
            </a:r>
            <a:r>
              <a:rPr lang="en-US" sz="2400" i="1" dirty="0" smtClean="0"/>
              <a:t>10</a:t>
            </a:r>
            <a:r>
              <a:rPr lang="hu-HU" sz="2400" i="1" dirty="0" smtClean="0"/>
              <a:t>.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42515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Igetörzsek (példa): a </a:t>
            </a:r>
            <a:r>
              <a:rPr lang="hu-HU" dirty="0" err="1" smtClean="0"/>
              <a:t>kauzatív</a:t>
            </a:r>
            <a:r>
              <a:rPr lang="hu-HU" dirty="0" smtClean="0"/>
              <a:t> Š törzs története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734207" cy="4830008"/>
          </a:xfrm>
        </p:spPr>
        <p:txBody>
          <a:bodyPr>
            <a:normAutofit/>
          </a:bodyPr>
          <a:lstStyle/>
          <a:p>
            <a:r>
              <a:rPr lang="hu-HU" dirty="0" smtClean="0"/>
              <a:t>*Afroázsiai &gt; egyiptomi és akkád </a:t>
            </a:r>
            <a:r>
              <a:rPr lang="hu-HU" dirty="0" err="1" smtClean="0"/>
              <a:t>kauzatív</a:t>
            </a:r>
            <a:r>
              <a:rPr lang="hu-HU" dirty="0" smtClean="0"/>
              <a:t> igetörzs </a:t>
            </a:r>
            <a:r>
              <a:rPr lang="af-ZA" i="1" dirty="0" smtClean="0"/>
              <a:t>š</a:t>
            </a:r>
            <a:r>
              <a:rPr lang="hu-HU" i="1" dirty="0" smtClean="0"/>
              <a:t>-</a:t>
            </a:r>
            <a:r>
              <a:rPr lang="hu-HU" dirty="0" smtClean="0"/>
              <a:t> prefixummal.</a:t>
            </a:r>
          </a:p>
          <a:p>
            <a:r>
              <a:rPr lang="hu-HU" dirty="0" smtClean="0"/>
              <a:t>Nyugati sémi </a:t>
            </a:r>
            <a:r>
              <a:rPr lang="af-ZA" dirty="0" smtClean="0"/>
              <a:t>š</a:t>
            </a:r>
            <a:r>
              <a:rPr lang="hu-HU" dirty="0" smtClean="0"/>
              <a:t> &gt; h / #__ (= szó elején), kivéve ha gyökmássalhangzó.</a:t>
            </a:r>
          </a:p>
          <a:p>
            <a:r>
              <a:rPr lang="hu-HU" dirty="0" smtClean="0"/>
              <a:t>Például héber </a:t>
            </a:r>
            <a:r>
              <a:rPr lang="hu-HU" i="1" dirty="0" smtClean="0"/>
              <a:t>*</a:t>
            </a:r>
            <a:r>
              <a:rPr lang="hu-HU" i="1" dirty="0" err="1" smtClean="0"/>
              <a:t>hapil</a:t>
            </a:r>
            <a:r>
              <a:rPr lang="hu-HU" dirty="0" smtClean="0"/>
              <a:t> &gt; </a:t>
            </a:r>
            <a:r>
              <a:rPr lang="hu-HU" i="1" dirty="0" err="1" smtClean="0"/>
              <a:t>hiphil</a:t>
            </a:r>
            <a:r>
              <a:rPr lang="hu-HU" dirty="0" smtClean="0"/>
              <a:t>.</a:t>
            </a:r>
          </a:p>
          <a:p>
            <a:r>
              <a:rPr lang="hu-HU" dirty="0" smtClean="0"/>
              <a:t>Később h </a:t>
            </a:r>
            <a:r>
              <a:rPr lang="hu-HU" dirty="0"/>
              <a:t>&gt; ˀ </a:t>
            </a:r>
            <a:r>
              <a:rPr lang="hu-HU" dirty="0" smtClean="0"/>
              <a:t>( &gt; </a:t>
            </a:r>
            <a:r>
              <a:rPr lang="af-ZA" dirty="0" smtClean="0"/>
              <a:t>Ø</a:t>
            </a:r>
            <a:r>
              <a:rPr lang="hu-HU" dirty="0" smtClean="0"/>
              <a:t>) </a:t>
            </a:r>
            <a:r>
              <a:rPr lang="hu-HU" dirty="0"/>
              <a:t>/ </a:t>
            </a:r>
            <a:r>
              <a:rPr lang="hu-HU" dirty="0" smtClean="0"/>
              <a:t>#__, 	</a:t>
            </a:r>
            <a:r>
              <a:rPr lang="hu-HU" sz="2400" dirty="0" err="1" smtClean="0"/>
              <a:t>v.ö</a:t>
            </a:r>
            <a:r>
              <a:rPr lang="hu-HU" sz="2400" dirty="0" smtClean="0"/>
              <a:t>. a </a:t>
            </a:r>
            <a:r>
              <a:rPr lang="hu-HU" sz="2400" i="1" dirty="0" err="1" smtClean="0"/>
              <a:t>hitpael</a:t>
            </a:r>
            <a:r>
              <a:rPr lang="hu-HU" sz="2400" i="1" dirty="0" smtClean="0"/>
              <a:t> </a:t>
            </a:r>
            <a:r>
              <a:rPr lang="hu-HU" sz="2400" dirty="0" smtClean="0"/>
              <a:t>megfelelőinek a prefixumával is</a:t>
            </a:r>
          </a:p>
          <a:p>
            <a:pPr lvl="1"/>
            <a:r>
              <a:rPr lang="hu-HU" dirty="0" smtClean="0"/>
              <a:t>Arab IV. törzs: </a:t>
            </a:r>
            <a:r>
              <a:rPr lang="af-ZA" i="1" dirty="0" smtClean="0"/>
              <a:t>ˀ</a:t>
            </a:r>
            <a:r>
              <a:rPr lang="hu-HU" i="1" dirty="0" err="1" smtClean="0"/>
              <a:t>af</a:t>
            </a:r>
            <a:r>
              <a:rPr lang="af-ZA" i="1" dirty="0" smtClean="0"/>
              <a:t>ˁ</a:t>
            </a:r>
            <a:r>
              <a:rPr lang="hu-HU" i="1" dirty="0" err="1" smtClean="0"/>
              <a:t>ala</a:t>
            </a:r>
            <a:r>
              <a:rPr lang="hu-HU" dirty="0" smtClean="0"/>
              <a:t>, </a:t>
            </a:r>
            <a:r>
              <a:rPr lang="hu-HU" dirty="0" smtClean="0"/>
              <a:t>		például</a:t>
            </a:r>
            <a:r>
              <a:rPr lang="hu-HU" dirty="0" smtClean="0"/>
              <a:t>: </a:t>
            </a:r>
            <a:r>
              <a:rPr lang="af-ZA" dirty="0" smtClean="0"/>
              <a:t>ˁ</a:t>
            </a:r>
            <a:r>
              <a:rPr lang="hu-HU" dirty="0" err="1" smtClean="0"/>
              <a:t>alima</a:t>
            </a:r>
            <a:r>
              <a:rPr lang="hu-HU" dirty="0" smtClean="0"/>
              <a:t> ’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know</a:t>
            </a:r>
            <a:r>
              <a:rPr lang="hu-HU" dirty="0" smtClean="0"/>
              <a:t>’, </a:t>
            </a:r>
            <a:r>
              <a:rPr lang="af-ZA" i="1" dirty="0"/>
              <a:t>ˀ</a:t>
            </a:r>
            <a:r>
              <a:rPr lang="hu-HU" i="1" dirty="0"/>
              <a:t>a</a:t>
            </a:r>
            <a:r>
              <a:rPr lang="af-ZA" i="1" dirty="0" smtClean="0"/>
              <a:t>ˁ</a:t>
            </a:r>
            <a:r>
              <a:rPr lang="hu-HU" i="1" dirty="0" err="1" smtClean="0"/>
              <a:t>alama</a:t>
            </a:r>
            <a:r>
              <a:rPr lang="hu-HU" i="1" dirty="0" smtClean="0"/>
              <a:t> </a:t>
            </a:r>
            <a:r>
              <a:rPr lang="hu-HU" dirty="0" smtClean="0"/>
              <a:t>’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inform</a:t>
            </a:r>
            <a:r>
              <a:rPr lang="hu-HU" dirty="0" smtClean="0"/>
              <a:t>’</a:t>
            </a:r>
          </a:p>
          <a:p>
            <a:pPr lvl="1"/>
            <a:r>
              <a:rPr lang="hu-HU" dirty="0" smtClean="0"/>
              <a:t>Közép, és főleg kései arámi: </a:t>
            </a:r>
            <a:r>
              <a:rPr lang="af-ZA" i="1" dirty="0" smtClean="0"/>
              <a:t>ˀ</a:t>
            </a:r>
            <a:r>
              <a:rPr lang="hu-HU" i="1" dirty="0" err="1" smtClean="0"/>
              <a:t>ap</a:t>
            </a:r>
            <a:r>
              <a:rPr lang="af-ZA" i="1" dirty="0" smtClean="0"/>
              <a:t>ˁē</a:t>
            </a:r>
            <a:r>
              <a:rPr lang="hu-HU" i="1" dirty="0" smtClean="0"/>
              <a:t>l</a:t>
            </a:r>
          </a:p>
          <a:p>
            <a:pPr lvl="1"/>
            <a:r>
              <a:rPr lang="hu-HU" dirty="0" smtClean="0"/>
              <a:t>Izraeli héber </a:t>
            </a:r>
            <a:r>
              <a:rPr lang="hu-HU" i="1" dirty="0" err="1" smtClean="0"/>
              <a:t>ifil</a:t>
            </a:r>
            <a:endParaRPr lang="hu-HU" dirty="0" smtClean="0"/>
          </a:p>
          <a:p>
            <a:r>
              <a:rPr lang="hu-HU" dirty="0" smtClean="0"/>
              <a:t>De kései akkád &gt; arámi (</a:t>
            </a:r>
            <a:r>
              <a:rPr lang="hu-HU" dirty="0" err="1" smtClean="0"/>
              <a:t>v.ö</a:t>
            </a:r>
            <a:r>
              <a:rPr lang="hu-HU" dirty="0" smtClean="0"/>
              <a:t>. BA) &gt; héber (bibliai? </a:t>
            </a:r>
            <a:r>
              <a:rPr lang="hu-HU" dirty="0" err="1" smtClean="0"/>
              <a:t>misnai</a:t>
            </a:r>
            <a:r>
              <a:rPr lang="hu-HU" dirty="0" smtClean="0"/>
              <a:t>!) </a:t>
            </a:r>
            <a:r>
              <a:rPr lang="af-ZA" i="1" dirty="0" smtClean="0"/>
              <a:t>š</a:t>
            </a:r>
            <a:r>
              <a:rPr lang="hu-HU" i="1" dirty="0" err="1" smtClean="0"/>
              <a:t>aph</a:t>
            </a:r>
            <a:r>
              <a:rPr lang="af-ZA" i="1" dirty="0" smtClean="0"/>
              <a:t>ē</a:t>
            </a:r>
            <a:r>
              <a:rPr lang="hu-HU" i="1" dirty="0" smtClean="0"/>
              <a:t>l</a:t>
            </a:r>
            <a:r>
              <a:rPr lang="hu-HU" dirty="0" smtClean="0"/>
              <a:t>.</a:t>
            </a:r>
          </a:p>
          <a:p>
            <a:r>
              <a:rPr lang="hu-HU" dirty="0" smtClean="0"/>
              <a:t>Önálló „igetörzs”? BT: új gyök képzése (+ </a:t>
            </a:r>
            <a:r>
              <a:rPr lang="hu-HU" dirty="0" err="1" smtClean="0"/>
              <a:t>piel</a:t>
            </a:r>
            <a:r>
              <a:rPr lang="hu-HU" dirty="0" smtClean="0"/>
              <a:t>, </a:t>
            </a:r>
            <a:r>
              <a:rPr lang="hu-HU" dirty="0" err="1" smtClean="0"/>
              <a:t>pual</a:t>
            </a:r>
            <a:r>
              <a:rPr lang="hu-HU" dirty="0" smtClean="0"/>
              <a:t>, </a:t>
            </a:r>
            <a:r>
              <a:rPr lang="hu-HU" dirty="0" err="1" smtClean="0"/>
              <a:t>hitpael</a:t>
            </a:r>
            <a:r>
              <a:rPr lang="hu-HU" dirty="0" smtClean="0"/>
              <a:t>). </a:t>
            </a:r>
          </a:p>
          <a:p>
            <a:r>
              <a:rPr lang="hu-HU" dirty="0" smtClean="0"/>
              <a:t>Izraeli héberben </a:t>
            </a:r>
            <a:r>
              <a:rPr lang="hu-HU" dirty="0" smtClean="0"/>
              <a:t>félig-meddig </a:t>
            </a:r>
            <a:r>
              <a:rPr lang="hu-HU" dirty="0" smtClean="0"/>
              <a:t>produktív </a:t>
            </a:r>
            <a:r>
              <a:rPr lang="af-ZA" i="1" dirty="0" smtClean="0"/>
              <a:t>š</a:t>
            </a:r>
            <a:r>
              <a:rPr lang="hu-HU" i="1" dirty="0" err="1" smtClean="0"/>
              <a:t>if’el</a:t>
            </a:r>
            <a:r>
              <a:rPr lang="hu-HU" sz="2400" dirty="0" smtClean="0"/>
              <a:t> (de </a:t>
            </a:r>
            <a:r>
              <a:rPr lang="hu-HU" sz="2400" dirty="0" err="1" smtClean="0"/>
              <a:t>v.ö</a:t>
            </a:r>
            <a:r>
              <a:rPr lang="hu-HU" sz="2400" dirty="0" smtClean="0"/>
              <a:t>. </a:t>
            </a:r>
            <a:r>
              <a:rPr lang="hu-HU" sz="2400" dirty="0" err="1" smtClean="0">
                <a:hlinkClick r:id="rId2"/>
              </a:rPr>
              <a:t>Nurit</a:t>
            </a:r>
            <a:r>
              <a:rPr lang="hu-HU" sz="2400" dirty="0" smtClean="0">
                <a:hlinkClick r:id="rId2"/>
              </a:rPr>
              <a:t> </a:t>
            </a:r>
            <a:r>
              <a:rPr lang="hu-HU" sz="2400" dirty="0" err="1" smtClean="0">
                <a:hlinkClick r:id="rId2"/>
              </a:rPr>
              <a:t>Dekel</a:t>
            </a:r>
            <a:r>
              <a:rPr lang="hu-HU" sz="2400" dirty="0" smtClean="0"/>
              <a:t>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659572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1957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Összefoglalás: mi a sémi nyelvészet?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Sémi nyelvek, írások, kultúrák.</a:t>
            </a:r>
          </a:p>
          <a:p>
            <a:r>
              <a:rPr lang="hu-HU" dirty="0" smtClean="0"/>
              <a:t>Sémi nyelvek jellemzőinek az összehasonlítása.</a:t>
            </a:r>
          </a:p>
          <a:p>
            <a:r>
              <a:rPr lang="hu-HU" dirty="0" smtClean="0"/>
              <a:t>Összehasonlítás 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err="1" smtClean="0">
                <a:sym typeface="Wingdings" panose="05000000000000000000" pitchFamily="2" charset="2"/>
              </a:rPr>
              <a:t>proto-sémi</a:t>
            </a:r>
            <a:r>
              <a:rPr lang="hu-HU" dirty="0" smtClean="0">
                <a:sym typeface="Wingdings" panose="05000000000000000000" pitchFamily="2" charset="2"/>
              </a:rPr>
              <a:t> rekonstrukciója.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Történeti narratíva: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nyelvek története ≠ népek története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Családfamodell: fokozatos differenciálódás 	</a:t>
            </a:r>
            <a:r>
              <a:rPr lang="hu-HU" dirty="0" err="1" smtClean="0">
                <a:sym typeface="Wingdings" panose="05000000000000000000" pitchFamily="2" charset="2"/>
              </a:rPr>
              <a:t>v.ö</a:t>
            </a:r>
            <a:r>
              <a:rPr lang="hu-HU" dirty="0" smtClean="0">
                <a:sym typeface="Wingdings" panose="05000000000000000000" pitchFamily="2" charset="2"/>
              </a:rPr>
              <a:t>. felszíni hasonlóság, földrajz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Hullámmodell: areális jelenségek, szociolingvisztika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 sémi nyelvek, mint példák az (általános) nyelvészet jelenségeire: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Fonológia, morfológia, szintaxis, lexikon, történeti folyamatok…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455728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Köszönöm a </a:t>
            </a:r>
            <a:r>
              <a:rPr lang="hu-HU" i="1" smtClean="0"/>
              <a:t>féléves figyelmet!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32996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9581"/>
          </a:xfrm>
        </p:spPr>
        <p:txBody>
          <a:bodyPr/>
          <a:lstStyle/>
          <a:p>
            <a:r>
              <a:rPr lang="hu-HU" altLang="hu-HU" dirty="0" smtClean="0"/>
              <a:t>Menetrend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578224" y="1344706"/>
            <a:ext cx="11470342" cy="5419165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u-HU" altLang="hu-HU" dirty="0" smtClean="0"/>
              <a:t>1. </a:t>
            </a:r>
            <a:r>
              <a:rPr lang="hu-HU" altLang="hu-HU" u="sng" dirty="0" smtClean="0"/>
              <a:t>Olvasandó a vizsgára:</a:t>
            </a:r>
            <a:r>
              <a:rPr lang="hu-HU" altLang="hu-HU" dirty="0" smtClean="0"/>
              <a:t> </a:t>
            </a:r>
            <a:r>
              <a:rPr lang="hu-HU" altLang="hu-HU" sz="2600" dirty="0" smtClean="0"/>
              <a:t>Dobos </a:t>
            </a:r>
            <a:r>
              <a:rPr lang="hu-HU" altLang="hu-HU" sz="2600" i="1" dirty="0" smtClean="0"/>
              <a:t>Sém fiai</a:t>
            </a:r>
            <a:r>
              <a:rPr lang="hu-HU" altLang="hu-HU" sz="2600" dirty="0" smtClean="0"/>
              <a:t>.</a:t>
            </a:r>
            <a:endParaRPr lang="hu-HU" altLang="hu-HU" sz="2600" dirty="0"/>
          </a:p>
          <a:p>
            <a:pPr marL="0" indent="0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None/>
            </a:pPr>
            <a:r>
              <a:rPr lang="hu-HU" altLang="hu-HU" sz="2400" dirty="0" smtClean="0"/>
              <a:t>	Eredetileg: „</a:t>
            </a:r>
            <a:r>
              <a:rPr lang="hu-HU" altLang="hu-HU" sz="2400" i="1" dirty="0" smtClean="0"/>
              <a:t>A </a:t>
            </a:r>
            <a:r>
              <a:rPr lang="hu-HU" altLang="hu-HU" sz="2400" i="1" dirty="0"/>
              <a:t>jegyszerzés feltételei: órai munka (10%), házi feladatok (50%), </a:t>
            </a:r>
            <a:r>
              <a:rPr lang="hu-HU" altLang="hu-HU" sz="2400" i="1" dirty="0" smtClean="0"/>
              <a:t/>
            </a:r>
            <a:br>
              <a:rPr lang="hu-HU" altLang="hu-HU" sz="2400" i="1" dirty="0" smtClean="0"/>
            </a:br>
            <a:r>
              <a:rPr lang="hu-HU" altLang="hu-HU" sz="2400" i="1" dirty="0" smtClean="0"/>
              <a:t>	valamint félévvégi zárthelyi </a:t>
            </a:r>
            <a:r>
              <a:rPr lang="hu-HU" altLang="hu-HU" sz="2400" i="1" dirty="0"/>
              <a:t>vizsga (40</a:t>
            </a:r>
            <a:r>
              <a:rPr lang="hu-HU" altLang="hu-HU" sz="2400" i="1" dirty="0" smtClean="0"/>
              <a:t>%).”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altLang="hu-HU" dirty="0" smtClean="0"/>
              <a:t>2. </a:t>
            </a:r>
            <a:r>
              <a:rPr lang="hu-HU" altLang="hu-HU" u="sng" dirty="0" smtClean="0"/>
              <a:t>Vizsga:</a:t>
            </a:r>
            <a:endParaRPr lang="hu-HU" altLang="hu-HU" sz="2600" dirty="0" smtClean="0"/>
          </a:p>
          <a:p>
            <a:pPr marL="311150" indent="0">
              <a:lnSpc>
                <a:spcPct val="120000"/>
              </a:lnSpc>
              <a:buNone/>
            </a:pPr>
            <a:r>
              <a:rPr lang="hu-HU" altLang="hu-HU" sz="2600" dirty="0" smtClean="0"/>
              <a:t>1. opció: 	</a:t>
            </a:r>
            <a:r>
              <a:rPr lang="hu-HU" altLang="hu-HU" sz="2600" i="1" dirty="0" err="1" smtClean="0"/>
              <a:t>Take</a:t>
            </a:r>
            <a:r>
              <a:rPr lang="hu-HU" altLang="hu-HU" sz="2600" i="1" dirty="0" smtClean="0"/>
              <a:t> </a:t>
            </a:r>
            <a:r>
              <a:rPr lang="hu-HU" altLang="hu-HU" sz="2600" i="1" dirty="0" err="1" smtClean="0"/>
              <a:t>home</a:t>
            </a:r>
            <a:r>
              <a:rPr lang="hu-HU" altLang="hu-HU" sz="2600" i="1" dirty="0" smtClean="0"/>
              <a:t> </a:t>
            </a:r>
            <a:r>
              <a:rPr lang="hu-HU" altLang="hu-HU" sz="2600" i="1" dirty="0" err="1" smtClean="0"/>
              <a:t>exam</a:t>
            </a:r>
            <a:r>
              <a:rPr lang="hu-HU" altLang="hu-HU" sz="2600" i="1" dirty="0" smtClean="0"/>
              <a:t>: </a:t>
            </a:r>
            <a:r>
              <a:rPr lang="hu-HU" altLang="hu-HU" sz="2600" dirty="0" smtClean="0"/>
              <a:t>kérdéssor dec. 19-ig Rubin </a:t>
            </a:r>
            <a:r>
              <a:rPr lang="hu-HU" altLang="hu-HU" sz="2600" i="1" dirty="0" smtClean="0"/>
              <a:t>A </a:t>
            </a:r>
            <a:r>
              <a:rPr lang="hu-HU" altLang="hu-HU" sz="2600" i="1" dirty="0" err="1" smtClean="0"/>
              <a:t>brief</a:t>
            </a:r>
            <a:r>
              <a:rPr lang="hu-HU" altLang="hu-HU" sz="2600" i="1" dirty="0" smtClean="0"/>
              <a:t> </a:t>
            </a:r>
            <a:r>
              <a:rPr lang="hu-HU" altLang="hu-HU" sz="2600" i="1" dirty="0" err="1" smtClean="0"/>
              <a:t>introduction</a:t>
            </a:r>
            <a:r>
              <a:rPr lang="hu-HU" altLang="hu-HU" sz="2600" i="1" dirty="0" smtClean="0"/>
              <a:t>…</a:t>
            </a:r>
            <a:r>
              <a:rPr lang="hu-HU" altLang="hu-HU" sz="2600" dirty="0" smtClean="0"/>
              <a:t> és a 			tanultak alapján, valamint a Rubin-könyv értékelése. Határidő: jan. 19.</a:t>
            </a:r>
          </a:p>
          <a:p>
            <a:pPr marL="311150" indent="0">
              <a:lnSpc>
                <a:spcPct val="120000"/>
              </a:lnSpc>
              <a:buNone/>
            </a:pPr>
            <a:r>
              <a:rPr lang="hu-HU" altLang="hu-HU" sz="2600" dirty="0" smtClean="0"/>
              <a:t>2. opció: 	Írásbeli vizsga: jan. 26 (hétfő), 10.00 (valamint jan. 19. hivatalosan). 			Akkor is, ha a </a:t>
            </a:r>
            <a:r>
              <a:rPr lang="hu-HU" altLang="hu-HU" sz="2600" i="1" dirty="0" err="1" smtClean="0"/>
              <a:t>take</a:t>
            </a:r>
            <a:r>
              <a:rPr lang="hu-HU" altLang="hu-HU" sz="2600" i="1" dirty="0" smtClean="0"/>
              <a:t> </a:t>
            </a:r>
            <a:r>
              <a:rPr lang="hu-HU" altLang="hu-HU" sz="2600" i="1" dirty="0" err="1" smtClean="0"/>
              <a:t>home</a:t>
            </a:r>
            <a:r>
              <a:rPr lang="hu-HU" altLang="hu-HU" sz="2600" i="1" dirty="0" smtClean="0"/>
              <a:t> </a:t>
            </a:r>
            <a:r>
              <a:rPr lang="hu-HU" altLang="hu-HU" sz="2600" dirty="0" smtClean="0"/>
              <a:t>alapján megajánlott jegy nem felel meg.</a:t>
            </a:r>
          </a:p>
          <a:p>
            <a:pPr marL="311150" indent="0">
              <a:lnSpc>
                <a:spcPct val="120000"/>
              </a:lnSpc>
              <a:buNone/>
            </a:pPr>
            <a:r>
              <a:rPr lang="hu-HU" altLang="hu-HU" sz="2600" dirty="0" smtClean="0"/>
              <a:t>		„Korlátozott </a:t>
            </a:r>
            <a:r>
              <a:rPr lang="hu-HU" altLang="hu-HU" sz="2600" dirty="0"/>
              <a:t>nyitott könyv”</a:t>
            </a:r>
            <a:r>
              <a:rPr lang="hu-HU" altLang="hu-HU" sz="2600" dirty="0" err="1"/>
              <a:t>-</a:t>
            </a:r>
            <a:r>
              <a:rPr lang="hu-HU" altLang="hu-HU" sz="2600" dirty="0" err="1" smtClean="0"/>
              <a:t>jellegű</a:t>
            </a:r>
            <a:r>
              <a:rPr lang="hu-HU" altLang="hu-HU" sz="2600" dirty="0" smtClean="0"/>
              <a:t>: </a:t>
            </a:r>
            <a:r>
              <a:rPr lang="hu-HU" altLang="hu-HU" sz="2600" dirty="0" err="1" smtClean="0"/>
              <a:t>Bennett</a:t>
            </a:r>
            <a:r>
              <a:rPr lang="hu-HU" altLang="hu-HU" sz="2600" dirty="0" smtClean="0"/>
              <a:t> és a Dobos-könyv </a:t>
            </a:r>
            <a:r>
              <a:rPr lang="hu-HU" altLang="hu-HU" sz="2600" dirty="0"/>
              <a:t>használható, </a:t>
            </a:r>
            <a:r>
              <a:rPr lang="hu-HU" altLang="hu-HU" sz="2600" dirty="0" smtClean="0"/>
              <a:t>		de </a:t>
            </a:r>
            <a:r>
              <a:rPr lang="hu-HU" altLang="hu-HU" sz="2600" dirty="0"/>
              <a:t>más </a:t>
            </a:r>
            <a:r>
              <a:rPr lang="hu-HU" altLang="hu-HU" sz="2600" dirty="0" smtClean="0"/>
              <a:t>(pl. </a:t>
            </a:r>
            <a:r>
              <a:rPr lang="hu-HU" altLang="hu-HU" sz="2600" dirty="0" err="1" smtClean="0"/>
              <a:t>Beyond</a:t>
            </a:r>
            <a:r>
              <a:rPr lang="hu-HU" altLang="hu-HU" sz="2600" dirty="0" smtClean="0"/>
              <a:t> Babel, </a:t>
            </a:r>
            <a:r>
              <a:rPr lang="hu-HU" altLang="hu-HU" sz="2600" dirty="0"/>
              <a:t>más irodalom </a:t>
            </a:r>
            <a:r>
              <a:rPr lang="hu-HU" altLang="hu-HU" sz="2600" dirty="0" smtClean="0"/>
              <a:t>és saját jegyzetek) </a:t>
            </a:r>
            <a:r>
              <a:rPr lang="hu-HU" altLang="hu-HU" sz="2600" dirty="0"/>
              <a:t>nem.</a:t>
            </a:r>
            <a:endParaRPr lang="hu-HU" altLang="hu-HU" sz="2600" dirty="0" smtClean="0"/>
          </a:p>
        </p:txBody>
      </p:sp>
    </p:spTree>
    <p:extLst>
      <p:ext uri="{BB962C8B-B14F-4D97-AF65-F5344CB8AC3E}">
        <p14:creationId xmlns:p14="http://schemas.microsoft.com/office/powerpoint/2010/main" val="351519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hu-HU" dirty="0" smtClean="0"/>
              <a:t>Még egy szó a fonológiáról:</a:t>
            </a:r>
            <a:r>
              <a:rPr lang="hu-HU" sz="3200" i="1" dirty="0" smtClean="0"/>
              <a:t> </a:t>
            </a:r>
            <a:r>
              <a:rPr lang="hu-HU" sz="3200" i="1" dirty="0" err="1" smtClean="0"/>
              <a:t>interdentális</a:t>
            </a:r>
            <a:r>
              <a:rPr lang="hu-HU" sz="3200" i="1" dirty="0" smtClean="0"/>
              <a:t> &gt; </a:t>
            </a:r>
            <a:r>
              <a:rPr lang="hu-HU" sz="3200" i="1" dirty="0" err="1" smtClean="0"/>
              <a:t>koronális</a:t>
            </a:r>
            <a:r>
              <a:rPr lang="hu-HU" sz="3200" i="1" dirty="0" smtClean="0"/>
              <a:t/>
            </a:r>
            <a:br>
              <a:rPr lang="hu-HU" sz="3200" i="1" dirty="0" smtClean="0"/>
            </a:br>
            <a:endParaRPr lang="hu-HU" sz="2400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98" y="836249"/>
            <a:ext cx="9532620" cy="4443984"/>
          </a:xfrm>
        </p:spPr>
      </p:pic>
      <p:sp>
        <p:nvSpPr>
          <p:cNvPr id="5" name="Szövegdoboz 4"/>
          <p:cNvSpPr txBox="1"/>
          <p:nvPr/>
        </p:nvSpPr>
        <p:spPr>
          <a:xfrm>
            <a:off x="838200" y="5385164"/>
            <a:ext cx="109590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76325"/>
            <a:r>
              <a:rPr lang="hu-HU" dirty="0" smtClean="0"/>
              <a:t>akkád </a:t>
            </a:r>
            <a:r>
              <a:rPr lang="af-ZA" i="1" dirty="0" smtClean="0"/>
              <a:t>š</a:t>
            </a:r>
            <a:r>
              <a:rPr lang="hu-HU" dirty="0" smtClean="0"/>
              <a:t> ~ 	szír </a:t>
            </a:r>
            <a:r>
              <a:rPr lang="hu-HU" i="1" dirty="0" smtClean="0"/>
              <a:t>t</a:t>
            </a:r>
            <a:r>
              <a:rPr lang="hu-HU" dirty="0" smtClean="0"/>
              <a:t> ~ 	</a:t>
            </a:r>
            <a:r>
              <a:rPr lang="hu-HU" dirty="0" err="1" smtClean="0"/>
              <a:t>geez</a:t>
            </a:r>
            <a:r>
              <a:rPr lang="hu-HU" dirty="0" smtClean="0"/>
              <a:t> </a:t>
            </a:r>
            <a:r>
              <a:rPr lang="hu-HU" i="1" dirty="0" smtClean="0"/>
              <a:t>s</a:t>
            </a:r>
            <a:r>
              <a:rPr lang="hu-HU" dirty="0" smtClean="0"/>
              <a:t> (+ egyszer </a:t>
            </a:r>
            <a:r>
              <a:rPr lang="af-ZA" i="1" dirty="0" smtClean="0"/>
              <a:t>š</a:t>
            </a:r>
            <a:r>
              <a:rPr lang="hu-HU" dirty="0" smtClean="0"/>
              <a:t>) ~ 	arab </a:t>
            </a:r>
            <a:r>
              <a:rPr lang="af-ZA" i="1" dirty="0" smtClean="0"/>
              <a:t>θ</a:t>
            </a:r>
            <a:r>
              <a:rPr lang="hu-HU" dirty="0" smtClean="0"/>
              <a:t> ~ 	héber </a:t>
            </a:r>
            <a:r>
              <a:rPr lang="af-ZA" i="1" dirty="0" smtClean="0"/>
              <a:t>š</a:t>
            </a:r>
            <a:r>
              <a:rPr lang="hu-HU" dirty="0" smtClean="0"/>
              <a:t>	&lt; *</a:t>
            </a:r>
            <a:r>
              <a:rPr lang="af-ZA" dirty="0"/>
              <a:t> </a:t>
            </a:r>
            <a:r>
              <a:rPr lang="af-ZA" i="1" dirty="0" smtClean="0"/>
              <a:t>θ</a:t>
            </a:r>
            <a:r>
              <a:rPr lang="hu-HU" dirty="0" smtClean="0"/>
              <a:t>	zöngétlen 	</a:t>
            </a:r>
            <a:r>
              <a:rPr lang="hu-HU" spc="300" dirty="0" err="1" smtClean="0"/>
              <a:t>interdentális</a:t>
            </a:r>
            <a:endParaRPr lang="hu-HU" spc="300" dirty="0" smtClean="0"/>
          </a:p>
          <a:p>
            <a:pPr defTabSz="1076325"/>
            <a:r>
              <a:rPr lang="hu-HU" dirty="0" smtClean="0"/>
              <a:t>akkád </a:t>
            </a:r>
            <a:r>
              <a:rPr lang="hu-HU" i="1" dirty="0" smtClean="0"/>
              <a:t>z</a:t>
            </a:r>
            <a:r>
              <a:rPr lang="hu-HU" dirty="0" smtClean="0"/>
              <a:t> ~ 	szír </a:t>
            </a:r>
            <a:r>
              <a:rPr lang="hu-HU" i="1" dirty="0" smtClean="0"/>
              <a:t>d</a:t>
            </a:r>
            <a:r>
              <a:rPr lang="hu-HU" dirty="0" smtClean="0"/>
              <a:t> ~ 	</a:t>
            </a:r>
            <a:r>
              <a:rPr lang="hu-HU" dirty="0" err="1" smtClean="0"/>
              <a:t>geez</a:t>
            </a:r>
            <a:r>
              <a:rPr lang="hu-HU" dirty="0" smtClean="0"/>
              <a:t> </a:t>
            </a:r>
            <a:r>
              <a:rPr lang="hu-HU" i="1" dirty="0" smtClean="0"/>
              <a:t>z</a:t>
            </a:r>
            <a:r>
              <a:rPr lang="hu-HU" dirty="0" smtClean="0"/>
              <a:t> ~ 		arab </a:t>
            </a:r>
            <a:r>
              <a:rPr lang="af-ZA" i="1" dirty="0" smtClean="0"/>
              <a:t>ð</a:t>
            </a:r>
            <a:r>
              <a:rPr lang="hu-HU" dirty="0" smtClean="0"/>
              <a:t> ~ 	héber </a:t>
            </a:r>
            <a:r>
              <a:rPr lang="hu-HU" i="1" dirty="0" smtClean="0"/>
              <a:t>z</a:t>
            </a:r>
            <a:r>
              <a:rPr lang="hu-HU" dirty="0" smtClean="0"/>
              <a:t>	&lt; * </a:t>
            </a:r>
            <a:r>
              <a:rPr lang="af-ZA" i="1" dirty="0" smtClean="0"/>
              <a:t>ð</a:t>
            </a:r>
            <a:r>
              <a:rPr lang="hu-HU" dirty="0" smtClean="0"/>
              <a:t>	zöngés 	</a:t>
            </a:r>
            <a:r>
              <a:rPr lang="hu-HU" spc="300" dirty="0" err="1" smtClean="0"/>
              <a:t>interdentális</a:t>
            </a:r>
            <a:endParaRPr lang="hu-HU" spc="300" dirty="0" smtClean="0"/>
          </a:p>
          <a:p>
            <a:pPr defTabSz="1076325"/>
            <a:r>
              <a:rPr lang="hu-HU" dirty="0" smtClean="0"/>
              <a:t>akkád </a:t>
            </a:r>
            <a:r>
              <a:rPr lang="af-ZA" i="1" dirty="0" smtClean="0"/>
              <a:t>ṣ</a:t>
            </a:r>
            <a:r>
              <a:rPr lang="hu-HU" dirty="0" smtClean="0"/>
              <a:t> ~ 	szír </a:t>
            </a:r>
            <a:r>
              <a:rPr lang="af-ZA" i="1" dirty="0" smtClean="0"/>
              <a:t>ṭ</a:t>
            </a:r>
            <a:r>
              <a:rPr lang="hu-HU" dirty="0" smtClean="0"/>
              <a:t> ~ 	</a:t>
            </a:r>
            <a:r>
              <a:rPr lang="hu-HU" dirty="0" err="1" smtClean="0"/>
              <a:t>geez</a:t>
            </a:r>
            <a:r>
              <a:rPr lang="hu-HU" dirty="0" smtClean="0"/>
              <a:t> </a:t>
            </a:r>
            <a:r>
              <a:rPr lang="af-ZA" i="1" dirty="0" smtClean="0"/>
              <a:t>ṣ</a:t>
            </a:r>
            <a:r>
              <a:rPr lang="hu-HU" dirty="0" smtClean="0"/>
              <a:t>  ~ 		arab </a:t>
            </a:r>
            <a:r>
              <a:rPr lang="af-ZA" i="1" dirty="0" smtClean="0"/>
              <a:t>ẓ</a:t>
            </a:r>
            <a:r>
              <a:rPr lang="hu-HU" dirty="0" smtClean="0"/>
              <a:t> ~ 	héber </a:t>
            </a:r>
            <a:r>
              <a:rPr lang="af-ZA" i="1" dirty="0" smtClean="0"/>
              <a:t>ṣ</a:t>
            </a:r>
            <a:r>
              <a:rPr lang="hu-HU" dirty="0" smtClean="0"/>
              <a:t>	&lt; * </a:t>
            </a:r>
            <a:r>
              <a:rPr lang="af-ZA" i="1" dirty="0" smtClean="0"/>
              <a:t>θ̣</a:t>
            </a:r>
            <a:r>
              <a:rPr lang="hu-HU" dirty="0" smtClean="0"/>
              <a:t>	emfatikus 	</a:t>
            </a:r>
            <a:r>
              <a:rPr lang="hu-HU" spc="300" dirty="0" err="1" smtClean="0"/>
              <a:t>inderdentális</a:t>
            </a:r>
            <a:endParaRPr lang="hu-HU" spc="300" dirty="0" smtClean="0"/>
          </a:p>
          <a:p>
            <a:pPr defTabSz="1076325"/>
            <a:r>
              <a:rPr lang="hu-HU" spc="150" dirty="0" smtClean="0"/>
              <a:t>réshang	zárhang	réshang			</a:t>
            </a:r>
            <a:r>
              <a:rPr lang="hu-HU" spc="150" dirty="0" err="1" smtClean="0"/>
              <a:t>réshang</a:t>
            </a:r>
            <a:r>
              <a:rPr lang="hu-HU" spc="150" dirty="0" smtClean="0"/>
              <a:t> 	</a:t>
            </a:r>
            <a:r>
              <a:rPr lang="hu-HU" spc="300" dirty="0" smtClean="0"/>
              <a:t>		</a:t>
            </a:r>
            <a:r>
              <a:rPr lang="hu-HU" spc="300" dirty="0" err="1" smtClean="0"/>
              <a:t>koronális</a:t>
            </a:r>
            <a:endParaRPr lang="hu-HU" spc="3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6710034" y="836249"/>
            <a:ext cx="5231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(</a:t>
            </a:r>
            <a:r>
              <a:rPr lang="hu-HU" dirty="0" err="1" smtClean="0"/>
              <a:t>koronális</a:t>
            </a:r>
            <a:r>
              <a:rPr lang="hu-HU" dirty="0" smtClean="0"/>
              <a:t> = alveoláris [s] </a:t>
            </a:r>
            <a:r>
              <a:rPr lang="hu-HU" dirty="0"/>
              <a:t>vagy </a:t>
            </a:r>
            <a:r>
              <a:rPr lang="hu-HU" dirty="0" err="1" smtClean="0"/>
              <a:t>posztalveoláris</a:t>
            </a:r>
            <a:r>
              <a:rPr lang="hu-HU" dirty="0" smtClean="0"/>
              <a:t> [</a:t>
            </a:r>
            <a:r>
              <a:rPr lang="af-ZA" dirty="0" smtClean="0"/>
              <a:t>š</a:t>
            </a:r>
            <a:r>
              <a:rPr lang="hu-HU" dirty="0" smtClean="0"/>
              <a:t>])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9375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Összehasonlító rekonstrukció </a:t>
            </a:r>
            <a:br>
              <a:rPr lang="hu-HU" dirty="0" smtClean="0"/>
            </a:br>
            <a:r>
              <a:rPr lang="hu-HU" dirty="0" smtClean="0"/>
              <a:t>vs. belső rekonstrukció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308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hu-HU" dirty="0" smtClean="0"/>
              <a:t>Összehasonlító rekonstrukció </a:t>
            </a:r>
            <a:br>
              <a:rPr lang="hu-HU" dirty="0" smtClean="0"/>
            </a:br>
            <a:r>
              <a:rPr lang="hu-HU" dirty="0" smtClean="0"/>
              <a:t>vs. belső rekonstrukció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38835"/>
            <a:ext cx="10793506" cy="5002306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hu-HU" dirty="0" smtClean="0"/>
              <a:t>Feltételezés: „logikus” (szabályos, egységes, kivétel nélküli</a:t>
            </a:r>
            <a:r>
              <a:rPr lang="hu-HU" dirty="0"/>
              <a:t>) </a:t>
            </a:r>
            <a:r>
              <a:rPr lang="hu-HU" dirty="0" err="1" smtClean="0"/>
              <a:t>proto-alak</a:t>
            </a:r>
            <a:r>
              <a:rPr lang="hu-HU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hu-HU" dirty="0" smtClean="0"/>
              <a:t>Feltételezés: a hangváltozások szabályosak, de</a:t>
            </a:r>
          </a:p>
          <a:p>
            <a:pPr lvl="1">
              <a:lnSpc>
                <a:spcPct val="100000"/>
              </a:lnSpc>
            </a:pPr>
            <a:r>
              <a:rPr lang="hu-HU" dirty="0"/>
              <a:t>csak bizonyos leánynyelvekben zajlottak le</a:t>
            </a:r>
            <a:br>
              <a:rPr lang="hu-HU" dirty="0"/>
            </a:br>
            <a:r>
              <a:rPr lang="hu-HU" dirty="0">
                <a:sym typeface="Wingdings" panose="05000000000000000000" pitchFamily="2" charset="2"/>
              </a:rPr>
              <a:t> nem ugyanúgy hatottak a rokon nyelvek szókincsére</a:t>
            </a:r>
            <a:endParaRPr lang="hu-HU" dirty="0"/>
          </a:p>
          <a:p>
            <a:pPr lvl="1">
              <a:lnSpc>
                <a:spcPct val="100000"/>
              </a:lnSpc>
            </a:pPr>
            <a:r>
              <a:rPr lang="hu-HU" dirty="0" smtClean="0"/>
              <a:t>csak bizonyos hangtani környezetben zajlottak le</a:t>
            </a:r>
            <a:br>
              <a:rPr lang="hu-HU" dirty="0" smtClean="0"/>
            </a:br>
            <a:r>
              <a:rPr lang="hu-HU" dirty="0" smtClean="0">
                <a:sym typeface="Wingdings" panose="05000000000000000000" pitchFamily="2" charset="2"/>
              </a:rPr>
              <a:t> nem ugyanúgy hatottak egy morfológiai paradigma minden alakjára.</a:t>
            </a:r>
            <a:br>
              <a:rPr lang="hu-HU" dirty="0" smtClean="0">
                <a:sym typeface="Wingdings" panose="05000000000000000000" pitchFamily="2" charset="2"/>
              </a:rPr>
            </a:br>
            <a:r>
              <a:rPr lang="hu-HU" dirty="0" smtClean="0">
                <a:sym typeface="Wingdings" panose="05000000000000000000" pitchFamily="2" charset="2"/>
              </a:rPr>
              <a:t>	</a:t>
            </a:r>
            <a:r>
              <a:rPr lang="hu-HU" sz="2200" dirty="0" smtClean="0">
                <a:sym typeface="Wingdings" panose="05000000000000000000" pitchFamily="2" charset="2"/>
              </a:rPr>
              <a:t>Például: </a:t>
            </a:r>
            <a:r>
              <a:rPr lang="hu-HU" sz="2200" dirty="0" err="1" smtClean="0">
                <a:sym typeface="Wingdings" panose="05000000000000000000" pitchFamily="2" charset="2"/>
              </a:rPr>
              <a:t>ényi</a:t>
            </a:r>
            <a:r>
              <a:rPr lang="hu-HU" sz="2200" dirty="0" smtClean="0">
                <a:sym typeface="Wingdings" panose="05000000000000000000" pitchFamily="2" charset="2"/>
              </a:rPr>
              <a:t> sémi *</a:t>
            </a:r>
            <a:r>
              <a:rPr lang="hu-HU" sz="2200" i="1" dirty="0" smtClean="0">
                <a:sym typeface="Wingdings" panose="05000000000000000000" pitchFamily="2" charset="2"/>
              </a:rPr>
              <a:t>w</a:t>
            </a:r>
            <a:r>
              <a:rPr lang="hu-HU" sz="2200" dirty="0" smtClean="0">
                <a:sym typeface="Wingdings" panose="05000000000000000000" pitchFamily="2" charset="2"/>
              </a:rPr>
              <a:t> &gt; </a:t>
            </a:r>
            <a:r>
              <a:rPr lang="hu-HU" sz="2200" i="1" dirty="0" smtClean="0">
                <a:sym typeface="Wingdings" panose="05000000000000000000" pitchFamily="2" charset="2"/>
              </a:rPr>
              <a:t>y</a:t>
            </a:r>
            <a:r>
              <a:rPr lang="hu-HU" sz="2200" dirty="0" smtClean="0">
                <a:sym typeface="Wingdings" panose="05000000000000000000" pitchFamily="2" charset="2"/>
              </a:rPr>
              <a:t> / #__</a:t>
            </a:r>
            <a:r>
              <a:rPr lang="hu-HU" sz="2200" i="1" dirty="0">
                <a:sym typeface="Wingdings" panose="05000000000000000000" pitchFamily="2" charset="2"/>
              </a:rPr>
              <a:t>.</a:t>
            </a:r>
            <a:r>
              <a:rPr lang="hu-HU" sz="2200" i="1" dirty="0" smtClean="0">
                <a:sym typeface="Wingdings" panose="05000000000000000000" pitchFamily="2" charset="2"/>
              </a:rPr>
              <a:t> </a:t>
            </a:r>
            <a:r>
              <a:rPr lang="hu-HU" sz="2200" dirty="0" smtClean="0">
                <a:sym typeface="Wingdings" panose="05000000000000000000" pitchFamily="2" charset="2"/>
              </a:rPr>
              <a:t>Ezért héber </a:t>
            </a:r>
            <a:r>
              <a:rPr lang="hu-HU" sz="2200" i="1" dirty="0" smtClean="0">
                <a:sym typeface="Wingdings" panose="05000000000000000000" pitchFamily="2" charset="2"/>
              </a:rPr>
              <a:t>y</a:t>
            </a:r>
            <a:r>
              <a:rPr lang="af-ZA" sz="2200" i="1" dirty="0" smtClean="0"/>
              <a:t>ā</a:t>
            </a:r>
            <a:r>
              <a:rPr lang="hu-HU" sz="2200" i="1" dirty="0" err="1" smtClean="0">
                <a:sym typeface="Wingdings" panose="05000000000000000000" pitchFamily="2" charset="2"/>
              </a:rPr>
              <a:t>lad</a:t>
            </a:r>
            <a:r>
              <a:rPr lang="hu-HU" sz="2200" i="1" dirty="0" smtClean="0">
                <a:sym typeface="Wingdings" panose="05000000000000000000" pitchFamily="2" charset="2"/>
              </a:rPr>
              <a:t>, </a:t>
            </a:r>
            <a:r>
              <a:rPr lang="hu-HU" sz="2200" i="1" dirty="0" err="1" smtClean="0">
                <a:sym typeface="Wingdings" panose="05000000000000000000" pitchFamily="2" charset="2"/>
              </a:rPr>
              <a:t>yeled</a:t>
            </a:r>
            <a:r>
              <a:rPr lang="hu-HU" sz="2200" i="1" dirty="0" smtClean="0">
                <a:sym typeface="Wingdings" panose="05000000000000000000" pitchFamily="2" charset="2"/>
              </a:rPr>
              <a:t>, </a:t>
            </a:r>
            <a:r>
              <a:rPr lang="hu-HU" sz="2200" dirty="0" smtClean="0">
                <a:sym typeface="Wingdings" panose="05000000000000000000" pitchFamily="2" charset="2"/>
              </a:rPr>
              <a:t>de </a:t>
            </a:r>
            <a:r>
              <a:rPr lang="hu-HU" sz="2200" i="1" dirty="0" smtClean="0">
                <a:sym typeface="Wingdings" panose="05000000000000000000" pitchFamily="2" charset="2"/>
              </a:rPr>
              <a:t>h</a:t>
            </a:r>
            <a:r>
              <a:rPr lang="af-ZA" sz="2200" i="1" dirty="0" smtClean="0"/>
              <a:t>ô</a:t>
            </a:r>
            <a:r>
              <a:rPr lang="hu-HU" sz="2200" i="1" dirty="0" smtClean="0">
                <a:sym typeface="Wingdings" panose="05000000000000000000" pitchFamily="2" charset="2"/>
              </a:rPr>
              <a:t>l</a:t>
            </a:r>
            <a:r>
              <a:rPr lang="af-ZA" sz="2200" i="1" dirty="0" smtClean="0"/>
              <a:t>ī</a:t>
            </a:r>
            <a:r>
              <a:rPr lang="hu-HU" sz="2200" i="1" dirty="0" smtClean="0">
                <a:sym typeface="Wingdings" panose="05000000000000000000" pitchFamily="2" charset="2"/>
              </a:rPr>
              <a:t>d </a:t>
            </a:r>
            <a:r>
              <a:rPr lang="hu-HU" sz="2200" dirty="0" smtClean="0">
                <a:sym typeface="Wingdings" panose="05000000000000000000" pitchFamily="2" charset="2"/>
              </a:rPr>
              <a:t>&lt; *</a:t>
            </a:r>
            <a:r>
              <a:rPr lang="hu-HU" sz="2200" i="1" dirty="0" err="1" smtClean="0">
                <a:sym typeface="Wingdings" panose="05000000000000000000" pitchFamily="2" charset="2"/>
              </a:rPr>
              <a:t>hawl</a:t>
            </a:r>
            <a:r>
              <a:rPr lang="af-ZA" sz="2200" i="1" dirty="0" smtClean="0"/>
              <a:t>ī</a:t>
            </a:r>
            <a:r>
              <a:rPr lang="hu-HU" sz="2200" i="1" dirty="0" smtClean="0">
                <a:sym typeface="Wingdings" panose="05000000000000000000" pitchFamily="2" charset="2"/>
              </a:rPr>
              <a:t>d</a:t>
            </a:r>
            <a:r>
              <a:rPr lang="hu-HU" sz="2200" dirty="0" smtClean="0">
                <a:sym typeface="Wingdings" panose="05000000000000000000" pitchFamily="2" charset="2"/>
              </a:rPr>
              <a:t>, </a:t>
            </a:r>
            <a:br>
              <a:rPr lang="hu-HU" sz="2200" dirty="0" smtClean="0">
                <a:sym typeface="Wingdings" panose="05000000000000000000" pitchFamily="2" charset="2"/>
              </a:rPr>
            </a:br>
            <a:r>
              <a:rPr lang="hu-HU" sz="2200" dirty="0" smtClean="0">
                <a:sym typeface="Wingdings" panose="05000000000000000000" pitchFamily="2" charset="2"/>
              </a:rPr>
              <a:t>	</a:t>
            </a:r>
            <a:r>
              <a:rPr lang="hu-HU" sz="2200" dirty="0" err="1" smtClean="0">
                <a:sym typeface="Wingdings" panose="05000000000000000000" pitchFamily="2" charset="2"/>
              </a:rPr>
              <a:t>v.ö</a:t>
            </a:r>
            <a:r>
              <a:rPr lang="hu-HU" sz="2200" dirty="0" smtClean="0">
                <a:sym typeface="Wingdings" panose="05000000000000000000" pitchFamily="2" charset="2"/>
              </a:rPr>
              <a:t>. </a:t>
            </a:r>
            <a:r>
              <a:rPr lang="hu-HU" sz="2200" dirty="0" err="1" smtClean="0">
                <a:sym typeface="Wingdings" panose="05000000000000000000" pitchFamily="2" charset="2"/>
              </a:rPr>
              <a:t>szamar</a:t>
            </a:r>
            <a:r>
              <a:rPr lang="hu-HU" sz="2200" dirty="0" smtClean="0">
                <a:sym typeface="Wingdings" panose="05000000000000000000" pitchFamily="2" charset="2"/>
              </a:rPr>
              <a:t>. </a:t>
            </a:r>
            <a:r>
              <a:rPr lang="hu-HU" sz="2200" dirty="0" err="1" smtClean="0">
                <a:sym typeface="Wingdings" panose="05000000000000000000" pitchFamily="2" charset="2"/>
              </a:rPr>
              <a:t>pal</a:t>
            </a:r>
            <a:r>
              <a:rPr lang="hu-HU" sz="2200" dirty="0" smtClean="0">
                <a:sym typeface="Wingdings" panose="05000000000000000000" pitchFamily="2" charset="2"/>
              </a:rPr>
              <a:t>. arámi </a:t>
            </a:r>
            <a:r>
              <a:rPr lang="af-ZA" sz="2200" i="1" dirty="0" smtClean="0"/>
              <a:t>ˀ</a:t>
            </a:r>
            <a:r>
              <a:rPr lang="hu-HU" sz="2200" i="1" dirty="0" err="1" smtClean="0"/>
              <a:t>wld</a:t>
            </a:r>
            <a:r>
              <a:rPr lang="hu-HU" sz="2200" dirty="0" smtClean="0"/>
              <a:t> ’</a:t>
            </a:r>
            <a:r>
              <a:rPr lang="hu-HU" sz="2200" dirty="0" err="1" smtClean="0"/>
              <a:t>gyerek</a:t>
            </a:r>
            <a:r>
              <a:rPr lang="hu-HU" sz="2200" dirty="0" smtClean="0"/>
              <a:t>’, arab </a:t>
            </a:r>
            <a:r>
              <a:rPr lang="hu-HU" sz="2200" i="1" dirty="0" err="1" smtClean="0"/>
              <a:t>walada</a:t>
            </a:r>
            <a:r>
              <a:rPr lang="hu-HU" sz="2200" dirty="0" smtClean="0"/>
              <a:t>, akkád </a:t>
            </a:r>
            <a:r>
              <a:rPr lang="hu-HU" sz="2200" i="1" dirty="0" err="1" smtClean="0"/>
              <a:t>wal</a:t>
            </a:r>
            <a:r>
              <a:rPr lang="af-ZA" sz="2200" i="1" dirty="0" smtClean="0"/>
              <a:t>ā</a:t>
            </a:r>
            <a:r>
              <a:rPr lang="hu-HU" sz="2200" i="1" dirty="0" err="1" smtClean="0"/>
              <a:t>dum</a:t>
            </a:r>
            <a:r>
              <a:rPr lang="hu-HU" sz="2200" dirty="0" smtClean="0"/>
              <a:t> (</a:t>
            </a:r>
            <a:r>
              <a:rPr lang="hu-HU" sz="2200" i="1" dirty="0" err="1" smtClean="0"/>
              <a:t>ullad</a:t>
            </a:r>
            <a:r>
              <a:rPr lang="hu-HU" sz="2200" i="1" dirty="0" smtClean="0"/>
              <a:t>, </a:t>
            </a:r>
            <a:r>
              <a:rPr lang="hu-HU" sz="2200" i="1" dirty="0" err="1" smtClean="0"/>
              <a:t>ulid</a:t>
            </a:r>
            <a:r>
              <a:rPr lang="hu-HU" sz="2200" dirty="0" smtClean="0"/>
              <a:t>) </a:t>
            </a:r>
            <a:r>
              <a:rPr lang="hu-HU" sz="2200" dirty="0" smtClean="0"/>
              <a:t>’</a:t>
            </a:r>
            <a:r>
              <a:rPr lang="hu-HU" sz="2200" dirty="0" err="1" smtClean="0"/>
              <a:t>szülni</a:t>
            </a:r>
            <a:r>
              <a:rPr lang="hu-HU" sz="2200" dirty="0" smtClean="0"/>
              <a:t>’.</a:t>
            </a:r>
            <a:endParaRPr lang="hu-HU" sz="2200" i="1" dirty="0" smtClean="0"/>
          </a:p>
          <a:p>
            <a:pPr>
              <a:lnSpc>
                <a:spcPct val="100000"/>
              </a:lnSpc>
            </a:pPr>
            <a:r>
              <a:rPr lang="hu-HU" dirty="0" smtClean="0"/>
              <a:t>Eredmény: eltérések</a:t>
            </a:r>
          </a:p>
          <a:p>
            <a:pPr lvl="1">
              <a:lnSpc>
                <a:spcPct val="100000"/>
              </a:lnSpc>
            </a:pPr>
            <a:r>
              <a:rPr lang="hu-HU" dirty="0"/>
              <a:t>a rokon nyelvek </a:t>
            </a:r>
            <a:r>
              <a:rPr lang="hu-HU" dirty="0" smtClean="0"/>
              <a:t>között			</a:t>
            </a:r>
            <a:r>
              <a:rPr lang="hu-HU" dirty="0" smtClean="0">
                <a:sym typeface="Wingdings" panose="05000000000000000000" pitchFamily="2" charset="2"/>
              </a:rPr>
              <a:t> összehasonlító rekonstrukció</a:t>
            </a:r>
            <a:endParaRPr lang="hu-HU" dirty="0"/>
          </a:p>
          <a:p>
            <a:pPr lvl="1">
              <a:lnSpc>
                <a:spcPct val="100000"/>
              </a:lnSpc>
            </a:pPr>
            <a:r>
              <a:rPr lang="hu-HU" dirty="0" smtClean="0"/>
              <a:t>a paradigma elemei között		</a:t>
            </a:r>
            <a:r>
              <a:rPr lang="hu-HU" dirty="0" smtClean="0">
                <a:sym typeface="Wingdings" panose="05000000000000000000" pitchFamily="2" charset="2"/>
              </a:rPr>
              <a:t> belső rekonstrukció</a:t>
            </a:r>
            <a:endParaRPr lang="hu-HU" dirty="0" smtClean="0"/>
          </a:p>
          <a:p>
            <a:pPr>
              <a:lnSpc>
                <a:spcPct val="100000"/>
              </a:lnSpc>
            </a:pPr>
            <a:r>
              <a:rPr lang="hu-HU" dirty="0" smtClean="0"/>
              <a:t>Rekonstrukció: ezen folyamatok „</a:t>
            </a:r>
            <a:r>
              <a:rPr lang="hu-HU" dirty="0" err="1" smtClean="0"/>
              <a:t>inverse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r>
              <a:rPr lang="hu-HU" dirty="0" smtClean="0"/>
              <a:t>”</a:t>
            </a:r>
            <a:r>
              <a:rPr lang="hu-HU" dirty="0" err="1" smtClean="0"/>
              <a:t>-je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828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4616" y="1709738"/>
            <a:ext cx="11122702" cy="2997173"/>
          </a:xfrm>
        </p:spPr>
        <p:txBody>
          <a:bodyPr>
            <a:normAutofit/>
          </a:bodyPr>
          <a:lstStyle/>
          <a:p>
            <a:r>
              <a:rPr lang="hu-HU" dirty="0" smtClean="0"/>
              <a:t>Rekonstrukció a morfológiában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Feltételezett </a:t>
            </a:r>
            <a:r>
              <a:rPr lang="hu-HU" dirty="0" err="1"/>
              <a:t>proto-sémi</a:t>
            </a:r>
            <a:r>
              <a:rPr lang="hu-HU" dirty="0"/>
              <a:t> morfológia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0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főnévi paradigma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90688"/>
            <a:ext cx="10824148" cy="4964945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2 nem: </a:t>
            </a:r>
            <a:r>
              <a:rPr lang="hu-HU" dirty="0" err="1" smtClean="0"/>
              <a:t>masc</a:t>
            </a:r>
            <a:r>
              <a:rPr lang="hu-HU" dirty="0" smtClean="0"/>
              <a:t>, </a:t>
            </a:r>
            <a:r>
              <a:rPr lang="hu-HU" dirty="0" err="1" smtClean="0"/>
              <a:t>fem</a:t>
            </a:r>
            <a:r>
              <a:rPr lang="hu-HU" dirty="0" smtClean="0"/>
              <a:t>.			</a:t>
            </a:r>
            <a:r>
              <a:rPr lang="hu-HU" sz="2400" dirty="0" smtClean="0"/>
              <a:t>(Nőnem, mint „jelölt” alak?)</a:t>
            </a:r>
          </a:p>
          <a:p>
            <a:r>
              <a:rPr lang="hu-HU" dirty="0" smtClean="0"/>
              <a:t>3 szám: </a:t>
            </a:r>
            <a:r>
              <a:rPr lang="hu-HU" dirty="0" err="1" smtClean="0"/>
              <a:t>sg</a:t>
            </a:r>
            <a:r>
              <a:rPr lang="hu-HU" dirty="0" smtClean="0"/>
              <a:t>, du, pl.			</a:t>
            </a:r>
            <a:r>
              <a:rPr lang="hu-HU" sz="2400" dirty="0" smtClean="0"/>
              <a:t>Tört többes szám: ld. nov. 5 (semi-8.pdf)</a:t>
            </a:r>
            <a:endParaRPr lang="hu-HU" dirty="0" smtClean="0"/>
          </a:p>
          <a:p>
            <a:r>
              <a:rPr lang="hu-HU" dirty="0" smtClean="0"/>
              <a:t>Határozottság: csak az i.e. 1. évezred elejétől 	</a:t>
            </a:r>
            <a:r>
              <a:rPr lang="hu-HU" sz="2400" dirty="0" smtClean="0">
                <a:solidFill>
                  <a:prstClr val="black"/>
                </a:solidFill>
              </a:rPr>
              <a:t>(areális hatás, hullám?)</a:t>
            </a:r>
            <a:endParaRPr lang="hu-HU" dirty="0" smtClean="0"/>
          </a:p>
          <a:p>
            <a:r>
              <a:rPr lang="hu-HU" dirty="0" smtClean="0"/>
              <a:t>Esetrendszer</a:t>
            </a:r>
          </a:p>
          <a:p>
            <a:pPr lvl="1"/>
            <a:r>
              <a:rPr lang="hu-HU" dirty="0" smtClean="0"/>
              <a:t>Nominativus: 	</a:t>
            </a:r>
            <a:r>
              <a:rPr lang="hu-HU" dirty="0" err="1" smtClean="0"/>
              <a:t>-u</a:t>
            </a:r>
            <a:r>
              <a:rPr lang="hu-HU" dirty="0" smtClean="0"/>
              <a:t>	az önállóan álló főnév esete</a:t>
            </a:r>
          </a:p>
          <a:p>
            <a:pPr lvl="1"/>
            <a:r>
              <a:rPr lang="hu-HU" dirty="0" smtClean="0"/>
              <a:t>Accusativus: 	</a:t>
            </a:r>
            <a:r>
              <a:rPr lang="hu-HU" dirty="0" err="1" smtClean="0"/>
              <a:t>-a</a:t>
            </a:r>
            <a:r>
              <a:rPr lang="hu-HU" dirty="0" smtClean="0"/>
              <a:t>	az igével álló főnév </a:t>
            </a:r>
            <a:r>
              <a:rPr lang="hu-HU" dirty="0"/>
              <a:t>esete </a:t>
            </a:r>
            <a:r>
              <a:rPr lang="hu-HU" dirty="0" smtClean="0"/>
              <a:t>	(</a:t>
            </a:r>
            <a:r>
              <a:rPr lang="hu-HU" dirty="0" err="1"/>
              <a:t>v.ö</a:t>
            </a:r>
            <a:r>
              <a:rPr lang="hu-HU" dirty="0"/>
              <a:t>. héber –</a:t>
            </a:r>
            <a:r>
              <a:rPr lang="hu-HU" i="1" dirty="0"/>
              <a:t>a</a:t>
            </a:r>
            <a:r>
              <a:rPr lang="hu-HU" i="1" baseline="30000" dirty="0"/>
              <a:t>h</a:t>
            </a:r>
            <a:r>
              <a:rPr lang="hu-HU" i="1" dirty="0"/>
              <a:t> </a:t>
            </a:r>
            <a:r>
              <a:rPr lang="hu-HU" dirty="0" err="1"/>
              <a:t>directivus</a:t>
            </a:r>
            <a:r>
              <a:rPr lang="hu-HU" dirty="0"/>
              <a:t>?)</a:t>
            </a:r>
            <a:endParaRPr lang="hu-HU" dirty="0" smtClean="0"/>
          </a:p>
          <a:p>
            <a:pPr lvl="1"/>
            <a:r>
              <a:rPr lang="hu-HU" dirty="0" smtClean="0"/>
              <a:t>Genitivus: 	</a:t>
            </a:r>
            <a:r>
              <a:rPr lang="hu-HU" dirty="0" err="1" smtClean="0"/>
              <a:t>-i</a:t>
            </a:r>
            <a:r>
              <a:rPr lang="hu-HU" dirty="0" smtClean="0"/>
              <a:t>	a főnévvel (vagy prepozícióval) álló főnév esete</a:t>
            </a:r>
          </a:p>
          <a:p>
            <a:pPr lvl="1"/>
            <a:r>
              <a:rPr lang="hu-HU" dirty="0" smtClean="0"/>
              <a:t>+ </a:t>
            </a:r>
            <a:r>
              <a:rPr lang="hu-HU" dirty="0" err="1" smtClean="0"/>
              <a:t>mimáció</a:t>
            </a:r>
            <a:r>
              <a:rPr lang="hu-HU" dirty="0" smtClean="0"/>
              <a:t>, </a:t>
            </a:r>
            <a:r>
              <a:rPr lang="hu-HU" dirty="0" err="1" smtClean="0"/>
              <a:t>nunáció</a:t>
            </a:r>
            <a:r>
              <a:rPr lang="hu-HU" dirty="0" smtClean="0"/>
              <a:t> vagy </a:t>
            </a:r>
            <a:r>
              <a:rPr lang="af-ZA" dirty="0" smtClean="0"/>
              <a:t>Ø</a:t>
            </a:r>
            <a:r>
              <a:rPr lang="hu-HU" dirty="0" smtClean="0"/>
              <a:t>.</a:t>
            </a:r>
            <a:endParaRPr lang="hu-HU" dirty="0"/>
          </a:p>
          <a:p>
            <a:pPr lvl="1"/>
            <a:r>
              <a:rPr lang="hu-HU" dirty="0" smtClean="0"/>
              <a:t>Egyéb „kis esetek”. Például </a:t>
            </a:r>
            <a:r>
              <a:rPr lang="hu-HU" dirty="0" err="1" smtClean="0"/>
              <a:t>ugariti</a:t>
            </a:r>
            <a:r>
              <a:rPr lang="hu-HU" dirty="0" smtClean="0"/>
              <a:t> </a:t>
            </a:r>
            <a:r>
              <a:rPr lang="hu-HU" dirty="0" err="1" smtClean="0"/>
              <a:t>locativus</a:t>
            </a:r>
            <a:r>
              <a:rPr lang="hu-HU" dirty="0" smtClean="0"/>
              <a:t> –</a:t>
            </a:r>
            <a:r>
              <a:rPr lang="hu-HU" i="1" dirty="0" smtClean="0"/>
              <a:t>h 	</a:t>
            </a:r>
            <a:r>
              <a:rPr lang="hu-HU" dirty="0" smtClean="0"/>
              <a:t>(</a:t>
            </a:r>
            <a:r>
              <a:rPr lang="hu-HU" dirty="0" err="1" smtClean="0"/>
              <a:t>v.ö</a:t>
            </a:r>
            <a:r>
              <a:rPr lang="hu-HU" dirty="0" smtClean="0"/>
              <a:t>. héber –</a:t>
            </a:r>
            <a:r>
              <a:rPr lang="hu-HU" i="1" dirty="0" smtClean="0"/>
              <a:t>a</a:t>
            </a:r>
            <a:r>
              <a:rPr lang="hu-HU" i="1" baseline="30000" dirty="0" smtClean="0"/>
              <a:t>h</a:t>
            </a:r>
            <a:r>
              <a:rPr lang="hu-HU" i="1" dirty="0" smtClean="0"/>
              <a:t> </a:t>
            </a:r>
            <a:r>
              <a:rPr lang="hu-HU" dirty="0" err="1" smtClean="0"/>
              <a:t>directivus</a:t>
            </a:r>
            <a:r>
              <a:rPr lang="hu-HU" dirty="0" smtClean="0"/>
              <a:t>?)</a:t>
            </a:r>
          </a:p>
          <a:p>
            <a:r>
              <a:rPr lang="hu-HU" dirty="0" smtClean="0"/>
              <a:t>Status </a:t>
            </a:r>
            <a:r>
              <a:rPr lang="hu-HU" dirty="0" err="1" smtClean="0"/>
              <a:t>constructus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esetragot kap, ha van esetrendszer, bár nem mindig látszódik</a:t>
            </a:r>
          </a:p>
          <a:p>
            <a:pPr lvl="1"/>
            <a:r>
              <a:rPr lang="hu-HU" dirty="0" err="1" smtClean="0"/>
              <a:t>-i</a:t>
            </a:r>
            <a:r>
              <a:rPr lang="hu-HU" dirty="0" smtClean="0"/>
              <a:t> végződésnek nincs köze a genitivushoz</a:t>
            </a:r>
          </a:p>
        </p:txBody>
      </p:sp>
    </p:spTree>
    <p:extLst>
      <p:ext uri="{BB962C8B-B14F-4D97-AF65-F5344CB8AC3E}">
        <p14:creationId xmlns:p14="http://schemas.microsoft.com/office/powerpoint/2010/main" val="11598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főnévi paradigma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776" y="1408645"/>
            <a:ext cx="8222119" cy="5124796"/>
          </a:xfrm>
        </p:spPr>
      </p:pic>
      <p:sp>
        <p:nvSpPr>
          <p:cNvPr id="6" name="Szövegdoboz 5"/>
          <p:cNvSpPr txBox="1"/>
          <p:nvPr/>
        </p:nvSpPr>
        <p:spPr>
          <a:xfrm>
            <a:off x="374754" y="4779115"/>
            <a:ext cx="17088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</a:t>
            </a:r>
            <a:r>
              <a:rPr lang="de-DE" dirty="0"/>
              <a:t>. Stempel: </a:t>
            </a:r>
            <a:r>
              <a:rPr lang="de-DE" i="1" dirty="0" err="1"/>
              <a:t>Abriß</a:t>
            </a:r>
            <a:r>
              <a:rPr lang="de-DE" i="1" dirty="0"/>
              <a:t> einer historischen Grammatik der semitischen </a:t>
            </a:r>
            <a:r>
              <a:rPr lang="de-DE" i="1" dirty="0" smtClean="0"/>
              <a:t>Sprachen</a:t>
            </a:r>
            <a:r>
              <a:rPr lang="hu-HU" dirty="0" smtClean="0"/>
              <a:t>, p. 91.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779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Igetörzsek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543986"/>
            <a:ext cx="10869119" cy="518659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dirty="0" smtClean="0"/>
              <a:t>A héber igetörzsek sémi kontextusa</a:t>
            </a:r>
            <a:r>
              <a:rPr lang="hu-HU" sz="2200" dirty="0" smtClean="0"/>
              <a:t> (</a:t>
            </a:r>
            <a:r>
              <a:rPr lang="hu-HU" sz="2200" dirty="0" err="1" smtClean="0"/>
              <a:t>Huehnergard</a:t>
            </a:r>
            <a:r>
              <a:rPr lang="hu-HU" sz="2200" dirty="0" smtClean="0"/>
              <a:t>, </a:t>
            </a:r>
            <a:r>
              <a:rPr lang="hu-HU" sz="2200" dirty="0" err="1" smtClean="0"/>
              <a:t>in</a:t>
            </a:r>
            <a:r>
              <a:rPr lang="hu-HU" sz="2200" dirty="0" smtClean="0"/>
              <a:t> </a:t>
            </a:r>
            <a:r>
              <a:rPr lang="hu-HU" sz="2200" dirty="0" err="1" smtClean="0"/>
              <a:t>Beyond</a:t>
            </a:r>
            <a:r>
              <a:rPr lang="hu-HU" sz="2200" dirty="0" smtClean="0"/>
              <a:t> Babel, p. 15)</a:t>
            </a:r>
            <a:endParaRPr lang="hu-HU" sz="2200" dirty="0"/>
          </a:p>
          <a:p>
            <a:pPr marL="0" indent="0">
              <a:lnSpc>
                <a:spcPct val="100000"/>
              </a:lnSpc>
              <a:buNone/>
            </a:pPr>
            <a:endParaRPr lang="hu-HU" sz="2400" dirty="0" smtClean="0"/>
          </a:p>
          <a:p>
            <a:pPr>
              <a:lnSpc>
                <a:spcPct val="100000"/>
              </a:lnSpc>
            </a:pPr>
            <a:endParaRPr lang="hu-HU" sz="2200" dirty="0" smtClean="0"/>
          </a:p>
          <a:p>
            <a:pPr>
              <a:lnSpc>
                <a:spcPct val="100000"/>
              </a:lnSpc>
            </a:pPr>
            <a:endParaRPr lang="hu-HU" sz="2200" dirty="0"/>
          </a:p>
          <a:p>
            <a:pPr>
              <a:lnSpc>
                <a:spcPct val="100000"/>
              </a:lnSpc>
            </a:pPr>
            <a:endParaRPr lang="hu-HU" sz="2200" dirty="0" smtClean="0"/>
          </a:p>
          <a:p>
            <a:pPr>
              <a:lnSpc>
                <a:spcPct val="100000"/>
              </a:lnSpc>
            </a:pPr>
            <a:endParaRPr lang="hu-HU" sz="2200" dirty="0"/>
          </a:p>
          <a:p>
            <a:pPr>
              <a:lnSpc>
                <a:spcPct val="100000"/>
              </a:lnSpc>
            </a:pPr>
            <a:endParaRPr lang="hu-HU" sz="2200" dirty="0" smtClean="0"/>
          </a:p>
          <a:p>
            <a:pPr>
              <a:lnSpc>
                <a:spcPct val="100000"/>
              </a:lnSpc>
            </a:pPr>
            <a:r>
              <a:rPr lang="hu-HU" sz="2400" dirty="0" smtClean="0"/>
              <a:t>Több </a:t>
            </a:r>
            <a:r>
              <a:rPr lang="hu-HU" sz="2400" dirty="0"/>
              <a:t>további igetörzs is van más sémi nyelvekben, ill. feltételezhető a </a:t>
            </a:r>
            <a:r>
              <a:rPr lang="hu-HU" sz="2400" dirty="0" err="1"/>
              <a:t>protosémiben</a:t>
            </a:r>
            <a:r>
              <a:rPr lang="hu-HU" sz="2400" dirty="0"/>
              <a:t>. Például: L az arabban (III, azaz </a:t>
            </a:r>
            <a:r>
              <a:rPr lang="hu-HU" sz="2400" i="1" dirty="0" err="1"/>
              <a:t>fā</a:t>
            </a:r>
            <a:r>
              <a:rPr lang="af-ZA" sz="2400" i="1" dirty="0"/>
              <a:t>ˁ</a:t>
            </a:r>
            <a:r>
              <a:rPr lang="hu-HU" sz="2400" i="1" dirty="0" err="1"/>
              <a:t>ala</a:t>
            </a:r>
            <a:r>
              <a:rPr lang="hu-HU" sz="2400" dirty="0"/>
              <a:t>) és a </a:t>
            </a:r>
            <a:r>
              <a:rPr lang="hu-HU" sz="2400" dirty="0" err="1"/>
              <a:t>délsémi</a:t>
            </a:r>
            <a:r>
              <a:rPr lang="hu-HU" sz="2400" dirty="0"/>
              <a:t> nyelvekben.</a:t>
            </a:r>
          </a:p>
          <a:p>
            <a:pPr>
              <a:lnSpc>
                <a:spcPct val="100000"/>
              </a:lnSpc>
            </a:pPr>
            <a:r>
              <a:rPr lang="hu-HU" sz="2400" dirty="0" smtClean="0"/>
              <a:t>Paradigmagyök: </a:t>
            </a:r>
            <a:r>
              <a:rPr lang="hu-HU" sz="2400" i="1" dirty="0" err="1" smtClean="0"/>
              <a:t>q.t.l</a:t>
            </a:r>
            <a:r>
              <a:rPr lang="hu-HU" sz="2400" i="1" dirty="0" smtClean="0"/>
              <a:t>.</a:t>
            </a:r>
            <a:r>
              <a:rPr lang="hu-HU" sz="2400" dirty="0" smtClean="0"/>
              <a:t>, akkád </a:t>
            </a:r>
            <a:r>
              <a:rPr lang="hu-HU" sz="2400" i="1" dirty="0" err="1" smtClean="0"/>
              <a:t>p.r.s</a:t>
            </a:r>
            <a:r>
              <a:rPr lang="hu-HU" sz="2400" i="1" dirty="0" smtClean="0"/>
              <a:t>.</a:t>
            </a:r>
            <a:r>
              <a:rPr lang="hu-HU" sz="2400" dirty="0" smtClean="0"/>
              <a:t>, arab </a:t>
            </a:r>
            <a:r>
              <a:rPr lang="hu-HU" sz="2400" i="1" dirty="0" smtClean="0"/>
              <a:t>f.</a:t>
            </a:r>
            <a:r>
              <a:rPr lang="af-ZA" sz="2400" i="1" dirty="0" smtClean="0"/>
              <a:t>ˁ</a:t>
            </a:r>
            <a:r>
              <a:rPr lang="hu-HU" sz="2400" i="1" dirty="0" smtClean="0"/>
              <a:t>.l. </a:t>
            </a:r>
            <a:r>
              <a:rPr lang="hu-HU" sz="2400" dirty="0" smtClean="0"/>
              <a:t>&gt;</a:t>
            </a:r>
            <a:r>
              <a:rPr lang="hu-HU" sz="2400" i="1" dirty="0" smtClean="0"/>
              <a:t> </a:t>
            </a:r>
            <a:r>
              <a:rPr lang="hu-HU" sz="2400" dirty="0" smtClean="0"/>
              <a:t>héber és arámi </a:t>
            </a:r>
            <a:r>
              <a:rPr lang="hu-HU" sz="2400" i="1" dirty="0" smtClean="0"/>
              <a:t>p.</a:t>
            </a:r>
            <a:r>
              <a:rPr lang="af-ZA" sz="2400" i="1" dirty="0"/>
              <a:t>ˁ</a:t>
            </a:r>
            <a:r>
              <a:rPr lang="hu-HU" sz="2400" i="1" dirty="0"/>
              <a:t>.l.</a:t>
            </a:r>
            <a:endParaRPr lang="hu-HU" sz="24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t="648" r="-3" b="5645"/>
          <a:stretch/>
        </p:blipFill>
        <p:spPr>
          <a:xfrm rot="60000">
            <a:off x="1033549" y="2091675"/>
            <a:ext cx="10124902" cy="26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3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2861</TotalTime>
  <Words>275</Words>
  <Application>Microsoft Office PowerPoint</Application>
  <PresentationFormat>Szélesvásznú</PresentationFormat>
  <Paragraphs>76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Office-téma</vt:lpstr>
      <vt:lpstr>Sémi összehasonlító nyelvészet</vt:lpstr>
      <vt:lpstr>Menetrend</vt:lpstr>
      <vt:lpstr>Még egy szó a fonológiáról: interdentális &gt; koronális </vt:lpstr>
      <vt:lpstr>Összehasonlító rekonstrukció  vs. belső rekonstrukció</vt:lpstr>
      <vt:lpstr>Összehasonlító rekonstrukció  vs. belső rekonstrukció</vt:lpstr>
      <vt:lpstr>Rekonstrukció a morfológiában Feltételezett proto-sémi morfológia</vt:lpstr>
      <vt:lpstr>A főnévi paradigma</vt:lpstr>
      <vt:lpstr>A főnévi paradigma</vt:lpstr>
      <vt:lpstr>Igetörzsek</vt:lpstr>
      <vt:lpstr>Igetörzsek (példa): a kauzatív Š törzs története</vt:lpstr>
      <vt:lpstr>Összefoglalás</vt:lpstr>
      <vt:lpstr>Összefoglalás: mi a sémi nyelvészet?</vt:lpstr>
      <vt:lpstr>Köszönöm a féléves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 összehasonlító nyelvészet</dc:title>
  <dc:creator>birot</dc:creator>
  <cp:lastModifiedBy>birot</cp:lastModifiedBy>
  <cp:revision>224</cp:revision>
  <dcterms:created xsi:type="dcterms:W3CDTF">2014-09-09T08:41:25Z</dcterms:created>
  <dcterms:modified xsi:type="dcterms:W3CDTF">2014-12-10T17:03:21Z</dcterms:modified>
</cp:coreProperties>
</file>