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92" r:id="rId3"/>
    <p:sldId id="293" r:id="rId4"/>
    <p:sldId id="267" r:id="rId5"/>
    <p:sldId id="284" r:id="rId6"/>
    <p:sldId id="282" r:id="rId7"/>
    <p:sldId id="283" r:id="rId8"/>
    <p:sldId id="290" r:id="rId9"/>
    <p:sldId id="285" r:id="rId10"/>
    <p:sldId id="288" r:id="rId11"/>
    <p:sldId id="289" r:id="rId12"/>
    <p:sldId id="295" r:id="rId13"/>
    <p:sldId id="262" r:id="rId14"/>
    <p:sldId id="263" r:id="rId15"/>
    <p:sldId id="291" r:id="rId16"/>
    <p:sldId id="264" r:id="rId1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46C478-EF30-4BA2-82E7-BB1912A6EB19}" type="datetimeFigureOut">
              <a:rPr lang="hu-HU" smtClean="0"/>
              <a:pPr/>
              <a:t>2014.09.18.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DB1EF-4AAE-4828-BB6B-B0D988999B8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5193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54063"/>
            <a:ext cx="6616700" cy="3722687"/>
          </a:xfrm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5600" cy="4464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hu-HU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364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54063"/>
            <a:ext cx="6616700" cy="3722687"/>
          </a:xfrm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5600" cy="4464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hu-HU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979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54063"/>
            <a:ext cx="6616700" cy="3722687"/>
          </a:xfrm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5600" cy="4464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hu-HU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497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54063"/>
            <a:ext cx="6616700" cy="3722687"/>
          </a:xfrm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5600" cy="4464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hu-HU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642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54063"/>
            <a:ext cx="6616700" cy="3722687"/>
          </a:xfrm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5600" cy="4464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hu-HU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022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2014.09.18.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9209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2014.09.18.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3727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2014.09.18.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0285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2014.09.18.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6124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2014.09.18.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6335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2014.09.18.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3819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2014.09.18.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6246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2014.09.18.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7783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2014.09.18.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649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2014.09.18.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7346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2014.09.18.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092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A4A82-DD17-4363-9B29-11E444A65FB0}" type="datetimeFigureOut">
              <a:rPr lang="hu-HU" smtClean="0"/>
              <a:pPr/>
              <a:t>2014.09.18.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6552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ím 1"/>
          <p:cNvSpPr>
            <a:spLocks noGrp="1"/>
          </p:cNvSpPr>
          <p:nvPr>
            <p:ph type="ctrTitle"/>
          </p:nvPr>
        </p:nvSpPr>
        <p:spPr>
          <a:xfrm>
            <a:off x="1524000" y="315543"/>
            <a:ext cx="9144000" cy="2387600"/>
          </a:xfrm>
        </p:spPr>
        <p:txBody>
          <a:bodyPr/>
          <a:lstStyle/>
          <a:p>
            <a:r>
              <a:rPr lang="hu-HU" b="1" dirty="0"/>
              <a:t>Sémi összehasonlító nyelvészet</a:t>
            </a:r>
          </a:p>
        </p:txBody>
      </p:sp>
      <p:sp>
        <p:nvSpPr>
          <p:cNvPr id="2051" name="Alcím 2"/>
          <p:cNvSpPr>
            <a:spLocks noGrp="1"/>
          </p:cNvSpPr>
          <p:nvPr>
            <p:ph type="subTitle" idx="1"/>
          </p:nvPr>
        </p:nvSpPr>
        <p:spPr>
          <a:xfrm>
            <a:off x="1524000" y="3294533"/>
            <a:ext cx="9144000" cy="1169894"/>
          </a:xfrm>
        </p:spPr>
        <p:txBody>
          <a:bodyPr/>
          <a:lstStyle/>
          <a:p>
            <a:r>
              <a:rPr lang="hu-HU" dirty="0"/>
              <a:t>BMA-HEBD-303</a:t>
            </a:r>
            <a:endParaRPr lang="hu-HU" dirty="0" smtClean="0"/>
          </a:p>
          <a:p>
            <a:r>
              <a:rPr lang="hu-HU" altLang="hu-HU" dirty="0" err="1" smtClean="0"/>
              <a:t>Biró</a:t>
            </a:r>
            <a:r>
              <a:rPr lang="hu-HU" altLang="hu-HU" dirty="0" smtClean="0"/>
              <a:t> Tamás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3805519" y="49619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i="1" dirty="0" smtClean="0"/>
              <a:t>2014. </a:t>
            </a:r>
            <a:r>
              <a:rPr lang="hu-HU" sz="2400" i="1" smtClean="0"/>
              <a:t>szeptember 17.</a:t>
            </a:r>
            <a:endParaRPr lang="hu-HU" sz="2400" i="1" dirty="0"/>
          </a:p>
        </p:txBody>
      </p:sp>
    </p:spTree>
    <p:extLst>
      <p:ext uri="{BB962C8B-B14F-4D97-AF65-F5344CB8AC3E}">
        <p14:creationId xmlns:p14="http://schemas.microsoft.com/office/powerpoint/2010/main" val="425157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Nyelvcsalád és családfa </a:t>
            </a:r>
            <a:r>
              <a:rPr lang="hu-HU" sz="3200" dirty="0" smtClean="0"/>
              <a:t>(kb. standard verzió)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08847" y="6347012"/>
            <a:ext cx="10515600" cy="932608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/>
              <a:t>John </a:t>
            </a:r>
            <a:r>
              <a:rPr lang="en-GB" sz="1800" dirty="0" err="1"/>
              <a:t>Huehnergard</a:t>
            </a:r>
            <a:r>
              <a:rPr lang="en-GB" sz="1800" dirty="0"/>
              <a:t>: ‘Introduction’. </a:t>
            </a:r>
            <a:r>
              <a:rPr lang="en-GB" sz="1800" dirty="0" smtClean="0"/>
              <a:t>In</a:t>
            </a:r>
            <a:r>
              <a:rPr lang="en-GB" sz="1800" dirty="0"/>
              <a:t>: John </a:t>
            </a:r>
            <a:r>
              <a:rPr lang="en-GB" sz="1800" dirty="0" err="1"/>
              <a:t>Kaltner</a:t>
            </a:r>
            <a:r>
              <a:rPr lang="en-GB" sz="1800" dirty="0"/>
              <a:t> and Steven L. McKenzie (eds.): </a:t>
            </a:r>
            <a:r>
              <a:rPr lang="en-GB" sz="1800" i="1" dirty="0"/>
              <a:t>Beyond Babel: A Handbook for BH and Related Languages. </a:t>
            </a:r>
            <a:r>
              <a:rPr lang="en-GB" sz="1800" dirty="0" smtClean="0"/>
              <a:t>SBL </a:t>
            </a:r>
            <a:r>
              <a:rPr lang="en-GB" sz="1800" dirty="0"/>
              <a:t>2002. Pp. 1-18.</a:t>
            </a:r>
            <a:endParaRPr lang="hu-HU" sz="1800" dirty="0"/>
          </a:p>
          <a:p>
            <a:endParaRPr lang="hu-HU" dirty="0"/>
          </a:p>
        </p:txBody>
      </p:sp>
      <p:pic>
        <p:nvPicPr>
          <p:cNvPr id="2050" name="Picture 2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5300" y="1332644"/>
            <a:ext cx="8788146" cy="464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320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719" y="0"/>
            <a:ext cx="8463281" cy="6995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6752" y="470056"/>
            <a:ext cx="5502639" cy="1325563"/>
          </a:xfrm>
        </p:spPr>
        <p:txBody>
          <a:bodyPr>
            <a:normAutofit/>
          </a:bodyPr>
          <a:lstStyle/>
          <a:p>
            <a:r>
              <a:rPr lang="hu-HU" dirty="0" smtClean="0"/>
              <a:t>Nyelvcsalád és családfa</a:t>
            </a:r>
            <a:br>
              <a:rPr lang="hu-HU" dirty="0" smtClean="0"/>
            </a:br>
            <a:r>
              <a:rPr lang="hu-HU" sz="3200" dirty="0" smtClean="0"/>
              <a:t>(kevésbé standard verzió)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5276539"/>
            <a:ext cx="2419872" cy="1109272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Robert </a:t>
            </a:r>
            <a:r>
              <a:rPr lang="en-US" sz="1800" dirty="0" err="1" smtClean="0"/>
              <a:t>Hetzron</a:t>
            </a:r>
            <a:r>
              <a:rPr lang="en-US" sz="1800" dirty="0" smtClean="0"/>
              <a:t>: Two principles of genetic reconstruction. Lingua 38.2 (1976): 89-108.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9097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Néhány </a:t>
            </a:r>
            <a:r>
              <a:rPr lang="hu-HU" dirty="0" err="1" smtClean="0"/>
              <a:t>izoglossza</a:t>
            </a:r>
            <a:r>
              <a:rPr lang="hu-HU" dirty="0" smtClean="0"/>
              <a:t> 		</a:t>
            </a:r>
            <a:r>
              <a:rPr lang="hu-HU" sz="3000" dirty="0" smtClean="0"/>
              <a:t>(</a:t>
            </a:r>
            <a:r>
              <a:rPr lang="hu-HU" sz="3000" dirty="0" err="1" smtClean="0"/>
              <a:t>Hetzron</a:t>
            </a:r>
            <a:r>
              <a:rPr lang="hu-HU" sz="3000" dirty="0" smtClean="0"/>
              <a:t> nyomán)</a:t>
            </a:r>
            <a:endParaRPr lang="hu-HU" sz="30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5798639"/>
              </p:ext>
            </p:extLst>
          </p:nvPr>
        </p:nvGraphicFramePr>
        <p:xfrm>
          <a:off x="838200" y="1555805"/>
          <a:ext cx="10515600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/>
                <a:gridCol w="1314450"/>
                <a:gridCol w="1314450"/>
                <a:gridCol w="1314450"/>
                <a:gridCol w="1314450"/>
                <a:gridCol w="1314450"/>
                <a:gridCol w="1314450"/>
                <a:gridCol w="1314450"/>
              </a:tblGrid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Akkád</a:t>
                      </a:r>
                    </a:p>
                    <a:p>
                      <a:r>
                        <a:rPr lang="hu-HU" dirty="0" smtClean="0"/>
                        <a:t>(</a:t>
                      </a:r>
                      <a:r>
                        <a:rPr lang="hu-HU" dirty="0" err="1" smtClean="0"/>
                        <a:t>stativ</a:t>
                      </a:r>
                      <a:r>
                        <a:rPr lang="hu-HU" dirty="0" smtClean="0"/>
                        <a:t>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Klasszikus</a:t>
                      </a:r>
                    </a:p>
                    <a:p>
                      <a:r>
                        <a:rPr lang="hu-HU" dirty="0" smtClean="0"/>
                        <a:t>arab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(</a:t>
                      </a:r>
                      <a:r>
                        <a:rPr lang="hu-HU" dirty="0" err="1" smtClean="0"/>
                        <a:t>Tiberiasi</a:t>
                      </a:r>
                      <a:r>
                        <a:rPr lang="hu-HU" dirty="0" smtClean="0"/>
                        <a:t>)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dirty="0" smtClean="0"/>
                        <a:t>Héber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Arámi</a:t>
                      </a:r>
                    </a:p>
                    <a:p>
                      <a:r>
                        <a:rPr lang="hu-HU" dirty="0" smtClean="0"/>
                        <a:t>(bibliai)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Geez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hu-HU" dirty="0" err="1" smtClean="0"/>
                        <a:t>Szuffix</a:t>
                      </a:r>
                      <a:r>
                        <a:rPr lang="hu-HU" baseline="0" dirty="0" smtClean="0"/>
                        <a:t> konjugáció</a:t>
                      </a:r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Sg</a:t>
                      </a:r>
                      <a:r>
                        <a:rPr lang="hu-HU" dirty="0" smtClean="0"/>
                        <a:t>. 1c.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-āku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-tu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-tī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-et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-kū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Sg</a:t>
                      </a:r>
                      <a:r>
                        <a:rPr lang="hu-HU" dirty="0" smtClean="0"/>
                        <a:t>. 2m.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-āta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-ta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-tā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-t</a:t>
                      </a:r>
                      <a:r>
                        <a:rPr lang="hu-HU" dirty="0" smtClean="0"/>
                        <a:t>(ā)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-ka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Sg</a:t>
                      </a:r>
                      <a:r>
                        <a:rPr lang="hu-HU" dirty="0" smtClean="0"/>
                        <a:t>. 2f.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 smtClean="0"/>
                        <a:t>-āti</a:t>
                      </a:r>
                      <a:endParaRPr lang="hu-H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-ti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-tī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-kī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Sg</a:t>
                      </a:r>
                      <a:r>
                        <a:rPr lang="hu-HU" dirty="0" smtClean="0"/>
                        <a:t>. 3m.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Ø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Ø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Sg</a:t>
                      </a:r>
                      <a:r>
                        <a:rPr lang="hu-HU" dirty="0" smtClean="0"/>
                        <a:t>. 3f.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-at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-at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-ā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-at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-at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hu-HU" dirty="0" err="1" smtClean="0"/>
                        <a:t>Prefix</a:t>
                      </a:r>
                      <a:r>
                        <a:rPr lang="hu-HU" dirty="0" smtClean="0"/>
                        <a:t> konjugáció</a:t>
                      </a:r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 Pl.</a:t>
                      </a:r>
                      <a:r>
                        <a:rPr lang="hu-HU" baseline="0" dirty="0" smtClean="0"/>
                        <a:t> 2f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t</a:t>
                      </a:r>
                      <a:r>
                        <a:rPr lang="hu-HU" baseline="0" dirty="0" smtClean="0"/>
                        <a:t>  – </a:t>
                      </a:r>
                      <a:r>
                        <a:rPr lang="hu-HU" dirty="0" smtClean="0"/>
                        <a:t>ā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ta</a:t>
                      </a:r>
                      <a:r>
                        <a:rPr lang="hu-HU" dirty="0" smtClean="0"/>
                        <a:t> – na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ti – </a:t>
                      </a:r>
                      <a:r>
                        <a:rPr lang="hu-HU" dirty="0" err="1" smtClean="0"/>
                        <a:t>nā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t</a:t>
                      </a:r>
                      <a:r>
                        <a:rPr lang="hu-HU" baseline="0" dirty="0" smtClean="0"/>
                        <a:t>  – </a:t>
                      </a:r>
                      <a:r>
                        <a:rPr lang="hu-HU" dirty="0" err="1" smtClean="0"/>
                        <a:t>ān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tə</a:t>
                      </a:r>
                      <a:r>
                        <a:rPr lang="hu-HU" baseline="0" dirty="0" smtClean="0"/>
                        <a:t>  – </a:t>
                      </a:r>
                      <a:r>
                        <a:rPr lang="hu-HU" dirty="0" smtClean="0"/>
                        <a:t>ā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 Pl.</a:t>
                      </a:r>
                      <a:r>
                        <a:rPr lang="hu-HU" baseline="0" dirty="0" smtClean="0"/>
                        <a:t> 3f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i</a:t>
                      </a:r>
                      <a:r>
                        <a:rPr lang="hu-HU" baseline="0" dirty="0" smtClean="0"/>
                        <a:t>  – </a:t>
                      </a:r>
                      <a:r>
                        <a:rPr lang="hu-HU" dirty="0" smtClean="0"/>
                        <a:t>ā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ya</a:t>
                      </a:r>
                      <a:r>
                        <a:rPr lang="hu-HU" dirty="0" smtClean="0"/>
                        <a:t> – na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ti – </a:t>
                      </a:r>
                      <a:r>
                        <a:rPr lang="hu-HU" dirty="0" err="1" smtClean="0"/>
                        <a:t>nā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y</a:t>
                      </a:r>
                      <a:r>
                        <a:rPr lang="hu-HU" baseline="0" dirty="0" smtClean="0"/>
                        <a:t> – </a:t>
                      </a:r>
                      <a:r>
                        <a:rPr lang="hu-HU" dirty="0" err="1" smtClean="0"/>
                        <a:t>ān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yə</a:t>
                      </a:r>
                      <a:r>
                        <a:rPr lang="hu-HU" baseline="0" dirty="0" smtClean="0"/>
                        <a:t> – </a:t>
                      </a:r>
                      <a:r>
                        <a:rPr lang="hu-HU" dirty="0" smtClean="0"/>
                        <a:t>ā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838200" y="6220918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dirty="0" smtClean="0"/>
              <a:t>(</a:t>
            </a:r>
            <a:r>
              <a:rPr lang="hu-HU" dirty="0" err="1" smtClean="0"/>
              <a:t>Hetzron</a:t>
            </a:r>
            <a:r>
              <a:rPr lang="hu-HU" dirty="0" smtClean="0"/>
              <a:t> 1976: „</a:t>
            </a:r>
            <a:r>
              <a:rPr lang="hu-HU" dirty="0" err="1" smtClean="0"/>
              <a:t>principle</a:t>
            </a:r>
            <a:r>
              <a:rPr lang="hu-HU" dirty="0" smtClean="0"/>
              <a:t> of </a:t>
            </a:r>
            <a:r>
              <a:rPr lang="hu-HU" dirty="0" err="1" smtClean="0"/>
              <a:t>archaic</a:t>
            </a:r>
            <a:r>
              <a:rPr lang="hu-HU" dirty="0" smtClean="0"/>
              <a:t> </a:t>
            </a:r>
            <a:r>
              <a:rPr lang="hu-HU" dirty="0" err="1" smtClean="0"/>
              <a:t>heterogeneity</a:t>
            </a:r>
            <a:r>
              <a:rPr lang="hu-HU" dirty="0" smtClean="0"/>
              <a:t>”, „</a:t>
            </a:r>
            <a:r>
              <a:rPr lang="hu-HU" dirty="0" err="1" smtClean="0"/>
              <a:t>principle</a:t>
            </a:r>
            <a:r>
              <a:rPr lang="hu-HU" dirty="0" smtClean="0"/>
              <a:t> </a:t>
            </a:r>
            <a:r>
              <a:rPr lang="hu-HU" dirty="0"/>
              <a:t>of </a:t>
            </a:r>
            <a:r>
              <a:rPr lang="hu-HU" dirty="0" err="1" smtClean="0"/>
              <a:t>shared</a:t>
            </a:r>
            <a:r>
              <a:rPr lang="hu-HU" dirty="0" smtClean="0"/>
              <a:t> </a:t>
            </a:r>
            <a:r>
              <a:rPr lang="hu-HU" dirty="0" err="1" smtClean="0"/>
              <a:t>morpholexical</a:t>
            </a:r>
            <a:r>
              <a:rPr lang="hu-HU" dirty="0" smtClean="0"/>
              <a:t> </a:t>
            </a:r>
            <a:r>
              <a:rPr lang="hu-HU" dirty="0" err="1" smtClean="0"/>
              <a:t>innovation</a:t>
            </a:r>
            <a:r>
              <a:rPr lang="hu-HU" dirty="0" smtClean="0"/>
              <a:t>”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3567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Házi feladat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629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dirty="0" smtClean="0"/>
              <a:t>Következő órára: olvasandó + házi feladat</a:t>
            </a: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838199" y="1573967"/>
            <a:ext cx="10749197" cy="506667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120000"/>
              </a:lnSpc>
              <a:buAutoNum type="arabicPeriod"/>
            </a:pPr>
            <a:r>
              <a:rPr lang="hu-HU" altLang="hu-HU" u="sng" dirty="0" smtClean="0"/>
              <a:t>Olvasandó: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Bennett</a:t>
            </a:r>
            <a:r>
              <a:rPr lang="hu-HU" altLang="hu-HU" dirty="0" smtClean="0"/>
              <a:t> 23-33, </a:t>
            </a:r>
            <a:r>
              <a:rPr lang="hu-HU" altLang="hu-HU" dirty="0" err="1" smtClean="0"/>
              <a:t>K-McK</a:t>
            </a:r>
            <a:r>
              <a:rPr lang="hu-HU" altLang="hu-HU" dirty="0" smtClean="0"/>
              <a:t> 139-156, 157-160 (</a:t>
            </a:r>
            <a:r>
              <a:rPr lang="hu-HU" altLang="hu-HU" i="1" dirty="0" smtClean="0"/>
              <a:t>sic!</a:t>
            </a:r>
            <a:r>
              <a:rPr lang="hu-HU" altLang="hu-HU" dirty="0" smtClean="0"/>
              <a:t>).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hu-HU" altLang="hu-HU" i="1" dirty="0" smtClean="0"/>
              <a:t>Készítsenek listát az elírásokról, nyomdahibákról.</a:t>
            </a:r>
          </a:p>
          <a:p>
            <a:pPr>
              <a:lnSpc>
                <a:spcPct val="120000"/>
              </a:lnSpc>
            </a:pPr>
            <a:endParaRPr lang="hu-HU" altLang="hu-HU" sz="1700" u="sng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hu-HU" altLang="hu-HU" dirty="0" smtClean="0"/>
              <a:t>2. </a:t>
            </a:r>
            <a:r>
              <a:rPr lang="hu-HU" altLang="hu-HU" u="sng" dirty="0" smtClean="0"/>
              <a:t>Készítsünk családfát!</a:t>
            </a:r>
            <a:endParaRPr lang="hu-HU" altLang="hu-HU" dirty="0" smtClean="0"/>
          </a:p>
          <a:p>
            <a:pPr marL="539750">
              <a:lnSpc>
                <a:spcPct val="120000"/>
              </a:lnSpc>
            </a:pPr>
            <a:r>
              <a:rPr lang="hu-HU" altLang="hu-HU" sz="2600" dirty="0" smtClean="0"/>
              <a:t>Néhány fiktív nyelv néhány tulajdonsága a következő táblázatban:</a:t>
            </a:r>
            <a:r>
              <a:rPr lang="hu-HU" altLang="hu-HU" sz="2600" i="1" dirty="0" smtClean="0"/>
              <a:t/>
            </a:r>
            <a:br>
              <a:rPr lang="hu-HU" altLang="hu-HU" sz="2600" i="1" dirty="0" smtClean="0"/>
            </a:br>
            <a:r>
              <a:rPr lang="hu-HU" altLang="hu-HU" sz="2600" i="1" dirty="0"/>
              <a:t>http://</a:t>
            </a:r>
            <a:r>
              <a:rPr lang="hu-HU" altLang="hu-HU" sz="2600" i="1" dirty="0" smtClean="0"/>
              <a:t>www.birot.hu/courses/2014-semi/hf2.pdf    </a:t>
            </a:r>
            <a:r>
              <a:rPr lang="hu-HU" altLang="hu-HU" sz="2600" dirty="0" smtClean="0"/>
              <a:t>(valamint a következő dián)</a:t>
            </a:r>
            <a:endParaRPr lang="hu-HU" altLang="hu-HU" sz="2600" dirty="0"/>
          </a:p>
          <a:p>
            <a:pPr marL="539750">
              <a:lnSpc>
                <a:spcPct val="120000"/>
              </a:lnSpc>
            </a:pPr>
            <a:r>
              <a:rPr lang="hu-HU" altLang="hu-HU" sz="2600" dirty="0" smtClean="0"/>
              <a:t>Készítse el ezeknek a nyelveknek a családfáját.</a:t>
            </a:r>
          </a:p>
          <a:p>
            <a:pPr marL="539750">
              <a:lnSpc>
                <a:spcPct val="120000"/>
              </a:lnSpc>
            </a:pPr>
            <a:r>
              <a:rPr lang="hu-HU" altLang="hu-HU" sz="2600" dirty="0" smtClean="0"/>
              <a:t>Több megoldás lehetséges. Érveljen a megoldása mellett.</a:t>
            </a:r>
          </a:p>
          <a:p>
            <a:pPr marL="539750">
              <a:lnSpc>
                <a:spcPct val="120000"/>
              </a:lnSpc>
            </a:pPr>
            <a:r>
              <a:rPr lang="hu-HU" altLang="hu-HU" sz="2600" dirty="0" err="1" smtClean="0"/>
              <a:t>Emailben</a:t>
            </a:r>
            <a:r>
              <a:rPr lang="hu-HU" altLang="hu-HU" sz="2600" dirty="0" smtClean="0"/>
              <a:t>: biro.tamas@</a:t>
            </a:r>
            <a:r>
              <a:rPr lang="hu-HU" altLang="hu-HU" sz="2600" dirty="0" err="1" smtClean="0"/>
              <a:t>btk.elte.hu</a:t>
            </a:r>
            <a:r>
              <a:rPr lang="hu-HU" altLang="hu-HU" sz="2600" dirty="0" smtClean="0"/>
              <a:t>.</a:t>
            </a:r>
          </a:p>
          <a:p>
            <a:pPr marL="539750">
              <a:lnSpc>
                <a:spcPct val="120000"/>
              </a:lnSpc>
            </a:pPr>
            <a:r>
              <a:rPr lang="hu-HU" altLang="hu-HU" sz="2600" dirty="0" smtClean="0"/>
              <a:t>Határidő: kedd dél (12:00). </a:t>
            </a:r>
          </a:p>
        </p:txBody>
      </p:sp>
    </p:spTree>
    <p:extLst>
      <p:ext uri="{BB962C8B-B14F-4D97-AF65-F5344CB8AC3E}">
        <p14:creationId xmlns:p14="http://schemas.microsoft.com/office/powerpoint/2010/main" val="351519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ábláza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751534"/>
              </p:ext>
            </p:extLst>
          </p:nvPr>
        </p:nvGraphicFramePr>
        <p:xfrm>
          <a:off x="374750" y="187177"/>
          <a:ext cx="11527440" cy="5664233"/>
        </p:xfrm>
        <a:graphic>
          <a:graphicData uri="http://schemas.openxmlformats.org/drawingml/2006/table">
            <a:tbl>
              <a:tblPr firstRow="1" firstCol="1" bandRow="1"/>
              <a:tblGrid>
                <a:gridCol w="869434"/>
                <a:gridCol w="1109272"/>
                <a:gridCol w="1109272"/>
                <a:gridCol w="1214203"/>
                <a:gridCol w="869430"/>
                <a:gridCol w="1813809"/>
                <a:gridCol w="789284"/>
                <a:gridCol w="938184"/>
                <a:gridCol w="938184"/>
                <a:gridCol w="938184"/>
                <a:gridCol w="938184"/>
              </a:tblGrid>
              <a:tr h="7721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Nyelv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Nemek száma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Főnév-ragozás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Névelő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elöl/hátul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Dualis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Igei személyragozás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Van </a:t>
                      </a:r>
                      <a:br>
                        <a:rPr lang="hu-HU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hu-HU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létige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eredeti </a:t>
                      </a:r>
                      <a:br>
                        <a:rPr lang="hu-HU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hu-HU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hu-HU" sz="20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hu-HU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eredeti</a:t>
                      </a:r>
                      <a:br>
                        <a:rPr lang="hu-HU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hu-HU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 </a:t>
                      </a:r>
                      <a:r>
                        <a:rPr lang="hu-HU" sz="20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hu-HU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eredeti</a:t>
                      </a:r>
                      <a:br>
                        <a:rPr lang="hu-HU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hu-HU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 </a:t>
                      </a:r>
                      <a:r>
                        <a:rPr lang="hu-HU" sz="20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hu-HU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Umlaut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 (+)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 (+)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(+)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(+)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(+)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k, ch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pf, f, ff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z, s, ts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‒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k, ch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f, ff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z, s, ts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églalap 7"/>
          <p:cNvSpPr/>
          <p:nvPr/>
        </p:nvSpPr>
        <p:spPr>
          <a:xfrm>
            <a:off x="184879" y="6042431"/>
            <a:ext cx="8299554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1620520" algn="l"/>
                <a:tab pos="2430780" algn="l"/>
                <a:tab pos="2700655" algn="l"/>
              </a:tabLst>
            </a:pPr>
            <a:r>
              <a:rPr lang="hu-HU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 ritkán</a:t>
            </a:r>
            <a:r>
              <a:rPr lang="hu-HU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hu-HU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van	‒ nincs  	E elöl </a:t>
            </a:r>
            <a:r>
              <a:rPr lang="hu-HU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hu-HU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 hátul</a:t>
            </a:r>
            <a:endParaRPr lang="hu-HU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25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175558"/>
            <a:ext cx="10515600" cy="1325563"/>
          </a:xfrm>
        </p:spPr>
        <p:txBody>
          <a:bodyPr/>
          <a:lstStyle/>
          <a:p>
            <a:pPr algn="ctr"/>
            <a:r>
              <a:rPr lang="hu-HU" i="1" dirty="0" smtClean="0"/>
              <a:t>Viszlát jövő szerdán!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232996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máltai nyelv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9764" y="1439054"/>
            <a:ext cx="11362544" cy="5066675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000" dirty="0"/>
              <a:t>Egy néhány perces máltai nyelvű videó meghallgatása után az első, legőszintébb benyomásom: </a:t>
            </a:r>
            <a:r>
              <a:rPr lang="hu-HU" sz="2000" b="1" dirty="0"/>
              <a:t>mintha ittas állapotban lévő arabok próbálnának olaszul beszélni</a:t>
            </a:r>
            <a:r>
              <a:rPr lang="hu-HU" sz="2000" dirty="0" smtClean="0"/>
              <a:t>. Ami </a:t>
            </a:r>
            <a:r>
              <a:rPr lang="hu-HU" sz="2000" dirty="0"/>
              <a:t>a nyelv </a:t>
            </a:r>
            <a:r>
              <a:rPr lang="hu-HU" sz="2000" b="1" dirty="0"/>
              <a:t>írásképét</a:t>
            </a:r>
            <a:r>
              <a:rPr lang="hu-HU" sz="2000" dirty="0"/>
              <a:t> illeti, ha a teljes ismeretlenből felbukkant volna előttem egy máltai szöveg, első ránézésre valószínűleg - a meggondolatlanság hevében - rávágtam volna, hogy török (talán a mássalhangzók fölötti ékezetekből kiindulva). Második ránézésre, néhány furcsa alakú, </a:t>
            </a:r>
            <a:r>
              <a:rPr lang="hu-HU" sz="2000" b="1" dirty="0"/>
              <a:t>latin eredetűnek látszó kifejezés </a:t>
            </a:r>
            <a:r>
              <a:rPr lang="hu-HU" sz="2000" dirty="0"/>
              <a:t>fölfedezése után talán a román lett volna a következő gondolatom, de ez a feltételezés sem tartott volna tovább néhány másodpercnél. Az olasz, illetve az arabos(</a:t>
            </a:r>
            <a:r>
              <a:rPr lang="hu-HU" sz="2000" dirty="0" err="1"/>
              <a:t>nak</a:t>
            </a:r>
            <a:r>
              <a:rPr lang="hu-HU" sz="2000" dirty="0"/>
              <a:t> vélt) kifejezések észrevétele után pedig aztán teljes a </a:t>
            </a:r>
            <a:r>
              <a:rPr lang="hu-HU" sz="2000" b="1" dirty="0" smtClean="0"/>
              <a:t>zűrzavar</a:t>
            </a:r>
            <a:r>
              <a:rPr lang="hu-HU" sz="2000" dirty="0" smtClean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hu-HU" sz="20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000" dirty="0" smtClean="0"/>
              <a:t>Az írott szövegben egyértelműen fölfedezhetők a számomra ismert sémi nyelvekhez (héber, arámi) hasonló elemek, például kötőjellel elválasztott határozott </a:t>
            </a:r>
            <a:r>
              <a:rPr lang="hu-HU" sz="2000" b="1" dirty="0" smtClean="0"/>
              <a:t>névelő</a:t>
            </a:r>
            <a:r>
              <a:rPr lang="hu-HU" sz="2000" dirty="0" smtClean="0"/>
              <a:t> és egyéb, vélhetően egyaránt </a:t>
            </a:r>
            <a:r>
              <a:rPr lang="hu-HU" sz="2000" b="1" dirty="0" smtClean="0"/>
              <a:t>ragozott és ragozatlan prepozíciók</a:t>
            </a:r>
            <a:r>
              <a:rPr lang="hu-HU" sz="2000" dirty="0" smtClean="0"/>
              <a:t>. Emellett persze egy-két konkrét kifejezés is érthető, pl. a ’</a:t>
            </a:r>
            <a:r>
              <a:rPr lang="hu-HU" sz="2000" dirty="0" err="1" smtClean="0"/>
              <a:t>minn</a:t>
            </a:r>
            <a:r>
              <a:rPr lang="hu-HU" sz="2000" dirty="0" smtClean="0"/>
              <a:t>’ vagy a ’</a:t>
            </a:r>
            <a:r>
              <a:rPr lang="hu-HU" sz="2000" dirty="0" err="1" smtClean="0"/>
              <a:t>bejn</a:t>
            </a:r>
            <a:r>
              <a:rPr lang="hu-HU" sz="2000" dirty="0" smtClean="0"/>
              <a:t>’ prepozíciók (aztán ki tudja, az </a:t>
            </a:r>
            <a:r>
              <a:rPr lang="hu-HU" sz="2000" u="sng" dirty="0" smtClean="0"/>
              <a:t>egyezés akár a véletlen műve is lehet, de rokon nyelvek esetében nem ezt feltételezném</a:t>
            </a:r>
            <a:r>
              <a:rPr lang="hu-HU" sz="2000" dirty="0" smtClean="0"/>
              <a:t>). És nem utolsó sorban  rengeteg kifejezés érthető a különböző </a:t>
            </a:r>
            <a:r>
              <a:rPr lang="hu-HU" sz="2000" b="1" dirty="0" smtClean="0"/>
              <a:t>latin nyelvekből</a:t>
            </a:r>
            <a:r>
              <a:rPr lang="hu-HU" sz="2000" dirty="0" smtClean="0"/>
              <a:t> kiindulva. […]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07798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máltai nyelv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49705" y="1825625"/>
            <a:ext cx="11302583" cy="435133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  <a:buFontTx/>
              <a:buChar char="-"/>
            </a:pPr>
            <a:r>
              <a:rPr lang="hu-HU" dirty="0" smtClean="0"/>
              <a:t>Az </a:t>
            </a:r>
            <a:r>
              <a:rPr lang="hu-HU" dirty="0"/>
              <a:t>első, ami feltűnik, hogy az arabhoz hasonló a határozott névelő, </a:t>
            </a:r>
            <a:r>
              <a:rPr lang="hu-HU" b="1" dirty="0"/>
              <a:t>progresszíven hasonul </a:t>
            </a:r>
            <a:r>
              <a:rPr lang="hu-HU" dirty="0"/>
              <a:t>a </a:t>
            </a:r>
            <a:r>
              <a:rPr lang="hu-HU" dirty="0" err="1"/>
              <a:t>koronálisokhoz</a:t>
            </a:r>
            <a:r>
              <a:rPr lang="hu-HU" dirty="0"/>
              <a:t> ("napbetűk"), az magánhangzója pedig csak </a:t>
            </a:r>
            <a:r>
              <a:rPr lang="hu-HU" dirty="0" err="1"/>
              <a:t>epentetikus</a:t>
            </a:r>
            <a:r>
              <a:rPr lang="hu-HU" dirty="0"/>
              <a:t> kötőhangzó. A </a:t>
            </a:r>
            <a:r>
              <a:rPr lang="hu-HU" b="1" dirty="0"/>
              <a:t>névmások, prepozíciók </a:t>
            </a:r>
            <a:r>
              <a:rPr lang="hu-HU" dirty="0"/>
              <a:t>is érthetőek az arab alapján. </a:t>
            </a:r>
            <a:br>
              <a:rPr lang="hu-HU" dirty="0"/>
            </a:br>
            <a:endParaRPr lang="hu-HU" dirty="0" smtClean="0"/>
          </a:p>
          <a:p>
            <a:pPr>
              <a:lnSpc>
                <a:spcPct val="110000"/>
              </a:lnSpc>
              <a:buFontTx/>
              <a:buChar char="-"/>
            </a:pPr>
            <a:r>
              <a:rPr lang="hu-HU" dirty="0" smtClean="0"/>
              <a:t>Az </a:t>
            </a:r>
            <a:r>
              <a:rPr lang="hu-HU" dirty="0"/>
              <a:t>olasz hatását elég erősen érzem az </a:t>
            </a:r>
            <a:r>
              <a:rPr lang="hu-HU" b="1" dirty="0"/>
              <a:t>átvett szavakban</a:t>
            </a:r>
            <a:r>
              <a:rPr lang="hu-HU" dirty="0"/>
              <a:t> (</a:t>
            </a:r>
            <a:r>
              <a:rPr lang="hu-HU" dirty="0" err="1"/>
              <a:t>rispett</a:t>
            </a:r>
            <a:r>
              <a:rPr lang="hu-HU" dirty="0"/>
              <a:t>, </a:t>
            </a:r>
            <a:r>
              <a:rPr lang="hu-HU" dirty="0" err="1"/>
              <a:t>karatterizzata</a:t>
            </a:r>
            <a:r>
              <a:rPr lang="hu-HU" dirty="0"/>
              <a:t>) - valószínűleg a karakteres olasz </a:t>
            </a:r>
            <a:r>
              <a:rPr lang="hu-HU" b="1" dirty="0" err="1"/>
              <a:t>fonotaktika</a:t>
            </a:r>
            <a:r>
              <a:rPr lang="hu-HU" dirty="0"/>
              <a:t> miatt, de általában sok a latin eredetű szó</a:t>
            </a:r>
            <a:r>
              <a:rPr lang="hu-HU" dirty="0" smtClean="0"/>
              <a:t>.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  <a:p>
            <a:pPr marL="0" indent="0">
              <a:lnSpc>
                <a:spcPct val="110000"/>
              </a:lnSpc>
              <a:buNone/>
            </a:pPr>
            <a:r>
              <a:rPr lang="hu-HU" dirty="0"/>
              <a:t>- Hiányoznak a torokhangzók, de van külön </a:t>
            </a:r>
            <a:r>
              <a:rPr lang="hu-HU" dirty="0" smtClean="0"/>
              <a:t>/</a:t>
            </a:r>
            <a:r>
              <a:rPr lang="hu-HU" i="1" dirty="0" err="1" smtClean="0"/>
              <a:t>ts</a:t>
            </a:r>
            <a:r>
              <a:rPr lang="hu-HU" dirty="0" smtClean="0"/>
              <a:t>/ </a:t>
            </a:r>
            <a:r>
              <a:rPr lang="hu-HU" dirty="0"/>
              <a:t>és </a:t>
            </a:r>
            <a:r>
              <a:rPr lang="hu-HU" dirty="0" smtClean="0"/>
              <a:t>/</a:t>
            </a:r>
            <a:r>
              <a:rPr lang="hu-HU" i="1" dirty="0" err="1" smtClean="0"/>
              <a:t>dz</a:t>
            </a:r>
            <a:r>
              <a:rPr lang="hu-HU" dirty="0" smtClean="0"/>
              <a:t>/ </a:t>
            </a:r>
            <a:r>
              <a:rPr lang="hu-HU" dirty="0"/>
              <a:t>fonéma.</a:t>
            </a:r>
            <a:br>
              <a:rPr lang="hu-HU" dirty="0"/>
            </a:br>
            <a:endParaRPr lang="hu-HU" dirty="0"/>
          </a:p>
          <a:p>
            <a:pPr marL="0" indent="0">
              <a:lnSpc>
                <a:spcPct val="110000"/>
              </a:lnSpc>
              <a:buNone/>
            </a:pPr>
            <a:r>
              <a:rPr lang="hu-HU" dirty="0"/>
              <a:t>- Valószínűleg SVO nyelv, a </a:t>
            </a:r>
            <a:r>
              <a:rPr lang="hu-HU" dirty="0" err="1"/>
              <a:t>prefix</a:t>
            </a:r>
            <a:r>
              <a:rPr lang="hu-HU" dirty="0"/>
              <a:t> igeragozás is gyanús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3765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sémi nyelvcsalád és kontextusa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839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ia számának helye 5"/>
          <p:cNvSpPr txBox="1">
            <a:spLocks noGrp="1"/>
          </p:cNvSpPr>
          <p:nvPr/>
        </p:nvSpPr>
        <p:spPr bwMode="auto">
          <a:xfrm>
            <a:off x="8077200" y="6245225"/>
            <a:ext cx="2128838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C15FCE04-3593-4A54-97C3-D566281A1CC6}" type="slidenum">
              <a:rPr lang="en-US" altLang="hu-HU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5</a:t>
            </a:fld>
            <a:endParaRPr lang="en-US" altLang="hu-HU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47851" y="274638"/>
            <a:ext cx="8569325" cy="14986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u-HU" altLang="hu-HU" dirty="0" smtClean="0">
                <a:solidFill>
                  <a:schemeClr val="tx1"/>
                </a:solidFill>
              </a:rPr>
              <a:t>Az afroázsiai nyelvcsalád</a:t>
            </a:r>
            <a:r>
              <a:rPr lang="en-US" altLang="hu-HU" dirty="0" smtClean="0">
                <a:solidFill>
                  <a:schemeClr val="tx1"/>
                </a:solidFill>
              </a:rPr>
              <a:t>,</a:t>
            </a:r>
            <a:br>
              <a:rPr lang="en-US" altLang="hu-HU" dirty="0" smtClean="0">
                <a:solidFill>
                  <a:schemeClr val="tx1"/>
                </a:solidFill>
              </a:rPr>
            </a:br>
            <a:r>
              <a:rPr lang="en-US" altLang="hu-HU" sz="3200" dirty="0"/>
              <a:t>a.k.a. </a:t>
            </a:r>
            <a:r>
              <a:rPr lang="en-US" altLang="hu-HU" sz="3200" i="1" dirty="0" err="1"/>
              <a:t>Afroasiatic</a:t>
            </a:r>
            <a:r>
              <a:rPr lang="en-US" altLang="hu-HU" sz="3200" i="1" dirty="0"/>
              <a:t> language phylum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19288" y="2149476"/>
            <a:ext cx="8229600" cy="4016375"/>
          </a:xfrm>
        </p:spPr>
        <p:txBody>
          <a:bodyPr/>
          <a:lstStyle/>
          <a:p>
            <a:pPr marL="533400" indent="-533400"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altLang="hu-HU" sz="2200"/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6743700" y="5589589"/>
            <a:ext cx="41798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hu-HU" sz="1400"/>
              <a:t>Source: http://alma.matrix.msu.edu/african_languages</a:t>
            </a:r>
          </a:p>
        </p:txBody>
      </p:sp>
      <p:pic>
        <p:nvPicPr>
          <p:cNvPr id="26630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1700213"/>
            <a:ext cx="4570412" cy="494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94213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ia számának helye 5"/>
          <p:cNvSpPr txBox="1">
            <a:spLocks noGrp="1"/>
          </p:cNvSpPr>
          <p:nvPr/>
        </p:nvSpPr>
        <p:spPr bwMode="auto">
          <a:xfrm>
            <a:off x="8077200" y="6245225"/>
            <a:ext cx="2128838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7DB6BECF-A2E7-428D-BB6D-CF0F8F331C33}" type="slidenum">
              <a:rPr lang="en-US" altLang="hu-HU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6</a:t>
            </a:fld>
            <a:endParaRPr lang="en-US" altLang="hu-HU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47851" y="274638"/>
            <a:ext cx="8569325" cy="14986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u-HU" altLang="hu-HU" dirty="0"/>
              <a:t>Az afroázsiai nyelvcsalád</a:t>
            </a:r>
            <a:r>
              <a:rPr lang="en-US" altLang="hu-HU" dirty="0"/>
              <a:t>,</a:t>
            </a:r>
            <a:r>
              <a:rPr lang="en-US" altLang="hu-HU" dirty="0" smtClean="0">
                <a:solidFill>
                  <a:schemeClr val="tx1"/>
                </a:solidFill>
              </a:rPr>
              <a:t/>
            </a:r>
            <a:br>
              <a:rPr lang="en-US" altLang="hu-HU" dirty="0" smtClean="0">
                <a:solidFill>
                  <a:schemeClr val="tx1"/>
                </a:solidFill>
              </a:rPr>
            </a:br>
            <a:r>
              <a:rPr lang="en-US" altLang="hu-HU" sz="3200" dirty="0"/>
              <a:t>a.k.a. </a:t>
            </a:r>
            <a:r>
              <a:rPr lang="en-US" altLang="hu-HU" sz="3200" i="1" dirty="0" err="1"/>
              <a:t>Afroasiatic</a:t>
            </a:r>
            <a:r>
              <a:rPr lang="en-US" altLang="hu-HU" sz="3200" i="1" dirty="0"/>
              <a:t> language phylum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17700" y="1916114"/>
            <a:ext cx="8642350" cy="4752975"/>
          </a:xfrm>
        </p:spPr>
        <p:txBody>
          <a:bodyPr>
            <a:normAutofit lnSpcReduction="10000"/>
          </a:bodyPr>
          <a:lstStyle/>
          <a:p>
            <a:pPr marL="533400" indent="-533400">
              <a:lnSpc>
                <a:spcPct val="130000"/>
              </a:lnSpc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u="sng" dirty="0" smtClean="0">
                <a:solidFill>
                  <a:schemeClr val="tx1"/>
                </a:solidFill>
              </a:rPr>
              <a:t>Sémi</a:t>
            </a:r>
            <a:r>
              <a:rPr lang="en-US" altLang="hu-HU" dirty="0" smtClean="0">
                <a:solidFill>
                  <a:schemeClr val="tx1"/>
                </a:solidFill>
              </a:rPr>
              <a:t> </a:t>
            </a:r>
            <a:r>
              <a:rPr lang="hu-HU" altLang="hu-HU" dirty="0" smtClean="0">
                <a:solidFill>
                  <a:schemeClr val="tx1"/>
                </a:solidFill>
              </a:rPr>
              <a:t>nyelvcsalád</a:t>
            </a:r>
            <a:endParaRPr lang="en-US" altLang="hu-HU" dirty="0" smtClean="0">
              <a:solidFill>
                <a:schemeClr val="tx1"/>
              </a:solidFill>
            </a:endParaRPr>
          </a:p>
          <a:p>
            <a:pPr marL="533400" indent="-533400">
              <a:lnSpc>
                <a:spcPct val="130000"/>
              </a:lnSpc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dirty="0" smtClean="0">
                <a:solidFill>
                  <a:schemeClr val="tx1"/>
                </a:solidFill>
              </a:rPr>
              <a:t>Az </a:t>
            </a:r>
            <a:r>
              <a:rPr lang="hu-HU" altLang="hu-HU" u="sng" dirty="0" smtClean="0">
                <a:solidFill>
                  <a:schemeClr val="tx1"/>
                </a:solidFill>
              </a:rPr>
              <a:t>egyiptomi </a:t>
            </a:r>
            <a:r>
              <a:rPr lang="hu-HU" altLang="hu-HU" dirty="0" smtClean="0">
                <a:solidFill>
                  <a:schemeClr val="tx1"/>
                </a:solidFill>
              </a:rPr>
              <a:t>nyelv</a:t>
            </a:r>
            <a:r>
              <a:rPr lang="en-US" altLang="hu-HU" dirty="0" smtClean="0">
                <a:solidFill>
                  <a:schemeClr val="tx1"/>
                </a:solidFill>
              </a:rPr>
              <a:t>: </a:t>
            </a:r>
            <a:r>
              <a:rPr lang="hu-HU" altLang="hu-HU" dirty="0" smtClean="0">
                <a:solidFill>
                  <a:schemeClr val="tx1"/>
                </a:solidFill>
              </a:rPr>
              <a:t>óegyiptomi</a:t>
            </a:r>
            <a:r>
              <a:rPr lang="en-US" altLang="hu-HU" dirty="0" smtClean="0">
                <a:solidFill>
                  <a:schemeClr val="tx1"/>
                </a:solidFill>
              </a:rPr>
              <a:t> =&gt; </a:t>
            </a:r>
            <a:r>
              <a:rPr lang="hu-HU" altLang="hu-HU" dirty="0" smtClean="0">
                <a:solidFill>
                  <a:schemeClr val="tx1"/>
                </a:solidFill>
              </a:rPr>
              <a:t>kopt</a:t>
            </a:r>
            <a:endParaRPr lang="en-US" altLang="hu-HU" dirty="0"/>
          </a:p>
          <a:p>
            <a:pPr marL="533400" indent="-533400">
              <a:lnSpc>
                <a:spcPct val="130000"/>
              </a:lnSpc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u="sng" dirty="0" err="1" smtClean="0">
                <a:solidFill>
                  <a:schemeClr val="tx1"/>
                </a:solidFill>
              </a:rPr>
              <a:t>Berbero-líbiai</a:t>
            </a:r>
            <a:r>
              <a:rPr lang="hu-HU" altLang="hu-HU" dirty="0" smtClean="0">
                <a:solidFill>
                  <a:schemeClr val="tx1"/>
                </a:solidFill>
              </a:rPr>
              <a:t> nyelvek</a:t>
            </a:r>
            <a:r>
              <a:rPr lang="en-US" altLang="hu-HU" dirty="0" smtClean="0">
                <a:solidFill>
                  <a:schemeClr val="tx1"/>
                </a:solidFill>
              </a:rPr>
              <a:t> </a:t>
            </a:r>
            <a:r>
              <a:rPr lang="en-US" altLang="hu-HU" sz="2200" dirty="0" smtClean="0"/>
              <a:t>(</a:t>
            </a:r>
            <a:r>
              <a:rPr lang="hu-HU" altLang="hu-HU" sz="2200" dirty="0" smtClean="0"/>
              <a:t>Észak-Afrika</a:t>
            </a:r>
            <a:r>
              <a:rPr lang="en-US" altLang="hu-HU" sz="2200" dirty="0" smtClean="0"/>
              <a:t>: Atlas</a:t>
            </a:r>
            <a:r>
              <a:rPr lang="hu-HU" altLang="hu-HU" sz="2200" dirty="0" smtClean="0"/>
              <a:t>z</a:t>
            </a:r>
            <a:r>
              <a:rPr lang="en-US" altLang="hu-HU" sz="2200" dirty="0" smtClean="0"/>
              <a:t>, S</a:t>
            </a:r>
            <a:r>
              <a:rPr lang="hu-HU" altLang="hu-HU" sz="2200" dirty="0" smtClean="0"/>
              <a:t>z</a:t>
            </a:r>
            <a:r>
              <a:rPr lang="en-US" altLang="hu-HU" sz="2200" dirty="0" err="1" smtClean="0"/>
              <a:t>ahara</a:t>
            </a:r>
            <a:r>
              <a:rPr lang="en-US" altLang="hu-HU" sz="2200" dirty="0"/>
              <a:t>)</a:t>
            </a:r>
          </a:p>
          <a:p>
            <a:pPr marL="533400" indent="-533400">
              <a:lnSpc>
                <a:spcPct val="130000"/>
              </a:lnSpc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u="sng" dirty="0" err="1" smtClean="0">
                <a:solidFill>
                  <a:schemeClr val="tx1"/>
                </a:solidFill>
              </a:rPr>
              <a:t>Kúsita</a:t>
            </a:r>
            <a:r>
              <a:rPr lang="hu-HU" altLang="hu-HU" dirty="0" smtClean="0">
                <a:solidFill>
                  <a:schemeClr val="tx1"/>
                </a:solidFill>
              </a:rPr>
              <a:t> nyelvek</a:t>
            </a:r>
            <a:r>
              <a:rPr lang="en-US" altLang="hu-HU" dirty="0" smtClean="0">
                <a:solidFill>
                  <a:schemeClr val="tx1"/>
                </a:solidFill>
              </a:rPr>
              <a:t> </a:t>
            </a:r>
            <a:r>
              <a:rPr lang="en-US" altLang="hu-HU" sz="2200" dirty="0" smtClean="0"/>
              <a:t>(</a:t>
            </a:r>
            <a:r>
              <a:rPr lang="hu-HU" altLang="hu-HU" sz="2200" dirty="0" smtClean="0"/>
              <a:t>Kelet-Afrika</a:t>
            </a:r>
            <a:r>
              <a:rPr lang="en-US" altLang="hu-HU" sz="2200" dirty="0" smtClean="0"/>
              <a:t>: </a:t>
            </a:r>
            <a:r>
              <a:rPr lang="hu-HU" altLang="hu-HU" sz="2200" dirty="0" smtClean="0"/>
              <a:t>Etiópia, stb.</a:t>
            </a:r>
            <a:r>
              <a:rPr lang="en-US" altLang="hu-HU" sz="2200" dirty="0" smtClean="0"/>
              <a:t>)</a:t>
            </a:r>
            <a:endParaRPr lang="en-US" altLang="hu-HU" sz="2200" dirty="0"/>
          </a:p>
          <a:p>
            <a:pPr marL="533400" indent="-533400">
              <a:lnSpc>
                <a:spcPct val="130000"/>
              </a:lnSpc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u="sng" dirty="0" smtClean="0">
                <a:solidFill>
                  <a:schemeClr val="tx1"/>
                </a:solidFill>
              </a:rPr>
              <a:t>Csádi</a:t>
            </a:r>
            <a:r>
              <a:rPr lang="en-US" altLang="hu-HU" dirty="0" smtClean="0">
                <a:solidFill>
                  <a:schemeClr val="tx1"/>
                </a:solidFill>
              </a:rPr>
              <a:t> </a:t>
            </a:r>
            <a:r>
              <a:rPr lang="hu-HU" altLang="hu-HU" dirty="0" smtClean="0">
                <a:solidFill>
                  <a:schemeClr val="tx1"/>
                </a:solidFill>
              </a:rPr>
              <a:t>nyelvek</a:t>
            </a:r>
            <a:r>
              <a:rPr lang="en-US" altLang="hu-HU" dirty="0" smtClean="0">
                <a:solidFill>
                  <a:schemeClr val="tx1"/>
                </a:solidFill>
              </a:rPr>
              <a:t> </a:t>
            </a:r>
            <a:r>
              <a:rPr lang="en-US" altLang="hu-HU" sz="2200" dirty="0" smtClean="0"/>
              <a:t>(</a:t>
            </a:r>
            <a:r>
              <a:rPr lang="hu-HU" altLang="hu-HU" sz="2200" dirty="0" smtClean="0"/>
              <a:t>Nyugat-Afrika</a:t>
            </a:r>
            <a:r>
              <a:rPr lang="en-US" altLang="hu-HU" sz="2200" dirty="0" smtClean="0"/>
              <a:t>: </a:t>
            </a:r>
            <a:r>
              <a:rPr lang="hu-HU" altLang="hu-HU" sz="2200" dirty="0" err="1" smtClean="0"/>
              <a:t>pl</a:t>
            </a:r>
            <a:r>
              <a:rPr lang="en-US" altLang="hu-HU" sz="2200" dirty="0" smtClean="0"/>
              <a:t>., </a:t>
            </a:r>
            <a:r>
              <a:rPr lang="en-US" altLang="hu-HU" sz="2200" i="1" dirty="0" err="1" smtClean="0"/>
              <a:t>Haus</a:t>
            </a:r>
            <a:r>
              <a:rPr lang="hu-HU" altLang="hu-HU" sz="2200" i="1" dirty="0"/>
              <a:t>z</a:t>
            </a:r>
            <a:r>
              <a:rPr lang="en-US" altLang="hu-HU" sz="2200" i="1" dirty="0" smtClean="0"/>
              <a:t>a</a:t>
            </a:r>
            <a:r>
              <a:rPr lang="en-US" altLang="hu-HU" sz="2200" dirty="0"/>
              <a:t>.)</a:t>
            </a:r>
          </a:p>
          <a:p>
            <a:pPr marL="533400" indent="-533400">
              <a:lnSpc>
                <a:spcPct val="130000"/>
              </a:lnSpc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u="sng" dirty="0" err="1" smtClean="0">
                <a:solidFill>
                  <a:schemeClr val="tx1"/>
                </a:solidFill>
              </a:rPr>
              <a:t>Omói</a:t>
            </a:r>
            <a:r>
              <a:rPr lang="hu-HU" altLang="hu-HU" dirty="0" smtClean="0">
                <a:solidFill>
                  <a:schemeClr val="tx1"/>
                </a:solidFill>
              </a:rPr>
              <a:t>/</a:t>
            </a:r>
            <a:r>
              <a:rPr lang="hu-HU" altLang="hu-HU" dirty="0" err="1" smtClean="0">
                <a:solidFill>
                  <a:schemeClr val="tx1"/>
                </a:solidFill>
              </a:rPr>
              <a:t>omotikus</a:t>
            </a:r>
            <a:r>
              <a:rPr lang="en-US" altLang="hu-HU" dirty="0" smtClean="0">
                <a:solidFill>
                  <a:schemeClr val="tx1"/>
                </a:solidFill>
              </a:rPr>
              <a:t> </a:t>
            </a:r>
            <a:r>
              <a:rPr lang="hu-HU" altLang="hu-HU" dirty="0" smtClean="0">
                <a:solidFill>
                  <a:schemeClr val="tx1"/>
                </a:solidFill>
              </a:rPr>
              <a:t>nyelvek</a:t>
            </a:r>
            <a:r>
              <a:rPr lang="en-US" altLang="hu-HU" dirty="0" smtClean="0">
                <a:solidFill>
                  <a:schemeClr val="tx1"/>
                </a:solidFill>
              </a:rPr>
              <a:t> </a:t>
            </a:r>
            <a:r>
              <a:rPr lang="en-US" altLang="hu-HU" sz="2200" dirty="0" smtClean="0"/>
              <a:t>(</a:t>
            </a:r>
            <a:r>
              <a:rPr lang="hu-HU" altLang="hu-HU" sz="2200" dirty="0" smtClean="0"/>
              <a:t>DNy-Etiópia</a:t>
            </a:r>
            <a:r>
              <a:rPr lang="en-US" altLang="hu-HU" sz="2200" dirty="0" smtClean="0"/>
              <a:t>)</a:t>
            </a:r>
            <a:endParaRPr lang="en-US" altLang="hu-HU" sz="2200" dirty="0"/>
          </a:p>
          <a:p>
            <a:pPr marL="533400" indent="-533400">
              <a:lnSpc>
                <a:spcPct val="130000"/>
              </a:lnSpc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hu-HU" sz="2000" dirty="0"/>
              <a:t>		1950: Joseph Greenberg. Since: many different subgroups proposed.</a:t>
            </a:r>
            <a:br>
              <a:rPr lang="en-US" altLang="hu-HU" sz="2000" dirty="0"/>
            </a:br>
            <a:r>
              <a:rPr lang="en-US" altLang="hu-HU" sz="2000" dirty="0"/>
              <a:t>Common ancestors: when, where, how did they live?</a:t>
            </a:r>
          </a:p>
        </p:txBody>
      </p:sp>
    </p:spTree>
    <p:extLst>
      <p:ext uri="{BB962C8B-B14F-4D97-AF65-F5344CB8AC3E}">
        <p14:creationId xmlns:p14="http://schemas.microsoft.com/office/powerpoint/2010/main" val="33201804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ia számának helye 5"/>
          <p:cNvSpPr txBox="1">
            <a:spLocks noGrp="1"/>
          </p:cNvSpPr>
          <p:nvPr/>
        </p:nvSpPr>
        <p:spPr bwMode="auto">
          <a:xfrm>
            <a:off x="8077200" y="6245225"/>
            <a:ext cx="2128838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203523DC-AD15-4A86-9316-8BFAE118ADF4}" type="slidenum">
              <a:rPr lang="en-US" altLang="hu-HU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7</a:t>
            </a:fld>
            <a:endParaRPr lang="en-US" altLang="hu-HU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47851" y="274638"/>
            <a:ext cx="8569325" cy="14986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u-HU" altLang="hu-HU" dirty="0"/>
              <a:t>Az afroázsiai nyelvcsalád</a:t>
            </a:r>
            <a:r>
              <a:rPr lang="en-US" altLang="hu-HU" dirty="0"/>
              <a:t>,</a:t>
            </a:r>
            <a:r>
              <a:rPr lang="en-US" altLang="hu-HU" dirty="0" smtClean="0">
                <a:solidFill>
                  <a:schemeClr val="tx1"/>
                </a:solidFill>
              </a:rPr>
              <a:t/>
            </a:r>
            <a:br>
              <a:rPr lang="en-US" altLang="hu-HU" dirty="0" smtClean="0">
                <a:solidFill>
                  <a:schemeClr val="tx1"/>
                </a:solidFill>
              </a:rPr>
            </a:br>
            <a:r>
              <a:rPr lang="en-US" altLang="hu-HU" sz="3200" dirty="0"/>
              <a:t>a.k.a. </a:t>
            </a:r>
            <a:r>
              <a:rPr lang="en-US" altLang="hu-HU" sz="3200" i="1" dirty="0" err="1"/>
              <a:t>Afroasiatic</a:t>
            </a:r>
            <a:r>
              <a:rPr lang="en-US" altLang="hu-HU" sz="3200" i="1" dirty="0"/>
              <a:t> language phylum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19288" y="2149476"/>
            <a:ext cx="8229600" cy="4016375"/>
          </a:xfrm>
        </p:spPr>
        <p:txBody>
          <a:bodyPr/>
          <a:lstStyle/>
          <a:p>
            <a:pPr marL="533400" indent="-533400"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altLang="hu-HU" sz="2200"/>
          </a:p>
        </p:txBody>
      </p:sp>
      <p:pic>
        <p:nvPicPr>
          <p:cNvPr id="25605" name="Picture 7" descr="aama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913" y="1844675"/>
            <a:ext cx="6413500" cy="421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6" name="Text Box 8"/>
          <p:cNvSpPr txBox="1">
            <a:spLocks noChangeArrowheads="1"/>
          </p:cNvSpPr>
          <p:nvPr/>
        </p:nvSpPr>
        <p:spPr bwMode="auto">
          <a:xfrm>
            <a:off x="4079875" y="6165850"/>
            <a:ext cx="568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hu-HU" sz="1400"/>
              <a:t>Source: http://linguistics.byu.edu/classes/ling450ch/images/aamap.gif, </a:t>
            </a:r>
            <a:br>
              <a:rPr lang="en-US" altLang="hu-HU" sz="1400"/>
            </a:br>
            <a:r>
              <a:rPr lang="en-US" altLang="hu-HU" sz="1400" i="1"/>
              <a:t>Adapted from Bomhard 1984:181.</a:t>
            </a:r>
            <a:r>
              <a:rPr lang="en-US" altLang="hu-HU" sz="14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91077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ia számának helye 5"/>
          <p:cNvSpPr txBox="1">
            <a:spLocks noGrp="1"/>
          </p:cNvSpPr>
          <p:nvPr/>
        </p:nvSpPr>
        <p:spPr bwMode="auto">
          <a:xfrm>
            <a:off x="8077200" y="6245225"/>
            <a:ext cx="2128838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0F7EA8C2-5F01-4CDC-9ECD-DE39EDE6CA39}" type="slidenum">
              <a:rPr lang="en-US" altLang="hu-HU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8</a:t>
            </a:fld>
            <a:endParaRPr lang="en-US" altLang="hu-HU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47851" y="274638"/>
            <a:ext cx="8569325" cy="1143000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u-HU" altLang="hu-HU" sz="4000" dirty="0" smtClean="0"/>
              <a:t>A sémi nyelvek – „</a:t>
            </a:r>
            <a:r>
              <a:rPr lang="hu-HU" altLang="hu-HU" sz="4000" dirty="0" err="1" smtClean="0"/>
              <a:t>gestalt</a:t>
            </a:r>
            <a:r>
              <a:rPr lang="hu-HU" altLang="hu-HU" sz="4000" dirty="0" smtClean="0"/>
              <a:t> </a:t>
            </a:r>
            <a:r>
              <a:rPr lang="hu-HU" altLang="hu-HU" sz="4000" dirty="0" smtClean="0"/>
              <a:t>megközelítés”</a:t>
            </a:r>
            <a:endParaRPr lang="en-US" altLang="hu-HU" sz="4000" dirty="0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1" y="1600201"/>
            <a:ext cx="8435975" cy="4708525"/>
          </a:xfrm>
        </p:spPr>
        <p:txBody>
          <a:bodyPr>
            <a:normAutofit/>
          </a:bodyPr>
          <a:lstStyle/>
          <a:p>
            <a:pPr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dirty="0" smtClean="0">
                <a:solidFill>
                  <a:schemeClr val="tx1"/>
                </a:solidFill>
              </a:rPr>
              <a:t>A. L. </a:t>
            </a:r>
            <a:r>
              <a:rPr lang="hu-HU" altLang="hu-HU" dirty="0" err="1" smtClean="0">
                <a:solidFill>
                  <a:schemeClr val="tx1"/>
                </a:solidFill>
              </a:rPr>
              <a:t>Schlözer</a:t>
            </a:r>
            <a:r>
              <a:rPr lang="hu-HU" altLang="hu-HU" dirty="0" smtClean="0">
                <a:solidFill>
                  <a:schemeClr val="tx1"/>
                </a:solidFill>
              </a:rPr>
              <a:t> </a:t>
            </a:r>
            <a:r>
              <a:rPr lang="hu-HU" altLang="hu-HU" dirty="0" smtClean="0">
                <a:solidFill>
                  <a:schemeClr val="tx1"/>
                </a:solidFill>
              </a:rPr>
              <a:t>1781.</a:t>
            </a:r>
          </a:p>
          <a:p>
            <a:pPr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dirty="0" smtClean="0"/>
              <a:t>„Ránézésre</a:t>
            </a:r>
            <a:r>
              <a:rPr lang="hu-HU" altLang="hu-HU" dirty="0" smtClean="0"/>
              <a:t>”	</a:t>
            </a:r>
            <a:r>
              <a:rPr lang="hu-HU" altLang="hu-HU" sz="2000" dirty="0" smtClean="0"/>
              <a:t> (</a:t>
            </a:r>
            <a:r>
              <a:rPr lang="hu-HU" altLang="hu-HU" sz="2000" dirty="0" err="1" smtClean="0"/>
              <a:t>v.ö</a:t>
            </a:r>
            <a:r>
              <a:rPr lang="hu-HU" altLang="hu-HU" sz="2000" dirty="0" smtClean="0"/>
              <a:t>. </a:t>
            </a:r>
            <a:r>
              <a:rPr lang="hu-HU" altLang="hu-HU" sz="2000" dirty="0" err="1" smtClean="0"/>
              <a:t>Bennett</a:t>
            </a:r>
            <a:r>
              <a:rPr lang="hu-HU" altLang="hu-HU" sz="2000" dirty="0" smtClean="0"/>
              <a:t>, p. </a:t>
            </a:r>
            <a:r>
              <a:rPr lang="hu-HU" altLang="hu-HU" sz="2000" smtClean="0"/>
              <a:t>20)</a:t>
            </a:r>
            <a:endParaRPr lang="hu-HU" altLang="hu-HU" sz="2000" dirty="0" smtClean="0">
              <a:solidFill>
                <a:schemeClr val="tx1"/>
              </a:solidFill>
            </a:endParaRPr>
          </a:p>
          <a:p>
            <a:pPr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dirty="0" smtClean="0"/>
              <a:t>Első közelítésben öt-hét nagy csoport:</a:t>
            </a:r>
          </a:p>
          <a:p>
            <a:pPr lvl="1"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dirty="0" smtClean="0">
                <a:solidFill>
                  <a:schemeClr val="tx1"/>
                </a:solidFill>
              </a:rPr>
              <a:t>Akkád </a:t>
            </a:r>
          </a:p>
          <a:p>
            <a:pPr lvl="1"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dirty="0" smtClean="0"/>
              <a:t>Arámi (szír, modern, stb. is)</a:t>
            </a:r>
          </a:p>
          <a:p>
            <a:pPr lvl="1"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dirty="0" smtClean="0">
                <a:solidFill>
                  <a:schemeClr val="tx1"/>
                </a:solidFill>
              </a:rPr>
              <a:t>Kánaáni (héber, </a:t>
            </a:r>
            <a:r>
              <a:rPr lang="hu-HU" altLang="hu-HU" dirty="0" smtClean="0">
                <a:solidFill>
                  <a:schemeClr val="tx1"/>
                </a:solidFill>
              </a:rPr>
              <a:t>föníciai…)</a:t>
            </a:r>
            <a:endParaRPr lang="hu-HU" altLang="hu-HU" dirty="0" smtClean="0">
              <a:solidFill>
                <a:schemeClr val="tx1"/>
              </a:solidFill>
            </a:endParaRPr>
          </a:p>
          <a:p>
            <a:pPr lvl="1"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dirty="0" smtClean="0"/>
              <a:t>Arab (északarab, tulajdonképpeni arab; </a:t>
            </a:r>
            <a:r>
              <a:rPr lang="hu-HU" altLang="hu-HU" dirty="0" err="1" smtClean="0"/>
              <a:t>nabateus</a:t>
            </a:r>
            <a:r>
              <a:rPr lang="hu-HU" altLang="hu-HU" dirty="0" smtClean="0"/>
              <a:t>, preklasszikus, közép, modern, </a:t>
            </a:r>
            <a:r>
              <a:rPr lang="hu-HU" altLang="hu-HU" dirty="0" err="1" smtClean="0"/>
              <a:t>judeo</a:t>
            </a:r>
            <a:r>
              <a:rPr lang="hu-HU" altLang="hu-HU" dirty="0" smtClean="0"/>
              <a:t>…)</a:t>
            </a:r>
          </a:p>
          <a:p>
            <a:pPr lvl="1"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dirty="0" smtClean="0">
                <a:solidFill>
                  <a:schemeClr val="tx1"/>
                </a:solidFill>
              </a:rPr>
              <a:t>Ókori (feliratos, </a:t>
            </a:r>
            <a:r>
              <a:rPr lang="hu-HU" altLang="hu-HU" dirty="0" err="1" smtClean="0">
                <a:solidFill>
                  <a:schemeClr val="tx1"/>
                </a:solidFill>
              </a:rPr>
              <a:t>epigrafikus</a:t>
            </a:r>
            <a:r>
              <a:rPr lang="hu-HU" altLang="hu-HU" dirty="0" smtClean="0">
                <a:solidFill>
                  <a:schemeClr val="tx1"/>
                </a:solidFill>
              </a:rPr>
              <a:t>) </a:t>
            </a:r>
            <a:r>
              <a:rPr lang="hu-HU" altLang="hu-HU" dirty="0" err="1" smtClean="0">
                <a:solidFill>
                  <a:schemeClr val="tx1"/>
                </a:solidFill>
              </a:rPr>
              <a:t>délarábiai</a:t>
            </a:r>
            <a:r>
              <a:rPr lang="hu-HU" altLang="hu-HU" dirty="0" smtClean="0">
                <a:solidFill>
                  <a:schemeClr val="tx1"/>
                </a:solidFill>
              </a:rPr>
              <a:t>. Modern </a:t>
            </a:r>
            <a:r>
              <a:rPr lang="hu-HU" altLang="hu-HU" dirty="0" err="1" smtClean="0">
                <a:solidFill>
                  <a:schemeClr val="tx1"/>
                </a:solidFill>
              </a:rPr>
              <a:t>délarábiai</a:t>
            </a:r>
            <a:r>
              <a:rPr lang="hu-HU" altLang="hu-HU" dirty="0" smtClean="0">
                <a:solidFill>
                  <a:schemeClr val="tx1"/>
                </a:solidFill>
              </a:rPr>
              <a:t>. </a:t>
            </a:r>
            <a:r>
              <a:rPr lang="hu-HU" altLang="hu-HU" dirty="0"/>
              <a:t>E</a:t>
            </a:r>
            <a:r>
              <a:rPr lang="hu-HU" altLang="hu-HU" dirty="0" smtClean="0">
                <a:solidFill>
                  <a:schemeClr val="tx1"/>
                </a:solidFill>
              </a:rPr>
              <a:t>tiópiai sémi (</a:t>
            </a:r>
            <a:r>
              <a:rPr lang="hu-HU" altLang="hu-HU" dirty="0" err="1" smtClean="0">
                <a:solidFill>
                  <a:schemeClr val="tx1"/>
                </a:solidFill>
              </a:rPr>
              <a:t>geez</a:t>
            </a:r>
            <a:r>
              <a:rPr lang="hu-HU" altLang="hu-HU" dirty="0" smtClean="0">
                <a:solidFill>
                  <a:schemeClr val="tx1"/>
                </a:solidFill>
              </a:rPr>
              <a:t>, </a:t>
            </a:r>
            <a:r>
              <a:rPr lang="hu-HU" altLang="hu-HU" dirty="0" err="1" smtClean="0">
                <a:solidFill>
                  <a:schemeClr val="tx1"/>
                </a:solidFill>
              </a:rPr>
              <a:t>amhara</a:t>
            </a:r>
            <a:r>
              <a:rPr lang="hu-HU" altLang="hu-HU" dirty="0" smtClean="0">
                <a:solidFill>
                  <a:schemeClr val="tx1"/>
                </a:solidFill>
              </a:rPr>
              <a:t>, </a:t>
            </a:r>
            <a:r>
              <a:rPr lang="hu-HU" altLang="hu-HU" dirty="0" err="1" smtClean="0">
                <a:solidFill>
                  <a:schemeClr val="tx1"/>
                </a:solidFill>
              </a:rPr>
              <a:t>tigré</a:t>
            </a:r>
            <a:r>
              <a:rPr lang="hu-HU" altLang="hu-HU" dirty="0" smtClean="0"/>
              <a:t>, </a:t>
            </a:r>
            <a:r>
              <a:rPr lang="hu-HU" altLang="hu-HU" dirty="0" err="1" smtClean="0"/>
              <a:t>tigrinya</a:t>
            </a:r>
            <a:r>
              <a:rPr lang="hu-HU" altLang="hu-HU" dirty="0" smtClean="0"/>
              <a:t>…)</a:t>
            </a:r>
            <a:endParaRPr lang="hu-HU" altLang="hu-HU" dirty="0" smtClean="0">
              <a:solidFill>
                <a:schemeClr val="tx1"/>
              </a:solidFill>
            </a:endParaRPr>
          </a:p>
          <a:p>
            <a:pPr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dirty="0" smtClean="0">
                <a:solidFill>
                  <a:schemeClr val="tx1"/>
                </a:solidFill>
              </a:rPr>
              <a:t>Def</a:t>
            </a:r>
            <a:r>
              <a:rPr lang="hu-HU" altLang="hu-HU" dirty="0" smtClean="0"/>
              <a:t>iniálható-e mitől sémi egy sémi nyelv?</a:t>
            </a:r>
            <a:endParaRPr lang="en-US" altLang="hu-HU" dirty="0" smtClean="0">
              <a:solidFill>
                <a:schemeClr val="tx1"/>
              </a:solidFill>
            </a:endParaRPr>
          </a:p>
          <a:p>
            <a:pPr marL="533400" indent="-533400"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altLang="hu-HU" sz="2400" u="sng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6867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ia számának helye 5"/>
          <p:cNvSpPr txBox="1">
            <a:spLocks noGrp="1"/>
          </p:cNvSpPr>
          <p:nvPr/>
        </p:nvSpPr>
        <p:spPr bwMode="auto">
          <a:xfrm>
            <a:off x="8077200" y="6245225"/>
            <a:ext cx="2128838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0F7EA8C2-5F01-4CDC-9ECD-DE39EDE6CA39}" type="slidenum">
              <a:rPr lang="en-US" altLang="hu-HU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9</a:t>
            </a:fld>
            <a:endParaRPr lang="en-US" altLang="hu-HU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47851" y="274638"/>
            <a:ext cx="8569325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u-HU" altLang="hu-HU" sz="4000" dirty="0" smtClean="0"/>
              <a:t>A sémi nyelvek: alcsoportok?</a:t>
            </a:r>
            <a:endParaRPr lang="en-US" altLang="hu-HU" sz="4000" dirty="0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1" y="1600201"/>
            <a:ext cx="8435975" cy="4708525"/>
          </a:xfrm>
        </p:spPr>
        <p:txBody>
          <a:bodyPr>
            <a:normAutofit lnSpcReduction="10000"/>
          </a:bodyPr>
          <a:lstStyle/>
          <a:p>
            <a:pPr marL="533400" indent="-533400"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dirty="0" smtClean="0">
                <a:solidFill>
                  <a:schemeClr val="tx1"/>
                </a:solidFill>
              </a:rPr>
              <a:t>Legelső megközelítés</a:t>
            </a:r>
            <a:r>
              <a:rPr lang="en-US" altLang="hu-HU" dirty="0" smtClean="0">
                <a:solidFill>
                  <a:schemeClr val="tx1"/>
                </a:solidFill>
              </a:rPr>
              <a:t>: 	</a:t>
            </a:r>
          </a:p>
          <a:p>
            <a:pPr marL="533400" indent="-533400"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hu-HU" dirty="0" smtClean="0">
                <a:solidFill>
                  <a:schemeClr val="tx1"/>
                </a:solidFill>
              </a:rPr>
              <a:t>	</a:t>
            </a:r>
            <a:r>
              <a:rPr lang="hu-HU" altLang="hu-HU" u="sng" dirty="0" smtClean="0">
                <a:solidFill>
                  <a:schemeClr val="tx1"/>
                </a:solidFill>
              </a:rPr>
              <a:t>Keleti sémi</a:t>
            </a:r>
            <a:r>
              <a:rPr lang="en-US" altLang="hu-HU" u="sng" dirty="0" smtClean="0">
                <a:solidFill>
                  <a:schemeClr val="tx1"/>
                </a:solidFill>
              </a:rPr>
              <a:t>:</a:t>
            </a:r>
            <a:r>
              <a:rPr lang="en-US" altLang="hu-HU" dirty="0" smtClean="0">
                <a:solidFill>
                  <a:schemeClr val="tx1"/>
                </a:solidFill>
              </a:rPr>
              <a:t> </a:t>
            </a:r>
            <a:r>
              <a:rPr lang="hu-HU" altLang="hu-HU" dirty="0" smtClean="0"/>
              <a:t>akkád</a:t>
            </a:r>
            <a:r>
              <a:rPr lang="en-US" altLang="hu-HU" sz="2200" dirty="0" smtClean="0"/>
              <a:t> (</a:t>
            </a:r>
            <a:r>
              <a:rPr lang="hu-HU" altLang="hu-HU" sz="2200" dirty="0" smtClean="0"/>
              <a:t>és </a:t>
            </a:r>
            <a:r>
              <a:rPr lang="hu-HU" altLang="hu-HU" sz="2200" dirty="0" err="1" smtClean="0"/>
              <a:t>eblai</a:t>
            </a:r>
            <a:r>
              <a:rPr lang="en-US" altLang="hu-HU" sz="2200" dirty="0" smtClean="0"/>
              <a:t>)</a:t>
            </a:r>
            <a:endParaRPr lang="en-US" altLang="hu-HU" sz="2200" dirty="0"/>
          </a:p>
          <a:p>
            <a:pPr marL="533400" indent="-533400"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hu-HU" sz="2200" dirty="0"/>
              <a:t>	</a:t>
            </a:r>
            <a:r>
              <a:rPr lang="hu-HU" altLang="hu-HU" u="sng" dirty="0" smtClean="0">
                <a:solidFill>
                  <a:schemeClr val="tx1"/>
                </a:solidFill>
              </a:rPr>
              <a:t>Nyugati sémi</a:t>
            </a:r>
            <a:r>
              <a:rPr lang="en-US" altLang="hu-HU" u="sng" dirty="0" smtClean="0">
                <a:solidFill>
                  <a:schemeClr val="tx1"/>
                </a:solidFill>
              </a:rPr>
              <a:t>:</a:t>
            </a:r>
            <a:r>
              <a:rPr lang="en-US" altLang="hu-HU" dirty="0" smtClean="0">
                <a:solidFill>
                  <a:schemeClr val="tx1"/>
                </a:solidFill>
              </a:rPr>
              <a:t> </a:t>
            </a:r>
          </a:p>
          <a:p>
            <a:pPr marL="533400" indent="-533400"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hu-HU" dirty="0" smtClean="0">
                <a:solidFill>
                  <a:schemeClr val="tx1"/>
                </a:solidFill>
              </a:rPr>
              <a:t>				</a:t>
            </a:r>
            <a:r>
              <a:rPr lang="hu-HU" altLang="hu-HU" u="sng" dirty="0" smtClean="0">
                <a:solidFill>
                  <a:schemeClr val="tx1"/>
                </a:solidFill>
              </a:rPr>
              <a:t>Északnyugati sémi</a:t>
            </a:r>
            <a:r>
              <a:rPr lang="en-US" altLang="hu-HU" u="sng" dirty="0" smtClean="0">
                <a:solidFill>
                  <a:schemeClr val="tx1"/>
                </a:solidFill>
              </a:rPr>
              <a:t>:</a:t>
            </a:r>
            <a:endParaRPr lang="en-US" altLang="hu-HU" dirty="0" smtClean="0">
              <a:solidFill>
                <a:schemeClr val="tx1"/>
              </a:solidFill>
            </a:endParaRPr>
          </a:p>
          <a:p>
            <a:pPr marL="533400" indent="-533400"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hu-HU" dirty="0" smtClean="0">
                <a:solidFill>
                  <a:schemeClr val="tx1"/>
                </a:solidFill>
              </a:rPr>
              <a:t>						</a:t>
            </a:r>
            <a:r>
              <a:rPr lang="hu-HU" altLang="hu-HU" dirty="0" err="1" smtClean="0">
                <a:solidFill>
                  <a:schemeClr val="tx1"/>
                </a:solidFill>
              </a:rPr>
              <a:t>ugariti</a:t>
            </a:r>
            <a:r>
              <a:rPr lang="en-US" altLang="hu-HU" dirty="0" smtClean="0">
                <a:solidFill>
                  <a:schemeClr val="tx1"/>
                </a:solidFill>
              </a:rPr>
              <a:t>, </a:t>
            </a:r>
            <a:r>
              <a:rPr lang="hu-HU" altLang="hu-HU" dirty="0" smtClean="0">
                <a:solidFill>
                  <a:schemeClr val="tx1"/>
                </a:solidFill>
              </a:rPr>
              <a:t>arámi</a:t>
            </a:r>
            <a:r>
              <a:rPr lang="en-US" altLang="hu-HU" dirty="0" smtClean="0">
                <a:solidFill>
                  <a:schemeClr val="tx1"/>
                </a:solidFill>
              </a:rPr>
              <a:t>, </a:t>
            </a:r>
            <a:r>
              <a:rPr lang="hu-HU" altLang="hu-HU" dirty="0" smtClean="0">
                <a:solidFill>
                  <a:schemeClr val="tx1"/>
                </a:solidFill>
              </a:rPr>
              <a:t>kánaáni</a:t>
            </a:r>
            <a:endParaRPr lang="en-US" altLang="hu-HU" dirty="0" smtClean="0">
              <a:solidFill>
                <a:schemeClr val="tx1"/>
              </a:solidFill>
            </a:endParaRPr>
          </a:p>
          <a:p>
            <a:pPr marL="533400" indent="-533400"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hu-HU" dirty="0" smtClean="0">
                <a:solidFill>
                  <a:schemeClr val="tx1"/>
                </a:solidFill>
              </a:rPr>
              <a:t>				</a:t>
            </a:r>
            <a:r>
              <a:rPr lang="hu-HU" altLang="hu-HU" dirty="0" smtClean="0">
                <a:solidFill>
                  <a:schemeClr val="tx1"/>
                </a:solidFill>
              </a:rPr>
              <a:t>Arab</a:t>
            </a:r>
            <a:r>
              <a:rPr lang="en-US" altLang="hu-HU" sz="2200" dirty="0" smtClean="0"/>
              <a:t> (</a:t>
            </a:r>
            <a:r>
              <a:rPr lang="hu-HU" altLang="hu-HU" sz="2200" dirty="0" smtClean="0"/>
              <a:t>Centrális sémi</a:t>
            </a:r>
            <a:r>
              <a:rPr lang="en-US" altLang="hu-HU" sz="2200" dirty="0" smtClean="0"/>
              <a:t> </a:t>
            </a:r>
            <a:r>
              <a:rPr lang="en-US" altLang="hu-HU" sz="2200" dirty="0"/>
              <a:t>= </a:t>
            </a:r>
            <a:r>
              <a:rPr lang="hu-HU" altLang="hu-HU" sz="2200" dirty="0" smtClean="0"/>
              <a:t>arab</a:t>
            </a:r>
            <a:r>
              <a:rPr lang="en-US" altLang="hu-HU" sz="2200" dirty="0" smtClean="0"/>
              <a:t> </a:t>
            </a:r>
            <a:r>
              <a:rPr lang="en-US" altLang="hu-HU" sz="2200" dirty="0"/>
              <a:t>+ </a:t>
            </a:r>
            <a:r>
              <a:rPr lang="hu-HU" altLang="hu-HU" sz="2200" dirty="0" err="1" smtClean="0"/>
              <a:t>Ény-sémi</a:t>
            </a:r>
            <a:r>
              <a:rPr lang="hu-HU" altLang="hu-HU" sz="2200" dirty="0"/>
              <a:t>?</a:t>
            </a:r>
            <a:r>
              <a:rPr lang="en-US" altLang="hu-HU" sz="2200" dirty="0"/>
              <a:t/>
            </a:r>
            <a:br>
              <a:rPr lang="en-US" altLang="hu-HU" sz="2200" dirty="0"/>
            </a:br>
            <a:r>
              <a:rPr lang="en-US" altLang="hu-HU" sz="2200" dirty="0"/>
              <a:t>			</a:t>
            </a:r>
            <a:r>
              <a:rPr lang="hu-HU" altLang="hu-HU" sz="2200" dirty="0" smtClean="0"/>
              <a:t>vagy a déliekhez tartozik</a:t>
            </a:r>
            <a:r>
              <a:rPr lang="en-US" altLang="hu-HU" sz="2200" dirty="0" smtClean="0"/>
              <a:t>? </a:t>
            </a:r>
            <a:r>
              <a:rPr lang="hu-HU" altLang="hu-HU" sz="2200" dirty="0" smtClean="0"/>
              <a:t>Vagy külön ág?)</a:t>
            </a:r>
            <a:endParaRPr lang="en-US" altLang="hu-HU" dirty="0" smtClean="0">
              <a:solidFill>
                <a:schemeClr val="tx1"/>
              </a:solidFill>
            </a:endParaRPr>
          </a:p>
          <a:p>
            <a:pPr marL="533400" indent="-533400"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hu-HU" dirty="0" smtClean="0">
                <a:solidFill>
                  <a:schemeClr val="tx1"/>
                </a:solidFill>
              </a:rPr>
              <a:t>				</a:t>
            </a:r>
            <a:r>
              <a:rPr lang="hu-HU" altLang="hu-HU" u="sng" dirty="0" smtClean="0">
                <a:solidFill>
                  <a:schemeClr val="tx1"/>
                </a:solidFill>
              </a:rPr>
              <a:t>Déli sémi</a:t>
            </a:r>
            <a:r>
              <a:rPr lang="en-US" altLang="hu-HU" u="sng" dirty="0" smtClean="0">
                <a:solidFill>
                  <a:schemeClr val="tx1"/>
                </a:solidFill>
              </a:rPr>
              <a:t>:</a:t>
            </a:r>
            <a:endParaRPr lang="en-US" altLang="hu-HU" dirty="0" smtClean="0">
              <a:solidFill>
                <a:schemeClr val="tx1"/>
              </a:solidFill>
            </a:endParaRPr>
          </a:p>
          <a:p>
            <a:pPr marL="533400" indent="-533400"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hu-HU" sz="2400" dirty="0" smtClean="0">
                <a:solidFill>
                  <a:schemeClr val="tx1"/>
                </a:solidFill>
              </a:rPr>
              <a:t>			</a:t>
            </a:r>
            <a:r>
              <a:rPr lang="hu-HU" altLang="hu-HU" sz="2400" dirty="0" smtClean="0">
                <a:solidFill>
                  <a:schemeClr val="tx1"/>
                </a:solidFill>
              </a:rPr>
              <a:t>	</a:t>
            </a:r>
            <a:r>
              <a:rPr lang="en-US" altLang="hu-HU" sz="2400" dirty="0" smtClean="0">
                <a:solidFill>
                  <a:schemeClr val="tx1"/>
                </a:solidFill>
              </a:rPr>
              <a:t>	</a:t>
            </a:r>
            <a:r>
              <a:rPr lang="hu-HU" altLang="hu-HU" sz="2400" dirty="0" smtClean="0">
                <a:solidFill>
                  <a:schemeClr val="tx1"/>
                </a:solidFill>
              </a:rPr>
              <a:t>Modern délarab</a:t>
            </a:r>
            <a:r>
              <a:rPr lang="en-US" altLang="hu-HU" sz="2400" dirty="0" smtClean="0">
                <a:solidFill>
                  <a:schemeClr val="tx1"/>
                </a:solidFill>
              </a:rPr>
              <a:t>, </a:t>
            </a:r>
            <a:r>
              <a:rPr lang="hu-HU" altLang="hu-HU" sz="2400" dirty="0" err="1" smtClean="0">
                <a:solidFill>
                  <a:schemeClr val="tx1"/>
                </a:solidFill>
              </a:rPr>
              <a:t>epigrafikus</a:t>
            </a:r>
            <a:r>
              <a:rPr lang="hu-HU" altLang="hu-HU" sz="2400" dirty="0" smtClean="0">
                <a:solidFill>
                  <a:schemeClr val="tx1"/>
                </a:solidFill>
              </a:rPr>
              <a:t> délarab</a:t>
            </a:r>
            <a:r>
              <a:rPr lang="en-US" altLang="hu-HU" sz="2400" dirty="0" smtClean="0">
                <a:solidFill>
                  <a:schemeClr val="tx1"/>
                </a:solidFill>
              </a:rPr>
              <a:t>,</a:t>
            </a:r>
            <a:r>
              <a:rPr lang="hu-HU" altLang="hu-HU" sz="2400" dirty="0" smtClean="0"/>
              <a:t>	</a:t>
            </a:r>
          </a:p>
          <a:p>
            <a:pPr marL="533400" indent="-533400"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sz="2400" dirty="0"/>
              <a:t>	</a:t>
            </a:r>
            <a:r>
              <a:rPr lang="hu-HU" altLang="hu-HU" sz="2400" dirty="0" smtClean="0"/>
              <a:t>				</a:t>
            </a:r>
            <a:r>
              <a:rPr lang="hu-HU" altLang="hu-HU" sz="2400" dirty="0" smtClean="0">
                <a:solidFill>
                  <a:schemeClr val="tx1"/>
                </a:solidFill>
              </a:rPr>
              <a:t>etiópiai sémi nyelvek (</a:t>
            </a:r>
            <a:r>
              <a:rPr lang="hu-HU" altLang="hu-HU" sz="2400" dirty="0" err="1" smtClean="0">
                <a:solidFill>
                  <a:schemeClr val="tx1"/>
                </a:solidFill>
              </a:rPr>
              <a:t>geez</a:t>
            </a:r>
            <a:r>
              <a:rPr lang="hu-HU" altLang="hu-HU" sz="2400" dirty="0" smtClean="0">
                <a:solidFill>
                  <a:schemeClr val="tx1"/>
                </a:solidFill>
              </a:rPr>
              <a:t>; </a:t>
            </a:r>
            <a:r>
              <a:rPr lang="hu-HU" altLang="hu-HU" sz="2400" dirty="0" err="1" smtClean="0">
                <a:solidFill>
                  <a:schemeClr val="tx1"/>
                </a:solidFill>
              </a:rPr>
              <a:t>amhara</a:t>
            </a:r>
            <a:r>
              <a:rPr lang="hu-HU" altLang="hu-HU" sz="2400" dirty="0" smtClean="0">
                <a:solidFill>
                  <a:schemeClr val="tx1"/>
                </a:solidFill>
              </a:rPr>
              <a:t>, </a:t>
            </a:r>
            <a:r>
              <a:rPr lang="hu-HU" altLang="hu-HU" sz="2400" dirty="0" err="1" smtClean="0">
                <a:solidFill>
                  <a:schemeClr val="tx1"/>
                </a:solidFill>
              </a:rPr>
              <a:t>tigré</a:t>
            </a:r>
            <a:r>
              <a:rPr lang="hu-HU" altLang="hu-HU" sz="2400" dirty="0" smtClean="0">
                <a:solidFill>
                  <a:schemeClr val="tx1"/>
                </a:solidFill>
              </a:rPr>
              <a:t>, </a:t>
            </a:r>
            <a:r>
              <a:rPr lang="hu-HU" altLang="hu-HU" sz="2400" dirty="0" err="1" smtClean="0">
                <a:solidFill>
                  <a:schemeClr val="tx1"/>
                </a:solidFill>
              </a:rPr>
              <a:t>tigrinya</a:t>
            </a:r>
            <a:r>
              <a:rPr lang="hu-HU" altLang="hu-HU" sz="2400" dirty="0" smtClean="0">
                <a:solidFill>
                  <a:schemeClr val="tx1"/>
                </a:solidFill>
              </a:rPr>
              <a:t>…)</a:t>
            </a:r>
            <a:endParaRPr lang="en-US" altLang="hu-HU" sz="2400" u="sng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6133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1915</TotalTime>
  <Words>660</Words>
  <Application>Microsoft Office PowerPoint</Application>
  <PresentationFormat>Szélesvásznú</PresentationFormat>
  <Paragraphs>299</Paragraphs>
  <Slides>16</Slides>
  <Notes>5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Office-téma</vt:lpstr>
      <vt:lpstr>Sémi összehasonlító nyelvészet</vt:lpstr>
      <vt:lpstr>A máltai nyelv</vt:lpstr>
      <vt:lpstr>A máltai nyelv</vt:lpstr>
      <vt:lpstr>A sémi nyelvcsalád és kontextusa</vt:lpstr>
      <vt:lpstr>Az afroázsiai nyelvcsalád, a.k.a. Afroasiatic language phylum</vt:lpstr>
      <vt:lpstr>Az afroázsiai nyelvcsalád, a.k.a. Afroasiatic language phylum</vt:lpstr>
      <vt:lpstr>Az afroázsiai nyelvcsalád, a.k.a. Afroasiatic language phylum</vt:lpstr>
      <vt:lpstr>A sémi nyelvek – „gestalt megközelítés”</vt:lpstr>
      <vt:lpstr>A sémi nyelvek: alcsoportok?</vt:lpstr>
      <vt:lpstr>Nyelvcsalád és családfa (kb. standard verzió)</vt:lpstr>
      <vt:lpstr>Nyelvcsalád és családfa (kevésbé standard verzió)</vt:lpstr>
      <vt:lpstr>Néhány izoglossza   (Hetzron nyomán)</vt:lpstr>
      <vt:lpstr>Házi feladat</vt:lpstr>
      <vt:lpstr>Következő órára: olvasandó + házi feladat</vt:lpstr>
      <vt:lpstr>PowerPoint bemutató</vt:lpstr>
      <vt:lpstr>Viszlát jövő szerdán!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Sémi összehasonlító nyelvészet</dc:title>
  <dc:creator>birot</dc:creator>
  <cp:lastModifiedBy>birot</cp:lastModifiedBy>
  <cp:revision>65</cp:revision>
  <dcterms:created xsi:type="dcterms:W3CDTF">2014-09-09T08:41:25Z</dcterms:created>
  <dcterms:modified xsi:type="dcterms:W3CDTF">2014-09-18T12:31:50Z</dcterms:modified>
</cp:coreProperties>
</file>