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7" r:id="rId2"/>
    <p:sldId id="297" r:id="rId3"/>
    <p:sldId id="302" r:id="rId4"/>
    <p:sldId id="303" r:id="rId5"/>
    <p:sldId id="304" r:id="rId6"/>
    <p:sldId id="305" r:id="rId7"/>
    <p:sldId id="306" r:id="rId8"/>
    <p:sldId id="307" r:id="rId9"/>
    <p:sldId id="308" r:id="rId10"/>
    <p:sldId id="296" r:id="rId11"/>
    <p:sldId id="310" r:id="rId12"/>
    <p:sldId id="295" r:id="rId13"/>
    <p:sldId id="289" r:id="rId14"/>
    <p:sldId id="286" r:id="rId15"/>
    <p:sldId id="298" r:id="rId16"/>
    <p:sldId id="311" r:id="rId17"/>
    <p:sldId id="299" r:id="rId18"/>
    <p:sldId id="312" r:id="rId19"/>
    <p:sldId id="313" r:id="rId20"/>
    <p:sldId id="314" r:id="rId21"/>
    <p:sldId id="315" r:id="rId22"/>
    <p:sldId id="262" r:id="rId23"/>
    <p:sldId id="263" r:id="rId24"/>
    <p:sldId id="264" r:id="rId25"/>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9" d="100"/>
          <a:sy n="89" d="100"/>
        </p:scale>
        <p:origin x="-126"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46C478-EF30-4BA2-82E7-BB1912A6EB19}" type="datetimeFigureOut">
              <a:rPr lang="hu-HU" smtClean="0"/>
              <a:pPr/>
              <a:t>2014.09.28.</a:t>
            </a:fld>
            <a:endParaRPr lang="hu-HU"/>
          </a:p>
        </p:txBody>
      </p:sp>
      <p:sp>
        <p:nvSpPr>
          <p:cNvPr id="4" name="Diakép hely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6" name="Élőláb hely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5DB1EF-4AAE-4828-BB6B-B0D988999B8D}" type="slidenum">
              <a:rPr lang="hu-HU" smtClean="0"/>
              <a:pPr/>
              <a:t>‹#›</a:t>
            </a:fld>
            <a:endParaRPr lang="hu-HU"/>
          </a:p>
        </p:txBody>
      </p:sp>
    </p:spTree>
    <p:extLst>
      <p:ext uri="{BB962C8B-B14F-4D97-AF65-F5344CB8AC3E}">
        <p14:creationId xmlns:p14="http://schemas.microsoft.com/office/powerpoint/2010/main" xmlns="" val="1725193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xfrm>
            <a:off x="90488" y="754063"/>
            <a:ext cx="6616700" cy="3722687"/>
          </a:xfrm>
        </p:spPr>
      </p:sp>
      <p:sp>
        <p:nvSpPr>
          <p:cNvPr id="55299" name="Rectangle 3"/>
          <p:cNvSpPr>
            <a:spLocks noGrp="1" noChangeArrowheads="1"/>
          </p:cNvSpPr>
          <p:nvPr>
            <p:ph type="body" idx="1"/>
          </p:nvPr>
        </p:nvSpPr>
        <p:spPr>
          <a:xfrm>
            <a:off x="679450" y="4714875"/>
            <a:ext cx="5435600" cy="446405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wrap="none" anchor="ctr"/>
          <a:lstStyle/>
          <a:p>
            <a:pPr eaLnBrk="1" hangingPunct="1"/>
            <a:endParaRPr lang="en-US" altLang="hu-HU" smtClean="0">
              <a:cs typeface="Arial" panose="020B0604020202020204" pitchFamily="34" charset="0"/>
            </a:endParaRPr>
          </a:p>
        </p:txBody>
      </p:sp>
    </p:spTree>
    <p:extLst>
      <p:ext uri="{BB962C8B-B14F-4D97-AF65-F5344CB8AC3E}">
        <p14:creationId xmlns:p14="http://schemas.microsoft.com/office/powerpoint/2010/main" xmlns="" val="428733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1524000" y="1122363"/>
            <a:ext cx="9144000" cy="2387600"/>
          </a:xfrm>
        </p:spPr>
        <p:txBody>
          <a:bodyPr anchor="b"/>
          <a:lstStyle>
            <a:lvl1pPr algn="ctr">
              <a:defRPr sz="6000"/>
            </a:lvl1pPr>
          </a:lstStyle>
          <a:p>
            <a:r>
              <a:rPr lang="hu-HU" smtClean="0"/>
              <a:t>Mintacím szerkesztése</a:t>
            </a:r>
            <a:endParaRPr lang="hu-HU"/>
          </a:p>
        </p:txBody>
      </p:sp>
      <p:sp>
        <p:nvSpPr>
          <p:cNvPr id="3" name="Alcím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p>
            <a:fld id="{A63A4A82-DD17-4363-9B29-11E444A65FB0}" type="datetimeFigureOut">
              <a:rPr lang="hu-HU" smtClean="0"/>
              <a:pPr/>
              <a:t>2014.09.28.</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D742D5E2-E7FB-4A4E-9AEC-2B2D40CA65D0}" type="slidenum">
              <a:rPr lang="hu-HU" smtClean="0"/>
              <a:pPr/>
              <a:t>‹#›</a:t>
            </a:fld>
            <a:endParaRPr lang="hu-HU"/>
          </a:p>
        </p:txBody>
      </p:sp>
    </p:spTree>
    <p:extLst>
      <p:ext uri="{BB962C8B-B14F-4D97-AF65-F5344CB8AC3E}">
        <p14:creationId xmlns:p14="http://schemas.microsoft.com/office/powerpoint/2010/main" xmlns="" val="2279209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A63A4A82-DD17-4363-9B29-11E444A65FB0}" type="datetimeFigureOut">
              <a:rPr lang="hu-HU" smtClean="0"/>
              <a:pPr/>
              <a:t>2014.09.28.</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D742D5E2-E7FB-4A4E-9AEC-2B2D40CA65D0}" type="slidenum">
              <a:rPr lang="hu-HU" smtClean="0"/>
              <a:pPr/>
              <a:t>‹#›</a:t>
            </a:fld>
            <a:endParaRPr lang="hu-HU"/>
          </a:p>
        </p:txBody>
      </p:sp>
    </p:spTree>
    <p:extLst>
      <p:ext uri="{BB962C8B-B14F-4D97-AF65-F5344CB8AC3E}">
        <p14:creationId xmlns:p14="http://schemas.microsoft.com/office/powerpoint/2010/main" xmlns="" val="3563727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8724900" y="365125"/>
            <a:ext cx="2628900" cy="5811838"/>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838200" y="365125"/>
            <a:ext cx="7734300" cy="5811838"/>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A63A4A82-DD17-4363-9B29-11E444A65FB0}" type="datetimeFigureOut">
              <a:rPr lang="hu-HU" smtClean="0"/>
              <a:pPr/>
              <a:t>2014.09.28.</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D742D5E2-E7FB-4A4E-9AEC-2B2D40CA65D0}" type="slidenum">
              <a:rPr lang="hu-HU" smtClean="0"/>
              <a:pPr/>
              <a:t>‹#›</a:t>
            </a:fld>
            <a:endParaRPr lang="hu-HU"/>
          </a:p>
        </p:txBody>
      </p:sp>
    </p:spTree>
    <p:extLst>
      <p:ext uri="{BB962C8B-B14F-4D97-AF65-F5344CB8AC3E}">
        <p14:creationId xmlns:p14="http://schemas.microsoft.com/office/powerpoint/2010/main" xmlns="" val="3250285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A63A4A82-DD17-4363-9B29-11E444A65FB0}" type="datetimeFigureOut">
              <a:rPr lang="hu-HU" smtClean="0"/>
              <a:pPr/>
              <a:t>2014.09.28.</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D742D5E2-E7FB-4A4E-9AEC-2B2D40CA65D0}" type="slidenum">
              <a:rPr lang="hu-HU" smtClean="0"/>
              <a:pPr/>
              <a:t>‹#›</a:t>
            </a:fld>
            <a:endParaRPr lang="hu-HU"/>
          </a:p>
        </p:txBody>
      </p:sp>
    </p:spTree>
    <p:extLst>
      <p:ext uri="{BB962C8B-B14F-4D97-AF65-F5344CB8AC3E}">
        <p14:creationId xmlns:p14="http://schemas.microsoft.com/office/powerpoint/2010/main" xmlns="" val="1216124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831850" y="1709738"/>
            <a:ext cx="10515600" cy="2852737"/>
          </a:xfrm>
        </p:spPr>
        <p:txBody>
          <a:bodyPr anchor="b"/>
          <a:lstStyle>
            <a:lvl1pPr>
              <a:defRPr sz="6000"/>
            </a:lvl1pPr>
          </a:lstStyle>
          <a:p>
            <a:r>
              <a:rPr lang="hu-HU" smtClean="0"/>
              <a:t>Mintacím szerkesztése</a:t>
            </a:r>
            <a:endParaRPr lang="hu-HU"/>
          </a:p>
        </p:txBody>
      </p:sp>
      <p:sp>
        <p:nvSpPr>
          <p:cNvPr id="3" name="Szöveg hely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fld id="{A63A4A82-DD17-4363-9B29-11E444A65FB0}" type="datetimeFigureOut">
              <a:rPr lang="hu-HU" smtClean="0"/>
              <a:pPr/>
              <a:t>2014.09.28.</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D742D5E2-E7FB-4A4E-9AEC-2B2D40CA65D0}" type="slidenum">
              <a:rPr lang="hu-HU" smtClean="0"/>
              <a:pPr/>
              <a:t>‹#›</a:t>
            </a:fld>
            <a:endParaRPr lang="hu-HU"/>
          </a:p>
        </p:txBody>
      </p:sp>
    </p:spTree>
    <p:extLst>
      <p:ext uri="{BB962C8B-B14F-4D97-AF65-F5344CB8AC3E}">
        <p14:creationId xmlns:p14="http://schemas.microsoft.com/office/powerpoint/2010/main" xmlns="" val="1766335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838200" y="1825625"/>
            <a:ext cx="5181600" cy="435133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6172200" y="1825625"/>
            <a:ext cx="5181600" cy="435133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p>
            <a:fld id="{A63A4A82-DD17-4363-9B29-11E444A65FB0}" type="datetimeFigureOut">
              <a:rPr lang="hu-HU" smtClean="0"/>
              <a:pPr/>
              <a:t>2014.09.28.</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D742D5E2-E7FB-4A4E-9AEC-2B2D40CA65D0}" type="slidenum">
              <a:rPr lang="hu-HU" smtClean="0"/>
              <a:pPr/>
              <a:t>‹#›</a:t>
            </a:fld>
            <a:endParaRPr lang="hu-HU"/>
          </a:p>
        </p:txBody>
      </p:sp>
    </p:spTree>
    <p:extLst>
      <p:ext uri="{BB962C8B-B14F-4D97-AF65-F5344CB8AC3E}">
        <p14:creationId xmlns:p14="http://schemas.microsoft.com/office/powerpoint/2010/main" xmlns="" val="3553819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839788" y="365125"/>
            <a:ext cx="10515600" cy="1325563"/>
          </a:xfrm>
        </p:spPr>
        <p:txBody>
          <a:bodyPr/>
          <a:lstStyle/>
          <a:p>
            <a:r>
              <a:rPr lang="hu-HU" smtClean="0"/>
              <a:t>Mintacím szerkesztése</a:t>
            </a:r>
            <a:endParaRPr lang="hu-HU"/>
          </a:p>
        </p:txBody>
      </p:sp>
      <p:sp>
        <p:nvSpPr>
          <p:cNvPr id="3" name="Szöveg hely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839788" y="2505075"/>
            <a:ext cx="5157787"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6172200" y="2505075"/>
            <a:ext cx="5183188"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p>
            <a:fld id="{A63A4A82-DD17-4363-9B29-11E444A65FB0}" type="datetimeFigureOut">
              <a:rPr lang="hu-HU" smtClean="0"/>
              <a:pPr/>
              <a:t>2014.09.28.</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D742D5E2-E7FB-4A4E-9AEC-2B2D40CA65D0}" type="slidenum">
              <a:rPr lang="hu-HU" smtClean="0"/>
              <a:pPr/>
              <a:t>‹#›</a:t>
            </a:fld>
            <a:endParaRPr lang="hu-HU"/>
          </a:p>
        </p:txBody>
      </p:sp>
    </p:spTree>
    <p:extLst>
      <p:ext uri="{BB962C8B-B14F-4D97-AF65-F5344CB8AC3E}">
        <p14:creationId xmlns:p14="http://schemas.microsoft.com/office/powerpoint/2010/main" xmlns="" val="1786246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p>
            <a:fld id="{A63A4A82-DD17-4363-9B29-11E444A65FB0}" type="datetimeFigureOut">
              <a:rPr lang="hu-HU" smtClean="0"/>
              <a:pPr/>
              <a:t>2014.09.28.</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D742D5E2-E7FB-4A4E-9AEC-2B2D40CA65D0}" type="slidenum">
              <a:rPr lang="hu-HU" smtClean="0"/>
              <a:pPr/>
              <a:t>‹#›</a:t>
            </a:fld>
            <a:endParaRPr lang="hu-HU"/>
          </a:p>
        </p:txBody>
      </p:sp>
    </p:spTree>
    <p:extLst>
      <p:ext uri="{BB962C8B-B14F-4D97-AF65-F5344CB8AC3E}">
        <p14:creationId xmlns:p14="http://schemas.microsoft.com/office/powerpoint/2010/main" xmlns="" val="4157783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A63A4A82-DD17-4363-9B29-11E444A65FB0}" type="datetimeFigureOut">
              <a:rPr lang="hu-HU" smtClean="0"/>
              <a:pPr/>
              <a:t>2014.09.28.</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D742D5E2-E7FB-4A4E-9AEC-2B2D40CA65D0}" type="slidenum">
              <a:rPr lang="hu-HU" smtClean="0"/>
              <a:pPr/>
              <a:t>‹#›</a:t>
            </a:fld>
            <a:endParaRPr lang="hu-HU"/>
          </a:p>
        </p:txBody>
      </p:sp>
    </p:spTree>
    <p:extLst>
      <p:ext uri="{BB962C8B-B14F-4D97-AF65-F5344CB8AC3E}">
        <p14:creationId xmlns:p14="http://schemas.microsoft.com/office/powerpoint/2010/main" xmlns="" val="329649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39788" y="457200"/>
            <a:ext cx="3932237" cy="1600200"/>
          </a:xfrm>
        </p:spPr>
        <p:txBody>
          <a:bodyPr anchor="b"/>
          <a:lstStyle>
            <a:lvl1pPr>
              <a:defRPr sz="3200"/>
            </a:lvl1pPr>
          </a:lstStyle>
          <a:p>
            <a:r>
              <a:rPr lang="hu-HU" smtClean="0"/>
              <a:t>Mintacím szerkesztése</a:t>
            </a:r>
            <a:endParaRPr lang="hu-HU"/>
          </a:p>
        </p:txBody>
      </p:sp>
      <p:sp>
        <p:nvSpPr>
          <p:cNvPr id="3" name="Tartalom hely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átum helye 4"/>
          <p:cNvSpPr>
            <a:spLocks noGrp="1"/>
          </p:cNvSpPr>
          <p:nvPr>
            <p:ph type="dt" sz="half" idx="10"/>
          </p:nvPr>
        </p:nvSpPr>
        <p:spPr/>
        <p:txBody>
          <a:bodyPr/>
          <a:lstStyle/>
          <a:p>
            <a:fld id="{A63A4A82-DD17-4363-9B29-11E444A65FB0}" type="datetimeFigureOut">
              <a:rPr lang="hu-HU" smtClean="0"/>
              <a:pPr/>
              <a:t>2014.09.28.</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D742D5E2-E7FB-4A4E-9AEC-2B2D40CA65D0}" type="slidenum">
              <a:rPr lang="hu-HU" smtClean="0"/>
              <a:pPr/>
              <a:t>‹#›</a:t>
            </a:fld>
            <a:endParaRPr lang="hu-HU"/>
          </a:p>
        </p:txBody>
      </p:sp>
    </p:spTree>
    <p:extLst>
      <p:ext uri="{BB962C8B-B14F-4D97-AF65-F5344CB8AC3E}">
        <p14:creationId xmlns:p14="http://schemas.microsoft.com/office/powerpoint/2010/main" xmlns="" val="4257346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39788" y="457200"/>
            <a:ext cx="3932237" cy="1600200"/>
          </a:xfrm>
        </p:spPr>
        <p:txBody>
          <a:bodyPr anchor="b"/>
          <a:lstStyle>
            <a:lvl1pPr>
              <a:defRPr sz="3200"/>
            </a:lvl1pPr>
          </a:lstStyle>
          <a:p>
            <a:r>
              <a:rPr lang="hu-HU" smtClean="0"/>
              <a:t>Mintacím szerkesztése</a:t>
            </a:r>
            <a:endParaRPr lang="hu-HU"/>
          </a:p>
        </p:txBody>
      </p:sp>
      <p:sp>
        <p:nvSpPr>
          <p:cNvPr id="3" name="Kép hely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átum helye 4"/>
          <p:cNvSpPr>
            <a:spLocks noGrp="1"/>
          </p:cNvSpPr>
          <p:nvPr>
            <p:ph type="dt" sz="half" idx="10"/>
          </p:nvPr>
        </p:nvSpPr>
        <p:spPr/>
        <p:txBody>
          <a:bodyPr/>
          <a:lstStyle/>
          <a:p>
            <a:fld id="{A63A4A82-DD17-4363-9B29-11E444A65FB0}" type="datetimeFigureOut">
              <a:rPr lang="hu-HU" smtClean="0"/>
              <a:pPr/>
              <a:t>2014.09.28.</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D742D5E2-E7FB-4A4E-9AEC-2B2D40CA65D0}" type="slidenum">
              <a:rPr lang="hu-HU" smtClean="0"/>
              <a:pPr/>
              <a:t>‹#›</a:t>
            </a:fld>
            <a:endParaRPr lang="hu-HU"/>
          </a:p>
        </p:txBody>
      </p:sp>
    </p:spTree>
    <p:extLst>
      <p:ext uri="{BB962C8B-B14F-4D97-AF65-F5344CB8AC3E}">
        <p14:creationId xmlns:p14="http://schemas.microsoft.com/office/powerpoint/2010/main" xmlns="" val="3660926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u-HU" smtClean="0"/>
              <a:t>Mintacím szerkesztése</a:t>
            </a:r>
            <a:endParaRPr lang="hu-HU"/>
          </a:p>
        </p:txBody>
      </p:sp>
      <p:sp>
        <p:nvSpPr>
          <p:cNvPr id="3" name="Szöveg hely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3A4A82-DD17-4363-9B29-11E444A65FB0}" type="datetimeFigureOut">
              <a:rPr lang="hu-HU" smtClean="0"/>
              <a:pPr/>
              <a:t>2014.09.28.</a:t>
            </a:fld>
            <a:endParaRPr lang="hu-HU"/>
          </a:p>
        </p:txBody>
      </p:sp>
      <p:sp>
        <p:nvSpPr>
          <p:cNvPr id="5" name="Élőláb hely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42D5E2-E7FB-4A4E-9AEC-2B2D40CA65D0}" type="slidenum">
              <a:rPr lang="hu-HU" smtClean="0"/>
              <a:pPr/>
              <a:t>‹#›</a:t>
            </a:fld>
            <a:endParaRPr lang="hu-HU"/>
          </a:p>
        </p:txBody>
      </p:sp>
    </p:spTree>
    <p:extLst>
      <p:ext uri="{BB962C8B-B14F-4D97-AF65-F5344CB8AC3E}">
        <p14:creationId xmlns:p14="http://schemas.microsoft.com/office/powerpoint/2010/main" xmlns="" val="23265528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als.info/feature/30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Cím 1"/>
          <p:cNvSpPr>
            <a:spLocks noGrp="1"/>
          </p:cNvSpPr>
          <p:nvPr>
            <p:ph type="ctrTitle"/>
          </p:nvPr>
        </p:nvSpPr>
        <p:spPr>
          <a:xfrm>
            <a:off x="1524000" y="315543"/>
            <a:ext cx="9144000" cy="2387600"/>
          </a:xfrm>
        </p:spPr>
        <p:txBody>
          <a:bodyPr/>
          <a:lstStyle/>
          <a:p>
            <a:r>
              <a:rPr lang="hu-HU" b="1" dirty="0"/>
              <a:t>Sémi összehasonlító nyelvészet</a:t>
            </a:r>
          </a:p>
        </p:txBody>
      </p:sp>
      <p:sp>
        <p:nvSpPr>
          <p:cNvPr id="2051" name="Alcím 2"/>
          <p:cNvSpPr>
            <a:spLocks noGrp="1"/>
          </p:cNvSpPr>
          <p:nvPr>
            <p:ph type="subTitle" idx="1"/>
          </p:nvPr>
        </p:nvSpPr>
        <p:spPr>
          <a:xfrm>
            <a:off x="1524000" y="3294533"/>
            <a:ext cx="9144000" cy="1169894"/>
          </a:xfrm>
        </p:spPr>
        <p:txBody>
          <a:bodyPr/>
          <a:lstStyle/>
          <a:p>
            <a:r>
              <a:rPr lang="hu-HU" dirty="0"/>
              <a:t>BMA-HEBD-303</a:t>
            </a:r>
            <a:endParaRPr lang="hu-HU" dirty="0" smtClean="0"/>
          </a:p>
          <a:p>
            <a:r>
              <a:rPr lang="hu-HU" altLang="hu-HU" dirty="0" err="1" smtClean="0"/>
              <a:t>Biró</a:t>
            </a:r>
            <a:r>
              <a:rPr lang="hu-HU" altLang="hu-HU" dirty="0" smtClean="0"/>
              <a:t> Tamás</a:t>
            </a:r>
          </a:p>
        </p:txBody>
      </p:sp>
      <p:sp>
        <p:nvSpPr>
          <p:cNvPr id="2" name="Szövegdoboz 1"/>
          <p:cNvSpPr txBox="1"/>
          <p:nvPr/>
        </p:nvSpPr>
        <p:spPr>
          <a:xfrm>
            <a:off x="3805519" y="4961965"/>
            <a:ext cx="4572000" cy="461665"/>
          </a:xfrm>
          <a:prstGeom prst="rect">
            <a:avLst/>
          </a:prstGeom>
          <a:noFill/>
        </p:spPr>
        <p:txBody>
          <a:bodyPr wrap="square" rtlCol="0">
            <a:spAutoFit/>
          </a:bodyPr>
          <a:lstStyle/>
          <a:p>
            <a:pPr algn="ctr"/>
            <a:r>
              <a:rPr lang="hu-HU" sz="2400" i="1" dirty="0" smtClean="0"/>
              <a:t>2014. szeptember 24.</a:t>
            </a:r>
            <a:endParaRPr lang="hu-HU" sz="2400" i="1" dirty="0"/>
          </a:p>
        </p:txBody>
      </p:sp>
    </p:spTree>
    <p:extLst>
      <p:ext uri="{BB962C8B-B14F-4D97-AF65-F5344CB8AC3E}">
        <p14:creationId xmlns:p14="http://schemas.microsoft.com/office/powerpoint/2010/main" xmlns="" val="42515782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áblázat 6"/>
          <p:cNvGraphicFramePr>
            <a:graphicFrameLocks noGrp="1"/>
          </p:cNvGraphicFramePr>
          <p:nvPr>
            <p:extLst>
              <p:ext uri="{D42A27DB-BD31-4B8C-83A1-F6EECF244321}">
                <p14:modId xmlns:p14="http://schemas.microsoft.com/office/powerpoint/2010/main" xmlns="" val="2637909030"/>
              </p:ext>
            </p:extLst>
          </p:nvPr>
        </p:nvGraphicFramePr>
        <p:xfrm>
          <a:off x="147918" y="187177"/>
          <a:ext cx="11754272" cy="5521628"/>
        </p:xfrm>
        <a:graphic>
          <a:graphicData uri="http://schemas.openxmlformats.org/drawingml/2006/table">
            <a:tbl>
              <a:tblPr firstRow="1" firstCol="1" bandRow="1"/>
              <a:tblGrid>
                <a:gridCol w="1317811"/>
                <a:gridCol w="995083"/>
                <a:gridCol w="1048870"/>
                <a:gridCol w="1223683"/>
                <a:gridCol w="887506"/>
                <a:gridCol w="1739299"/>
                <a:gridCol w="789284"/>
                <a:gridCol w="938184"/>
                <a:gridCol w="938184"/>
                <a:gridCol w="938184"/>
                <a:gridCol w="938184"/>
              </a:tblGrid>
              <a:tr h="772193">
                <a:tc>
                  <a:txBody>
                    <a:bodyPr/>
                    <a:lstStyle/>
                    <a:p>
                      <a:pPr>
                        <a:lnSpc>
                          <a:spcPct val="107000"/>
                        </a:lnSpc>
                        <a:spcAft>
                          <a:spcPts val="0"/>
                        </a:spcAft>
                      </a:pPr>
                      <a:r>
                        <a:rPr lang="hu-HU" sz="1900" b="1" dirty="0">
                          <a:effectLst/>
                          <a:latin typeface="Calibri" panose="020F0502020204030204" pitchFamily="34" charset="0"/>
                          <a:ea typeface="Calibri" panose="020F0502020204030204" pitchFamily="34" charset="0"/>
                          <a:cs typeface="Times New Roman" panose="02020603050405020304" pitchFamily="18" charset="0"/>
                        </a:rPr>
                        <a:t>Nyelv</a:t>
                      </a:r>
                      <a:endParaRPr lang="hu-HU"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b="1" dirty="0">
                          <a:effectLst/>
                          <a:latin typeface="Calibri" panose="020F0502020204030204" pitchFamily="34" charset="0"/>
                          <a:ea typeface="Calibri" panose="020F0502020204030204" pitchFamily="34" charset="0"/>
                          <a:cs typeface="Times New Roman" panose="02020603050405020304" pitchFamily="18" charset="0"/>
                        </a:rPr>
                        <a:t>Nemek száma</a:t>
                      </a:r>
                      <a:endParaRPr lang="hu-HU"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b="1">
                          <a:effectLst/>
                          <a:latin typeface="Calibri" panose="020F0502020204030204" pitchFamily="34" charset="0"/>
                          <a:ea typeface="Calibri" panose="020F0502020204030204" pitchFamily="34" charset="0"/>
                          <a:cs typeface="Times New Roman" panose="02020603050405020304" pitchFamily="18" charset="0"/>
                        </a:rPr>
                        <a:t>Főnév-ragozás</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b="1">
                          <a:effectLst/>
                          <a:latin typeface="Calibri" panose="020F0502020204030204" pitchFamily="34" charset="0"/>
                          <a:ea typeface="Calibri" panose="020F0502020204030204" pitchFamily="34" charset="0"/>
                          <a:cs typeface="Times New Roman" panose="02020603050405020304" pitchFamily="18" charset="0"/>
                        </a:rPr>
                        <a:t>Névelő</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hu-HU" sz="1900" b="1">
                          <a:effectLst/>
                          <a:latin typeface="Calibri" panose="020F0502020204030204" pitchFamily="34" charset="0"/>
                          <a:ea typeface="Calibri" panose="020F0502020204030204" pitchFamily="34" charset="0"/>
                          <a:cs typeface="Times New Roman" panose="02020603050405020304" pitchFamily="18" charset="0"/>
                        </a:rPr>
                        <a:t>elöl/hátul</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b="1">
                          <a:effectLst/>
                          <a:latin typeface="Calibri" panose="020F0502020204030204" pitchFamily="34" charset="0"/>
                          <a:ea typeface="Calibri" panose="020F0502020204030204" pitchFamily="34" charset="0"/>
                          <a:cs typeface="Times New Roman" panose="02020603050405020304" pitchFamily="18" charset="0"/>
                        </a:rPr>
                        <a:t>Dualis</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b="1">
                          <a:effectLst/>
                          <a:latin typeface="Calibri" panose="020F0502020204030204" pitchFamily="34" charset="0"/>
                          <a:ea typeface="Calibri" panose="020F0502020204030204" pitchFamily="34" charset="0"/>
                          <a:cs typeface="Times New Roman" panose="02020603050405020304" pitchFamily="18" charset="0"/>
                        </a:rPr>
                        <a:t>Igei személyragozás</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b="1">
                          <a:effectLst/>
                          <a:latin typeface="Calibri" panose="020F0502020204030204" pitchFamily="34" charset="0"/>
                          <a:ea typeface="Calibri" panose="020F0502020204030204" pitchFamily="34" charset="0"/>
                          <a:cs typeface="Times New Roman" panose="02020603050405020304" pitchFamily="18" charset="0"/>
                        </a:rPr>
                        <a:t>Van </a:t>
                      </a:r>
                      <a:br>
                        <a:rPr lang="hu-HU" sz="1900" b="1">
                          <a:effectLst/>
                          <a:latin typeface="Calibri" panose="020F0502020204030204" pitchFamily="34" charset="0"/>
                          <a:ea typeface="Calibri" panose="020F0502020204030204" pitchFamily="34" charset="0"/>
                          <a:cs typeface="Times New Roman" panose="02020603050405020304" pitchFamily="18" charset="0"/>
                        </a:rPr>
                      </a:br>
                      <a:r>
                        <a:rPr lang="hu-HU" sz="1900" b="1">
                          <a:effectLst/>
                          <a:latin typeface="Calibri" panose="020F0502020204030204" pitchFamily="34" charset="0"/>
                          <a:ea typeface="Calibri" panose="020F0502020204030204" pitchFamily="34" charset="0"/>
                          <a:cs typeface="Times New Roman" panose="02020603050405020304" pitchFamily="18" charset="0"/>
                        </a:rPr>
                        <a:t>létige</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b="1">
                          <a:effectLst/>
                          <a:latin typeface="Calibri" panose="020F0502020204030204" pitchFamily="34" charset="0"/>
                          <a:ea typeface="Calibri" panose="020F0502020204030204" pitchFamily="34" charset="0"/>
                          <a:cs typeface="Times New Roman" panose="02020603050405020304" pitchFamily="18" charset="0"/>
                        </a:rPr>
                        <a:t>eredeti </a:t>
                      </a:r>
                      <a:br>
                        <a:rPr lang="hu-HU" sz="1900" b="1">
                          <a:effectLst/>
                          <a:latin typeface="Calibri" panose="020F0502020204030204" pitchFamily="34" charset="0"/>
                          <a:ea typeface="Calibri" panose="020F0502020204030204" pitchFamily="34" charset="0"/>
                          <a:cs typeface="Times New Roman" panose="02020603050405020304" pitchFamily="18" charset="0"/>
                        </a:rPr>
                      </a:br>
                      <a:r>
                        <a:rPr lang="hu-HU" sz="1900" b="1">
                          <a:effectLst/>
                          <a:latin typeface="Calibri" panose="020F0502020204030204" pitchFamily="34" charset="0"/>
                          <a:ea typeface="Calibri" panose="020F0502020204030204" pitchFamily="34" charset="0"/>
                          <a:cs typeface="Times New Roman" panose="02020603050405020304" pitchFamily="18" charset="0"/>
                        </a:rPr>
                        <a:t>*</a:t>
                      </a:r>
                      <a:r>
                        <a:rPr lang="hu-HU" sz="1900" b="1" i="1">
                          <a:effectLst/>
                          <a:latin typeface="Calibri" panose="020F0502020204030204" pitchFamily="34" charset="0"/>
                          <a:ea typeface="Calibri" panose="020F0502020204030204" pitchFamily="34" charset="0"/>
                          <a:cs typeface="Times New Roman" panose="02020603050405020304" pitchFamily="18" charset="0"/>
                        </a:rPr>
                        <a:t>k</a:t>
                      </a:r>
                      <a:r>
                        <a:rPr lang="hu-HU" sz="1900" b="1">
                          <a:effectLst/>
                          <a:latin typeface="Calibri" panose="020F0502020204030204" pitchFamily="34" charset="0"/>
                          <a:ea typeface="Calibri" panose="020F0502020204030204" pitchFamily="34" charset="0"/>
                          <a:cs typeface="Times New Roman" panose="02020603050405020304" pitchFamily="18" charset="0"/>
                        </a:rPr>
                        <a:t> &gt;</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b="1">
                          <a:effectLst/>
                          <a:latin typeface="Calibri" panose="020F0502020204030204" pitchFamily="34" charset="0"/>
                          <a:ea typeface="Calibri" panose="020F0502020204030204" pitchFamily="34" charset="0"/>
                          <a:cs typeface="Times New Roman" panose="02020603050405020304" pitchFamily="18" charset="0"/>
                        </a:rPr>
                        <a:t>eredeti</a:t>
                      </a:r>
                      <a:br>
                        <a:rPr lang="hu-HU" sz="1900" b="1">
                          <a:effectLst/>
                          <a:latin typeface="Calibri" panose="020F0502020204030204" pitchFamily="34" charset="0"/>
                          <a:ea typeface="Calibri" panose="020F0502020204030204" pitchFamily="34" charset="0"/>
                          <a:cs typeface="Times New Roman" panose="02020603050405020304" pitchFamily="18" charset="0"/>
                        </a:rPr>
                      </a:br>
                      <a:r>
                        <a:rPr lang="hu-HU" sz="1900" b="1">
                          <a:effectLst/>
                          <a:latin typeface="Calibri" panose="020F0502020204030204" pitchFamily="34" charset="0"/>
                          <a:ea typeface="Calibri" panose="020F0502020204030204" pitchFamily="34" charset="0"/>
                          <a:cs typeface="Times New Roman" panose="02020603050405020304" pitchFamily="18" charset="0"/>
                        </a:rPr>
                        <a:t>* </a:t>
                      </a:r>
                      <a:r>
                        <a:rPr lang="hu-HU" sz="1900" b="1" i="1">
                          <a:effectLst/>
                          <a:latin typeface="Calibri" panose="020F0502020204030204" pitchFamily="34" charset="0"/>
                          <a:ea typeface="Calibri" panose="020F0502020204030204" pitchFamily="34" charset="0"/>
                          <a:cs typeface="Times New Roman" panose="02020603050405020304" pitchFamily="18" charset="0"/>
                        </a:rPr>
                        <a:t>p</a:t>
                      </a:r>
                      <a:r>
                        <a:rPr lang="hu-HU" sz="1900" b="1">
                          <a:effectLst/>
                          <a:latin typeface="Calibri" panose="020F0502020204030204" pitchFamily="34" charset="0"/>
                          <a:ea typeface="Calibri" panose="020F0502020204030204" pitchFamily="34" charset="0"/>
                          <a:cs typeface="Times New Roman" panose="02020603050405020304" pitchFamily="18" charset="0"/>
                        </a:rPr>
                        <a:t> &gt;</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b="1">
                          <a:effectLst/>
                          <a:latin typeface="Calibri" panose="020F0502020204030204" pitchFamily="34" charset="0"/>
                          <a:ea typeface="Calibri" panose="020F0502020204030204" pitchFamily="34" charset="0"/>
                          <a:cs typeface="Times New Roman" panose="02020603050405020304" pitchFamily="18" charset="0"/>
                        </a:rPr>
                        <a:t>eredeti</a:t>
                      </a:r>
                      <a:br>
                        <a:rPr lang="hu-HU" sz="1900" b="1">
                          <a:effectLst/>
                          <a:latin typeface="Calibri" panose="020F0502020204030204" pitchFamily="34" charset="0"/>
                          <a:ea typeface="Calibri" panose="020F0502020204030204" pitchFamily="34" charset="0"/>
                          <a:cs typeface="Times New Roman" panose="02020603050405020304" pitchFamily="18" charset="0"/>
                        </a:rPr>
                      </a:br>
                      <a:r>
                        <a:rPr lang="hu-HU" sz="1900" b="1">
                          <a:effectLst/>
                          <a:latin typeface="Calibri" panose="020F0502020204030204" pitchFamily="34" charset="0"/>
                          <a:ea typeface="Calibri" panose="020F0502020204030204" pitchFamily="34" charset="0"/>
                          <a:cs typeface="Times New Roman" panose="02020603050405020304" pitchFamily="18" charset="0"/>
                        </a:rPr>
                        <a:t>* </a:t>
                      </a:r>
                      <a:r>
                        <a:rPr lang="hu-HU" sz="1900" b="1" i="1">
                          <a:effectLst/>
                          <a:latin typeface="Calibri" panose="020F0502020204030204" pitchFamily="34" charset="0"/>
                          <a:ea typeface="Calibri" panose="020F0502020204030204" pitchFamily="34" charset="0"/>
                          <a:cs typeface="Times New Roman" panose="02020603050405020304" pitchFamily="18" charset="0"/>
                        </a:rPr>
                        <a:t>t</a:t>
                      </a:r>
                      <a:r>
                        <a:rPr lang="hu-HU" sz="1900" b="1">
                          <a:effectLst/>
                          <a:latin typeface="Calibri" panose="020F0502020204030204" pitchFamily="34" charset="0"/>
                          <a:ea typeface="Calibri" panose="020F0502020204030204" pitchFamily="34" charset="0"/>
                          <a:cs typeface="Times New Roman" panose="02020603050405020304" pitchFamily="18" charset="0"/>
                        </a:rPr>
                        <a:t> &gt;</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b="1">
                          <a:effectLst/>
                          <a:latin typeface="Calibri" panose="020F0502020204030204" pitchFamily="34" charset="0"/>
                          <a:ea typeface="Calibri" panose="020F0502020204030204" pitchFamily="34" charset="0"/>
                          <a:cs typeface="Times New Roman" panose="02020603050405020304" pitchFamily="18" charset="0"/>
                        </a:rPr>
                        <a:t>Umlaut</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629">
                <a:tc>
                  <a:txBody>
                    <a:bodyPr/>
                    <a:lstStyle/>
                    <a:p>
                      <a:pPr>
                        <a:lnSpc>
                          <a:spcPct val="107000"/>
                        </a:lnSpc>
                        <a:spcAft>
                          <a:spcPts val="0"/>
                        </a:spcAft>
                      </a:pPr>
                      <a:r>
                        <a:rPr lang="hu-HU" sz="1900" i="1" dirty="0">
                          <a:effectLst/>
                          <a:latin typeface="Calibri" panose="020F0502020204030204" pitchFamily="34" charset="0"/>
                          <a:ea typeface="Calibri" panose="020F0502020204030204" pitchFamily="34" charset="0"/>
                          <a:cs typeface="Times New Roman" panose="02020603050405020304" pitchFamily="18" charset="0"/>
                        </a:rPr>
                        <a:t>Gót</a:t>
                      </a:r>
                      <a:endParaRPr lang="hu-HU"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dirty="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k</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p</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t</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629">
                <a:tc>
                  <a:txBody>
                    <a:bodyPr/>
                    <a:lstStyle/>
                    <a:p>
                      <a:pPr>
                        <a:lnSpc>
                          <a:spcPct val="107000"/>
                        </a:lnSpc>
                        <a:spcAft>
                          <a:spcPts val="0"/>
                        </a:spcAft>
                      </a:pPr>
                      <a:r>
                        <a:rPr lang="hu-HU" sz="1900" i="1" dirty="0">
                          <a:effectLst/>
                          <a:latin typeface="Calibri" panose="020F0502020204030204" pitchFamily="34" charset="0"/>
                          <a:ea typeface="Calibri" panose="020F0502020204030204" pitchFamily="34" charset="0"/>
                          <a:cs typeface="Times New Roman" panose="02020603050405020304" pitchFamily="18" charset="0"/>
                        </a:rPr>
                        <a:t>Óskandináv</a:t>
                      </a:r>
                      <a:endParaRPr lang="hu-HU"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dirty="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dirty="0">
                          <a:effectLst/>
                          <a:latin typeface="Calibri" panose="020F0502020204030204" pitchFamily="34" charset="0"/>
                          <a:ea typeface="Calibri" panose="020F0502020204030204" pitchFamily="34" charset="0"/>
                          <a:cs typeface="Times New Roman" panose="02020603050405020304" pitchFamily="18" charset="0"/>
                        </a:rPr>
                        <a: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i="1" dirty="0">
                          <a:effectLst/>
                          <a:latin typeface="Calibri" panose="020F0502020204030204" pitchFamily="34" charset="0"/>
                          <a:ea typeface="Calibri" panose="020F0502020204030204" pitchFamily="34" charset="0"/>
                          <a:cs typeface="Times New Roman" panose="02020603050405020304" pitchFamily="18" charset="0"/>
                        </a:rPr>
                        <a:t>k</a:t>
                      </a:r>
                      <a:endParaRPr lang="hu-HU"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i="1" dirty="0">
                          <a:effectLst/>
                          <a:latin typeface="Calibri" panose="020F0502020204030204" pitchFamily="34" charset="0"/>
                          <a:ea typeface="Calibri" panose="020F0502020204030204" pitchFamily="34" charset="0"/>
                          <a:cs typeface="Times New Roman" panose="02020603050405020304" pitchFamily="18" charset="0"/>
                        </a:rPr>
                        <a:t>p</a:t>
                      </a:r>
                      <a:endParaRPr lang="hu-HU"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i="1" dirty="0">
                          <a:effectLst/>
                          <a:latin typeface="Calibri" panose="020F0502020204030204" pitchFamily="34" charset="0"/>
                          <a:ea typeface="Calibri" panose="020F0502020204030204" pitchFamily="34" charset="0"/>
                          <a:cs typeface="Times New Roman" panose="02020603050405020304" pitchFamily="18" charset="0"/>
                        </a:rPr>
                        <a:t>t</a:t>
                      </a:r>
                      <a:endParaRPr lang="hu-HU"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629">
                <a:tc>
                  <a:txBody>
                    <a:bodyPr/>
                    <a:lstStyle/>
                    <a:p>
                      <a:pP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Izlandi</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k</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p</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t</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629">
                <a:tc>
                  <a:txBody>
                    <a:bodyPr/>
                    <a:lstStyle/>
                    <a:p>
                      <a:pP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Faröi</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k</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p</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t</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629">
                <a:tc>
                  <a:txBody>
                    <a:bodyPr/>
                    <a:lstStyle/>
                    <a:p>
                      <a:pP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Nynorsk</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k</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p</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t</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629">
                <a:tc>
                  <a:txBody>
                    <a:bodyPr/>
                    <a:lstStyle/>
                    <a:p>
                      <a:pP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Bokmal</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2-3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k</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p</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t</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629">
                <a:tc>
                  <a:txBody>
                    <a:bodyPr/>
                    <a:lstStyle/>
                    <a:p>
                      <a:pP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Dán</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k</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p</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t</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629">
                <a:tc>
                  <a:txBody>
                    <a:bodyPr/>
                    <a:lstStyle/>
                    <a:p>
                      <a:pP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Svéd</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k</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p</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t</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629">
                <a:tc>
                  <a:txBody>
                    <a:bodyPr/>
                    <a:lstStyle/>
                    <a:p>
                      <a:pP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Angol</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k</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p</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t</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629">
                <a:tc>
                  <a:txBody>
                    <a:bodyPr/>
                    <a:lstStyle/>
                    <a:p>
                      <a:pP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Fríz</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k</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p</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t</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629">
                <a:tc>
                  <a:txBody>
                    <a:bodyPr/>
                    <a:lstStyle/>
                    <a:p>
                      <a:pP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Holland</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k</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p</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t</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629">
                <a:tc>
                  <a:txBody>
                    <a:bodyPr/>
                    <a:lstStyle/>
                    <a:p>
                      <a:pP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Afrikaans</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k</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p</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t</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629">
                <a:tc>
                  <a:txBody>
                    <a:bodyPr/>
                    <a:lstStyle/>
                    <a:p>
                      <a:pP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Alnémet</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k</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p</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t</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629">
                <a:tc>
                  <a:txBody>
                    <a:bodyPr/>
                    <a:lstStyle/>
                    <a:p>
                      <a:pP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Felnémet</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k, ch</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pf, f, ff</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z, s, ts</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629">
                <a:tc>
                  <a:txBody>
                    <a:bodyPr/>
                    <a:lstStyle/>
                    <a:p>
                      <a:pPr>
                        <a:lnSpc>
                          <a:spcPct val="107000"/>
                        </a:lnSpc>
                        <a:spcAft>
                          <a:spcPts val="0"/>
                        </a:spcAft>
                      </a:pPr>
                      <a:r>
                        <a:rPr lang="hu-HU" sz="1900" i="1" dirty="0">
                          <a:effectLst/>
                          <a:latin typeface="Calibri" panose="020F0502020204030204" pitchFamily="34" charset="0"/>
                          <a:ea typeface="Calibri" panose="020F0502020204030204" pitchFamily="34" charset="0"/>
                          <a:cs typeface="Times New Roman" panose="02020603050405020304" pitchFamily="18" charset="0"/>
                        </a:rPr>
                        <a:t>Jiddis</a:t>
                      </a:r>
                      <a:endParaRPr lang="hu-HU" sz="19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k, ch</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f, ff</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i="1">
                          <a:effectLst/>
                          <a:latin typeface="Calibri" panose="020F0502020204030204" pitchFamily="34" charset="0"/>
                          <a:ea typeface="Calibri" panose="020F0502020204030204" pitchFamily="34" charset="0"/>
                          <a:cs typeface="Times New Roman" panose="02020603050405020304" pitchFamily="18" charset="0"/>
                        </a:rPr>
                        <a:t>z, s, ts</a:t>
                      </a:r>
                      <a:endParaRPr lang="hu-HU" sz="19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190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Téglalap 7"/>
          <p:cNvSpPr/>
          <p:nvPr/>
        </p:nvSpPr>
        <p:spPr>
          <a:xfrm>
            <a:off x="184879" y="6042431"/>
            <a:ext cx="8299554" cy="464871"/>
          </a:xfrm>
          <a:prstGeom prst="rect">
            <a:avLst/>
          </a:prstGeom>
        </p:spPr>
        <p:txBody>
          <a:bodyPr wrap="square">
            <a:spAutoFit/>
          </a:bodyPr>
          <a:lstStyle/>
          <a:p>
            <a:pPr>
              <a:lnSpc>
                <a:spcPct val="150000"/>
              </a:lnSpc>
              <a:tabLst>
                <a:tab pos="1620520" algn="l"/>
                <a:tab pos="2430780" algn="l"/>
                <a:tab pos="2700655" algn="l"/>
              </a:tabLst>
            </a:pPr>
            <a:r>
              <a:rPr lang="hu-HU" i="1" dirty="0">
                <a:latin typeface="Calibri" panose="020F0502020204030204" pitchFamily="34" charset="0"/>
                <a:ea typeface="Calibri" panose="020F0502020204030204" pitchFamily="34" charset="0"/>
                <a:cs typeface="Times New Roman" panose="02020603050405020304" pitchFamily="18" charset="0"/>
              </a:rPr>
              <a:t> </a:t>
            </a:r>
            <a:r>
              <a:rPr lang="hu-HU" i="1" dirty="0" smtClean="0">
                <a:latin typeface="Calibri" panose="020F0502020204030204" pitchFamily="34" charset="0"/>
                <a:ea typeface="Calibri" panose="020F0502020204030204" pitchFamily="34" charset="0"/>
                <a:cs typeface="Times New Roman" panose="02020603050405020304" pitchFamily="18" charset="0"/>
              </a:rPr>
              <a:t>() ritkán</a:t>
            </a:r>
            <a:r>
              <a:rPr lang="hu-HU" i="1" dirty="0">
                <a:latin typeface="Calibri" panose="020F0502020204030204" pitchFamily="34" charset="0"/>
                <a:ea typeface="Calibri" panose="020F0502020204030204" pitchFamily="34" charset="0"/>
                <a:cs typeface="Times New Roman" panose="02020603050405020304" pitchFamily="18" charset="0"/>
              </a:rPr>
              <a:t>	</a:t>
            </a:r>
            <a:r>
              <a:rPr lang="hu-HU" i="1" dirty="0" smtClean="0">
                <a:latin typeface="Calibri" panose="020F0502020204030204" pitchFamily="34" charset="0"/>
                <a:ea typeface="Calibri" panose="020F0502020204030204" pitchFamily="34" charset="0"/>
                <a:cs typeface="Times New Roman" panose="02020603050405020304" pitchFamily="18" charset="0"/>
              </a:rPr>
              <a:t>+ van	‒ nincs  	E elöl </a:t>
            </a:r>
            <a:r>
              <a:rPr lang="hu-HU" i="1" dirty="0">
                <a:latin typeface="Calibri" panose="020F0502020204030204" pitchFamily="34" charset="0"/>
                <a:ea typeface="Calibri" panose="020F0502020204030204" pitchFamily="34" charset="0"/>
                <a:cs typeface="Times New Roman" panose="02020603050405020304" pitchFamily="18" charset="0"/>
              </a:rPr>
              <a:t>	</a:t>
            </a:r>
            <a:r>
              <a:rPr lang="hu-HU" i="1" dirty="0" smtClean="0">
                <a:latin typeface="Calibri" panose="020F0502020204030204" pitchFamily="34" charset="0"/>
                <a:ea typeface="Calibri" panose="020F0502020204030204" pitchFamily="34" charset="0"/>
                <a:cs typeface="Times New Roman" panose="02020603050405020304" pitchFamily="18" charset="0"/>
              </a:rPr>
              <a:t>H hátul</a:t>
            </a:r>
            <a:endParaRPr lang="hu-HU" i="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9594998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Miről szól egy „családfa”?</a:t>
            </a:r>
          </a:p>
        </p:txBody>
      </p:sp>
      <p:sp>
        <p:nvSpPr>
          <p:cNvPr id="3" name="Tartalom helye 2"/>
          <p:cNvSpPr>
            <a:spLocks noGrp="1"/>
          </p:cNvSpPr>
          <p:nvPr>
            <p:ph idx="1"/>
          </p:nvPr>
        </p:nvSpPr>
        <p:spPr/>
        <p:txBody>
          <a:bodyPr>
            <a:normAutofit/>
          </a:bodyPr>
          <a:lstStyle/>
          <a:p>
            <a:r>
              <a:rPr lang="hu-HU" dirty="0" smtClean="0"/>
              <a:t>A vizsgált nyelvek egymással nem egykorúak.</a:t>
            </a:r>
          </a:p>
          <a:p>
            <a:r>
              <a:rPr lang="hu-HU" dirty="0" smtClean="0"/>
              <a:t>Földrajzi eloszlás.</a:t>
            </a:r>
          </a:p>
          <a:p>
            <a:r>
              <a:rPr lang="hu-HU" dirty="0" smtClean="0"/>
              <a:t>Amit a táblázat nem tartalmaz: szókincs.</a:t>
            </a:r>
          </a:p>
          <a:p>
            <a:pPr marL="0" indent="0">
              <a:buNone/>
            </a:pPr>
            <a:endParaRPr lang="hu-HU" dirty="0"/>
          </a:p>
          <a:p>
            <a:pPr marL="0" indent="0">
              <a:buNone/>
            </a:pPr>
            <a:r>
              <a:rPr lang="hu-HU" dirty="0" err="1" smtClean="0"/>
              <a:t>Hetzron</a:t>
            </a:r>
            <a:r>
              <a:rPr lang="hu-HU" dirty="0" smtClean="0"/>
              <a:t> </a:t>
            </a:r>
            <a:r>
              <a:rPr lang="hu-HU" dirty="0"/>
              <a:t>1976: </a:t>
            </a:r>
            <a:endParaRPr lang="hu-HU" dirty="0" smtClean="0"/>
          </a:p>
          <a:p>
            <a:r>
              <a:rPr lang="hu-HU" dirty="0" smtClean="0"/>
              <a:t>„</a:t>
            </a:r>
            <a:r>
              <a:rPr lang="hu-HU" dirty="0" err="1" smtClean="0"/>
              <a:t>Principle</a:t>
            </a:r>
            <a:r>
              <a:rPr lang="hu-HU" dirty="0" smtClean="0"/>
              <a:t> </a:t>
            </a:r>
            <a:r>
              <a:rPr lang="hu-HU" dirty="0"/>
              <a:t>of </a:t>
            </a:r>
            <a:r>
              <a:rPr lang="hu-HU" dirty="0" err="1"/>
              <a:t>archaic</a:t>
            </a:r>
            <a:r>
              <a:rPr lang="hu-HU" dirty="0"/>
              <a:t> </a:t>
            </a:r>
            <a:r>
              <a:rPr lang="hu-HU" dirty="0" err="1"/>
              <a:t>heterogeneity</a:t>
            </a:r>
            <a:r>
              <a:rPr lang="hu-HU" dirty="0" smtClean="0"/>
              <a:t>”: </a:t>
            </a:r>
            <a:r>
              <a:rPr lang="hu-HU" sz="2400" dirty="0" smtClean="0"/>
              <a:t>a közös ősállapot heterogén volt, a nyelvek homogenizálták a paradigmákat.</a:t>
            </a:r>
          </a:p>
          <a:p>
            <a:r>
              <a:rPr lang="hu-HU" dirty="0" smtClean="0"/>
              <a:t>„</a:t>
            </a:r>
            <a:r>
              <a:rPr lang="hu-HU" dirty="0" err="1" smtClean="0"/>
              <a:t>Principle</a:t>
            </a:r>
            <a:r>
              <a:rPr lang="hu-HU" dirty="0" smtClean="0"/>
              <a:t> </a:t>
            </a:r>
            <a:r>
              <a:rPr lang="hu-HU" dirty="0"/>
              <a:t>of </a:t>
            </a:r>
            <a:r>
              <a:rPr lang="hu-HU" dirty="0" err="1"/>
              <a:t>shared</a:t>
            </a:r>
            <a:r>
              <a:rPr lang="hu-HU" dirty="0"/>
              <a:t> </a:t>
            </a:r>
            <a:r>
              <a:rPr lang="hu-HU" dirty="0" err="1"/>
              <a:t>morpholexical</a:t>
            </a:r>
            <a:r>
              <a:rPr lang="hu-HU" dirty="0"/>
              <a:t> </a:t>
            </a:r>
            <a:r>
              <a:rPr lang="hu-HU" dirty="0" err="1"/>
              <a:t>innovation</a:t>
            </a:r>
            <a:r>
              <a:rPr lang="hu-HU" dirty="0" smtClean="0"/>
              <a:t>”: </a:t>
            </a:r>
            <a:r>
              <a:rPr lang="hu-HU" sz="2400" dirty="0" smtClean="0"/>
              <a:t>a véletlen egybeesés a morfológiai újítások (hasonló hangalak, hasonló funkció) esetén a legkisebb.</a:t>
            </a:r>
            <a:endParaRPr lang="hu-HU" sz="2400" dirty="0"/>
          </a:p>
        </p:txBody>
      </p:sp>
    </p:spTree>
    <p:extLst>
      <p:ext uri="{BB962C8B-B14F-4D97-AF65-F5344CB8AC3E}">
        <p14:creationId xmlns:p14="http://schemas.microsoft.com/office/powerpoint/2010/main" xmlns="" val="10993964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Néhány </a:t>
            </a:r>
            <a:r>
              <a:rPr lang="hu-HU" dirty="0" err="1" smtClean="0"/>
              <a:t>izoglossza</a:t>
            </a:r>
            <a:r>
              <a:rPr lang="hu-HU" dirty="0" smtClean="0"/>
              <a:t> 		</a:t>
            </a:r>
            <a:r>
              <a:rPr lang="hu-HU" sz="3000" dirty="0" smtClean="0"/>
              <a:t>(</a:t>
            </a:r>
            <a:r>
              <a:rPr lang="hu-HU" sz="3000" dirty="0" err="1" smtClean="0"/>
              <a:t>Hetzron</a:t>
            </a:r>
            <a:r>
              <a:rPr lang="hu-HU" sz="3000" dirty="0" smtClean="0"/>
              <a:t> nyomán)</a:t>
            </a:r>
            <a:endParaRPr lang="hu-HU" sz="3000" dirty="0"/>
          </a:p>
        </p:txBody>
      </p:sp>
      <p:graphicFrame>
        <p:nvGraphicFramePr>
          <p:cNvPr id="4" name="Tartalom helye 3"/>
          <p:cNvGraphicFramePr>
            <a:graphicFrameLocks noGrp="1"/>
          </p:cNvGraphicFramePr>
          <p:nvPr>
            <p:ph idx="1"/>
            <p:extLst>
              <p:ext uri="{D42A27DB-BD31-4B8C-83A1-F6EECF244321}">
                <p14:modId xmlns:p14="http://schemas.microsoft.com/office/powerpoint/2010/main" xmlns="" val="3535798639"/>
              </p:ext>
            </p:extLst>
          </p:nvPr>
        </p:nvGraphicFramePr>
        <p:xfrm>
          <a:off x="838200" y="1555805"/>
          <a:ext cx="10515600" cy="4348480"/>
        </p:xfrm>
        <a:graphic>
          <a:graphicData uri="http://schemas.openxmlformats.org/drawingml/2006/table">
            <a:tbl>
              <a:tblPr firstRow="1" bandRow="1">
                <a:tableStyleId>{5C22544A-7EE6-4342-B048-85BDC9FD1C3A}</a:tableStyleId>
              </a:tblPr>
              <a:tblGrid>
                <a:gridCol w="1314450"/>
                <a:gridCol w="1314450"/>
                <a:gridCol w="1314450"/>
                <a:gridCol w="1314450"/>
                <a:gridCol w="1314450"/>
                <a:gridCol w="1314450"/>
                <a:gridCol w="1314450"/>
                <a:gridCol w="1314450"/>
              </a:tblGrid>
              <a:tr h="370840">
                <a:tc>
                  <a:txBody>
                    <a:bodyPr/>
                    <a:lstStyle/>
                    <a:p>
                      <a:endParaRPr lang="hu-HU" dirty="0"/>
                    </a:p>
                  </a:txBody>
                  <a:tcPr/>
                </a:tc>
                <a:tc>
                  <a:txBody>
                    <a:bodyPr/>
                    <a:lstStyle/>
                    <a:p>
                      <a:r>
                        <a:rPr lang="hu-HU" dirty="0" smtClean="0"/>
                        <a:t>Akkád</a:t>
                      </a:r>
                    </a:p>
                    <a:p>
                      <a:r>
                        <a:rPr lang="hu-HU" dirty="0" smtClean="0"/>
                        <a:t>(</a:t>
                      </a:r>
                      <a:r>
                        <a:rPr lang="hu-HU" dirty="0" err="1" smtClean="0"/>
                        <a:t>stativ</a:t>
                      </a:r>
                      <a:r>
                        <a:rPr lang="hu-HU" dirty="0" smtClean="0"/>
                        <a:t>)</a:t>
                      </a:r>
                      <a:endParaRPr lang="hu-HU" dirty="0"/>
                    </a:p>
                  </a:txBody>
                  <a:tcPr/>
                </a:tc>
                <a:tc>
                  <a:txBody>
                    <a:bodyPr/>
                    <a:lstStyle/>
                    <a:p>
                      <a:r>
                        <a:rPr lang="hu-HU" dirty="0" smtClean="0"/>
                        <a:t>Klasszikus</a:t>
                      </a:r>
                    </a:p>
                    <a:p>
                      <a:r>
                        <a:rPr lang="hu-HU" dirty="0" smtClean="0"/>
                        <a:t>arab</a:t>
                      </a:r>
                      <a:endParaRPr lang="hu-HU" dirty="0"/>
                    </a:p>
                  </a:txBody>
                  <a:tcPr/>
                </a:tc>
                <a:tc>
                  <a:txBody>
                    <a:bodyPr/>
                    <a:lstStyle/>
                    <a:p>
                      <a:r>
                        <a:rPr lang="hu-HU" dirty="0" smtClean="0"/>
                        <a:t>(</a:t>
                      </a:r>
                      <a:r>
                        <a:rPr lang="hu-HU" dirty="0" err="1" smtClean="0"/>
                        <a:t>Tiberiasi</a:t>
                      </a:r>
                      <a:r>
                        <a:rPr lang="hu-HU" dirty="0" smtClean="0"/>
                        <a:t>)</a:t>
                      </a:r>
                      <a:r>
                        <a:rPr lang="hu-HU" baseline="0" dirty="0" smtClean="0"/>
                        <a:t> </a:t>
                      </a:r>
                      <a:r>
                        <a:rPr lang="hu-HU" dirty="0" smtClean="0"/>
                        <a:t>Héber</a:t>
                      </a:r>
                      <a:endParaRPr lang="hu-HU" dirty="0"/>
                    </a:p>
                  </a:txBody>
                  <a:tcPr/>
                </a:tc>
                <a:tc>
                  <a:txBody>
                    <a:bodyPr/>
                    <a:lstStyle/>
                    <a:p>
                      <a:r>
                        <a:rPr lang="hu-HU" dirty="0" smtClean="0"/>
                        <a:t>Arámi</a:t>
                      </a:r>
                    </a:p>
                    <a:p>
                      <a:r>
                        <a:rPr lang="hu-HU" dirty="0" smtClean="0"/>
                        <a:t>(bibliai)</a:t>
                      </a:r>
                      <a:endParaRPr lang="hu-HU" dirty="0"/>
                    </a:p>
                  </a:txBody>
                  <a:tcPr/>
                </a:tc>
                <a:tc>
                  <a:txBody>
                    <a:bodyPr/>
                    <a:lstStyle/>
                    <a:p>
                      <a:r>
                        <a:rPr lang="hu-HU" dirty="0" err="1" smtClean="0"/>
                        <a:t>Geez</a:t>
                      </a:r>
                      <a:endParaRPr lang="hu-HU" dirty="0"/>
                    </a:p>
                  </a:txBody>
                  <a:tcPr/>
                </a:tc>
                <a:tc>
                  <a:txBody>
                    <a:bodyPr/>
                    <a:lstStyle/>
                    <a:p>
                      <a:endParaRPr lang="hu-HU"/>
                    </a:p>
                  </a:txBody>
                  <a:tcPr/>
                </a:tc>
                <a:tc>
                  <a:txBody>
                    <a:bodyPr/>
                    <a:lstStyle/>
                    <a:p>
                      <a:endParaRPr lang="hu-HU"/>
                    </a:p>
                  </a:txBody>
                  <a:tcPr/>
                </a:tc>
              </a:tr>
              <a:tr h="370840">
                <a:tc gridSpan="2">
                  <a:txBody>
                    <a:bodyPr/>
                    <a:lstStyle/>
                    <a:p>
                      <a:r>
                        <a:rPr lang="hu-HU" dirty="0" err="1" smtClean="0"/>
                        <a:t>Szuffix</a:t>
                      </a:r>
                      <a:r>
                        <a:rPr lang="hu-HU" baseline="0" dirty="0" smtClean="0"/>
                        <a:t> konjugáció</a:t>
                      </a:r>
                      <a:endParaRPr lang="hu-HU" dirty="0"/>
                    </a:p>
                  </a:txBody>
                  <a:tcPr/>
                </a:tc>
                <a:tc hMerge="1">
                  <a:txBody>
                    <a:bodyPr/>
                    <a:lstStyle/>
                    <a:p>
                      <a:endParaRPr lang="hu-HU" dirty="0"/>
                    </a:p>
                  </a:txBody>
                  <a:tcPr/>
                </a:tc>
                <a:tc>
                  <a:txBody>
                    <a:bodyPr/>
                    <a:lstStyle/>
                    <a:p>
                      <a:endParaRPr lang="hu-HU" dirty="0"/>
                    </a:p>
                  </a:txBody>
                  <a:tcPr/>
                </a:tc>
                <a:tc>
                  <a:txBody>
                    <a:bodyPr/>
                    <a:lstStyle/>
                    <a:p>
                      <a:endParaRPr lang="hu-HU" dirty="0"/>
                    </a:p>
                  </a:txBody>
                  <a:tcPr/>
                </a:tc>
                <a:tc>
                  <a:txBody>
                    <a:bodyPr/>
                    <a:lstStyle/>
                    <a:p>
                      <a:endParaRPr lang="hu-HU" dirty="0"/>
                    </a:p>
                  </a:txBody>
                  <a:tcPr/>
                </a:tc>
                <a:tc>
                  <a:txBody>
                    <a:bodyPr/>
                    <a:lstStyle/>
                    <a:p>
                      <a:endParaRPr lang="hu-HU" dirty="0"/>
                    </a:p>
                  </a:txBody>
                  <a:tcPr/>
                </a:tc>
                <a:tc>
                  <a:txBody>
                    <a:bodyPr/>
                    <a:lstStyle/>
                    <a:p>
                      <a:endParaRPr lang="hu-HU"/>
                    </a:p>
                  </a:txBody>
                  <a:tcPr/>
                </a:tc>
                <a:tc>
                  <a:txBody>
                    <a:bodyPr/>
                    <a:lstStyle/>
                    <a:p>
                      <a:endParaRPr lang="hu-HU" dirty="0"/>
                    </a:p>
                  </a:txBody>
                  <a:tcPr/>
                </a:tc>
              </a:tr>
              <a:tr h="370840">
                <a:tc>
                  <a:txBody>
                    <a:bodyPr/>
                    <a:lstStyle/>
                    <a:p>
                      <a:r>
                        <a:rPr lang="hu-HU" dirty="0" err="1" smtClean="0"/>
                        <a:t>Sg</a:t>
                      </a:r>
                      <a:r>
                        <a:rPr lang="hu-HU" dirty="0" smtClean="0"/>
                        <a:t>. 1c.</a:t>
                      </a:r>
                      <a:endParaRPr lang="hu-HU" dirty="0"/>
                    </a:p>
                  </a:txBody>
                  <a:tcPr/>
                </a:tc>
                <a:tc>
                  <a:txBody>
                    <a:bodyPr/>
                    <a:lstStyle/>
                    <a:p>
                      <a:r>
                        <a:rPr lang="hu-HU" dirty="0" err="1" smtClean="0"/>
                        <a:t>-āku</a:t>
                      </a:r>
                      <a:endParaRPr lang="hu-HU" dirty="0"/>
                    </a:p>
                  </a:txBody>
                  <a:tcPr/>
                </a:tc>
                <a:tc>
                  <a:txBody>
                    <a:bodyPr/>
                    <a:lstStyle/>
                    <a:p>
                      <a:r>
                        <a:rPr lang="hu-HU" dirty="0" err="1" smtClean="0"/>
                        <a:t>-tu</a:t>
                      </a:r>
                      <a:endParaRPr lang="hu-HU" dirty="0"/>
                    </a:p>
                  </a:txBody>
                  <a:tcPr/>
                </a:tc>
                <a:tc>
                  <a:txBody>
                    <a:bodyPr/>
                    <a:lstStyle/>
                    <a:p>
                      <a:r>
                        <a:rPr lang="hu-HU" dirty="0" err="1" smtClean="0"/>
                        <a:t>-tī</a:t>
                      </a:r>
                      <a:endParaRPr lang="hu-HU" dirty="0"/>
                    </a:p>
                  </a:txBody>
                  <a:tcPr/>
                </a:tc>
                <a:tc>
                  <a:txBody>
                    <a:bodyPr/>
                    <a:lstStyle/>
                    <a:p>
                      <a:r>
                        <a:rPr lang="hu-HU" dirty="0" err="1" smtClean="0"/>
                        <a:t>-et</a:t>
                      </a:r>
                      <a:endParaRPr lang="hu-HU" dirty="0"/>
                    </a:p>
                  </a:txBody>
                  <a:tcPr/>
                </a:tc>
                <a:tc>
                  <a:txBody>
                    <a:bodyPr/>
                    <a:lstStyle/>
                    <a:p>
                      <a:r>
                        <a:rPr lang="hu-HU" dirty="0" err="1" smtClean="0"/>
                        <a:t>-kū</a:t>
                      </a:r>
                      <a:endParaRPr lang="hu-HU" dirty="0"/>
                    </a:p>
                  </a:txBody>
                  <a:tcPr/>
                </a:tc>
                <a:tc>
                  <a:txBody>
                    <a:bodyPr/>
                    <a:lstStyle/>
                    <a:p>
                      <a:endParaRPr lang="hu-HU"/>
                    </a:p>
                  </a:txBody>
                  <a:tcPr/>
                </a:tc>
                <a:tc>
                  <a:txBody>
                    <a:bodyPr/>
                    <a:lstStyle/>
                    <a:p>
                      <a:endParaRPr lang="hu-HU"/>
                    </a:p>
                  </a:txBody>
                  <a:tcPr/>
                </a:tc>
              </a:tr>
              <a:tr h="370840">
                <a:tc>
                  <a:txBody>
                    <a:bodyPr/>
                    <a:lstStyle/>
                    <a:p>
                      <a:r>
                        <a:rPr lang="hu-HU" dirty="0" err="1" smtClean="0"/>
                        <a:t>Sg</a:t>
                      </a:r>
                      <a:r>
                        <a:rPr lang="hu-HU" dirty="0" smtClean="0"/>
                        <a:t>. 2m.</a:t>
                      </a:r>
                      <a:endParaRPr lang="hu-HU" dirty="0"/>
                    </a:p>
                  </a:txBody>
                  <a:tcPr/>
                </a:tc>
                <a:tc>
                  <a:txBody>
                    <a:bodyPr/>
                    <a:lstStyle/>
                    <a:p>
                      <a:r>
                        <a:rPr lang="hu-HU" dirty="0" err="1" smtClean="0"/>
                        <a:t>-āta</a:t>
                      </a:r>
                      <a:endParaRPr lang="hu-HU" dirty="0"/>
                    </a:p>
                  </a:txBody>
                  <a:tcPr/>
                </a:tc>
                <a:tc>
                  <a:txBody>
                    <a:bodyPr/>
                    <a:lstStyle/>
                    <a:p>
                      <a:r>
                        <a:rPr lang="hu-HU" dirty="0" err="1" smtClean="0"/>
                        <a:t>-ta</a:t>
                      </a:r>
                      <a:endParaRPr lang="hu-HU" dirty="0"/>
                    </a:p>
                  </a:txBody>
                  <a:tcPr/>
                </a:tc>
                <a:tc>
                  <a:txBody>
                    <a:bodyPr/>
                    <a:lstStyle/>
                    <a:p>
                      <a:r>
                        <a:rPr lang="hu-HU" dirty="0" err="1" smtClean="0"/>
                        <a:t>-tā</a:t>
                      </a:r>
                      <a:endParaRPr lang="hu-HU" dirty="0"/>
                    </a:p>
                  </a:txBody>
                  <a:tcPr/>
                </a:tc>
                <a:tc>
                  <a:txBody>
                    <a:bodyPr/>
                    <a:lstStyle/>
                    <a:p>
                      <a:r>
                        <a:rPr lang="hu-HU" dirty="0" err="1" smtClean="0"/>
                        <a:t>-t</a:t>
                      </a:r>
                      <a:r>
                        <a:rPr lang="hu-HU" dirty="0" smtClean="0"/>
                        <a:t>(ā)</a:t>
                      </a:r>
                      <a:endParaRPr lang="hu-HU" dirty="0"/>
                    </a:p>
                  </a:txBody>
                  <a:tcPr/>
                </a:tc>
                <a:tc>
                  <a:txBody>
                    <a:bodyPr/>
                    <a:lstStyle/>
                    <a:p>
                      <a:r>
                        <a:rPr lang="hu-HU" dirty="0" err="1" smtClean="0"/>
                        <a:t>-ka</a:t>
                      </a:r>
                      <a:endParaRPr lang="hu-HU" dirty="0"/>
                    </a:p>
                  </a:txBody>
                  <a:tcPr/>
                </a:tc>
                <a:tc>
                  <a:txBody>
                    <a:bodyPr/>
                    <a:lstStyle/>
                    <a:p>
                      <a:endParaRPr lang="hu-HU"/>
                    </a:p>
                  </a:txBody>
                  <a:tcPr/>
                </a:tc>
                <a:tc>
                  <a:txBody>
                    <a:bodyPr/>
                    <a:lstStyle/>
                    <a:p>
                      <a:endParaRPr lang="hu-HU"/>
                    </a:p>
                  </a:txBody>
                  <a:tcPr/>
                </a:tc>
              </a:tr>
              <a:tr h="370840">
                <a:tc>
                  <a:txBody>
                    <a:bodyPr/>
                    <a:lstStyle/>
                    <a:p>
                      <a:r>
                        <a:rPr lang="hu-HU" dirty="0" err="1" smtClean="0"/>
                        <a:t>Sg</a:t>
                      </a:r>
                      <a:r>
                        <a:rPr lang="hu-HU" dirty="0" smtClean="0"/>
                        <a:t>. 2f.</a:t>
                      </a:r>
                      <a:endParaRPr lang="hu-H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u-HU" dirty="0" err="1" smtClean="0"/>
                        <a:t>-āti</a:t>
                      </a:r>
                      <a:endParaRPr lang="hu-HU" dirty="0" smtClean="0"/>
                    </a:p>
                  </a:txBody>
                  <a:tcPr/>
                </a:tc>
                <a:tc>
                  <a:txBody>
                    <a:bodyPr/>
                    <a:lstStyle/>
                    <a:p>
                      <a:r>
                        <a:rPr lang="hu-HU" dirty="0" err="1" smtClean="0"/>
                        <a:t>-ti</a:t>
                      </a:r>
                      <a:endParaRPr lang="hu-HU" dirty="0"/>
                    </a:p>
                  </a:txBody>
                  <a:tcPr/>
                </a:tc>
                <a:tc>
                  <a:txBody>
                    <a:bodyPr/>
                    <a:lstStyle/>
                    <a:p>
                      <a:r>
                        <a:rPr lang="hu-HU" dirty="0" err="1" smtClean="0"/>
                        <a:t>-t</a:t>
                      </a:r>
                      <a:endParaRPr lang="hu-HU" dirty="0"/>
                    </a:p>
                  </a:txBody>
                  <a:tcPr/>
                </a:tc>
                <a:tc>
                  <a:txBody>
                    <a:bodyPr/>
                    <a:lstStyle/>
                    <a:p>
                      <a:r>
                        <a:rPr lang="hu-HU" dirty="0" err="1" smtClean="0"/>
                        <a:t>-tī</a:t>
                      </a:r>
                      <a:endParaRPr lang="hu-HU" dirty="0"/>
                    </a:p>
                  </a:txBody>
                  <a:tcPr/>
                </a:tc>
                <a:tc>
                  <a:txBody>
                    <a:bodyPr/>
                    <a:lstStyle/>
                    <a:p>
                      <a:r>
                        <a:rPr lang="hu-HU" dirty="0" err="1" smtClean="0"/>
                        <a:t>-kī</a:t>
                      </a:r>
                      <a:endParaRPr lang="hu-HU" dirty="0"/>
                    </a:p>
                  </a:txBody>
                  <a:tcPr/>
                </a:tc>
                <a:tc>
                  <a:txBody>
                    <a:bodyPr/>
                    <a:lstStyle/>
                    <a:p>
                      <a:endParaRPr lang="hu-HU"/>
                    </a:p>
                  </a:txBody>
                  <a:tcPr/>
                </a:tc>
                <a:tc>
                  <a:txBody>
                    <a:bodyPr/>
                    <a:lstStyle/>
                    <a:p>
                      <a:endParaRPr lang="hu-HU" dirty="0"/>
                    </a:p>
                  </a:txBody>
                  <a:tcPr/>
                </a:tc>
              </a:tr>
              <a:tr h="370840">
                <a:tc>
                  <a:txBody>
                    <a:bodyPr/>
                    <a:lstStyle/>
                    <a:p>
                      <a:r>
                        <a:rPr lang="hu-HU" dirty="0" err="1" smtClean="0"/>
                        <a:t>Sg</a:t>
                      </a:r>
                      <a:r>
                        <a:rPr lang="hu-HU" dirty="0" smtClean="0"/>
                        <a:t>. 3m.</a:t>
                      </a:r>
                      <a:endParaRPr lang="hu-HU" dirty="0"/>
                    </a:p>
                  </a:txBody>
                  <a:tcPr/>
                </a:tc>
                <a:tc>
                  <a:txBody>
                    <a:bodyPr/>
                    <a:lstStyle/>
                    <a:p>
                      <a:r>
                        <a:rPr lang="hu-HU" dirty="0" smtClean="0"/>
                        <a:t>Ø</a:t>
                      </a:r>
                      <a:endParaRPr lang="hu-HU" dirty="0"/>
                    </a:p>
                  </a:txBody>
                  <a:tcPr/>
                </a:tc>
                <a:tc>
                  <a:txBody>
                    <a:bodyPr/>
                    <a:lstStyle/>
                    <a:p>
                      <a:r>
                        <a:rPr lang="hu-HU" dirty="0" err="1" smtClean="0"/>
                        <a:t>-a</a:t>
                      </a:r>
                      <a:endParaRPr lang="hu-H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u-HU" dirty="0" smtClean="0"/>
                        <a:t>Ø</a:t>
                      </a:r>
                    </a:p>
                  </a:txBody>
                  <a:tcPr/>
                </a:tc>
                <a:tc>
                  <a:txBody>
                    <a:bodyPr/>
                    <a:lstStyle/>
                    <a:p>
                      <a:r>
                        <a:rPr lang="hu-HU" dirty="0" smtClean="0"/>
                        <a:t>Ø</a:t>
                      </a:r>
                      <a:endParaRPr lang="hu-HU" dirty="0"/>
                    </a:p>
                  </a:txBody>
                  <a:tcPr/>
                </a:tc>
                <a:tc>
                  <a:txBody>
                    <a:bodyPr/>
                    <a:lstStyle/>
                    <a:p>
                      <a:r>
                        <a:rPr lang="hu-HU" dirty="0" err="1" smtClean="0"/>
                        <a:t>-a</a:t>
                      </a:r>
                      <a:endParaRPr lang="hu-HU" dirty="0"/>
                    </a:p>
                  </a:txBody>
                  <a:tcPr/>
                </a:tc>
                <a:tc>
                  <a:txBody>
                    <a:bodyPr/>
                    <a:lstStyle/>
                    <a:p>
                      <a:endParaRPr lang="hu-HU"/>
                    </a:p>
                  </a:txBody>
                  <a:tcPr/>
                </a:tc>
                <a:tc>
                  <a:txBody>
                    <a:bodyPr/>
                    <a:lstStyle/>
                    <a:p>
                      <a:endParaRPr lang="hu-HU"/>
                    </a:p>
                  </a:txBody>
                  <a:tcPr/>
                </a:tc>
              </a:tr>
              <a:tr h="370840">
                <a:tc>
                  <a:txBody>
                    <a:bodyPr/>
                    <a:lstStyle/>
                    <a:p>
                      <a:r>
                        <a:rPr lang="hu-HU" dirty="0" err="1" smtClean="0"/>
                        <a:t>Sg</a:t>
                      </a:r>
                      <a:r>
                        <a:rPr lang="hu-HU" dirty="0" smtClean="0"/>
                        <a:t>. 3f.</a:t>
                      </a:r>
                      <a:endParaRPr lang="hu-HU" dirty="0"/>
                    </a:p>
                  </a:txBody>
                  <a:tcPr/>
                </a:tc>
                <a:tc>
                  <a:txBody>
                    <a:bodyPr/>
                    <a:lstStyle/>
                    <a:p>
                      <a:r>
                        <a:rPr lang="hu-HU" dirty="0" err="1" smtClean="0"/>
                        <a:t>-at</a:t>
                      </a:r>
                      <a:endParaRPr lang="hu-HU" dirty="0"/>
                    </a:p>
                  </a:txBody>
                  <a:tcPr/>
                </a:tc>
                <a:tc>
                  <a:txBody>
                    <a:bodyPr/>
                    <a:lstStyle/>
                    <a:p>
                      <a:r>
                        <a:rPr lang="hu-HU" dirty="0" err="1" smtClean="0"/>
                        <a:t>-at</a:t>
                      </a:r>
                      <a:endParaRPr lang="hu-HU" dirty="0"/>
                    </a:p>
                  </a:txBody>
                  <a:tcPr/>
                </a:tc>
                <a:tc>
                  <a:txBody>
                    <a:bodyPr/>
                    <a:lstStyle/>
                    <a:p>
                      <a:r>
                        <a:rPr lang="hu-HU" dirty="0" err="1" smtClean="0"/>
                        <a:t>-ā</a:t>
                      </a:r>
                      <a:endParaRPr lang="hu-HU" dirty="0"/>
                    </a:p>
                  </a:txBody>
                  <a:tcPr/>
                </a:tc>
                <a:tc>
                  <a:txBody>
                    <a:bodyPr/>
                    <a:lstStyle/>
                    <a:p>
                      <a:r>
                        <a:rPr lang="hu-HU" dirty="0" err="1" smtClean="0"/>
                        <a:t>-at</a:t>
                      </a:r>
                      <a:endParaRPr lang="hu-HU" dirty="0"/>
                    </a:p>
                  </a:txBody>
                  <a:tcPr/>
                </a:tc>
                <a:tc>
                  <a:txBody>
                    <a:bodyPr/>
                    <a:lstStyle/>
                    <a:p>
                      <a:r>
                        <a:rPr lang="hu-HU" dirty="0" err="1" smtClean="0"/>
                        <a:t>-at</a:t>
                      </a:r>
                      <a:endParaRPr lang="hu-HU" dirty="0"/>
                    </a:p>
                  </a:txBody>
                  <a:tcPr/>
                </a:tc>
                <a:tc>
                  <a:txBody>
                    <a:bodyPr/>
                    <a:lstStyle/>
                    <a:p>
                      <a:endParaRPr lang="hu-HU"/>
                    </a:p>
                  </a:txBody>
                  <a:tcPr/>
                </a:tc>
                <a:tc>
                  <a:txBody>
                    <a:bodyPr/>
                    <a:lstStyle/>
                    <a:p>
                      <a:endParaRPr lang="hu-HU" dirty="0"/>
                    </a:p>
                  </a:txBody>
                  <a:tcPr/>
                </a:tc>
              </a:tr>
              <a:tr h="370840">
                <a:tc>
                  <a:txBody>
                    <a:bodyPr/>
                    <a:lstStyle/>
                    <a:p>
                      <a:endParaRPr lang="hu-HU" dirty="0"/>
                    </a:p>
                  </a:txBody>
                  <a:tcPr/>
                </a:tc>
                <a:tc>
                  <a:txBody>
                    <a:bodyPr/>
                    <a:lstStyle/>
                    <a:p>
                      <a:endParaRPr lang="hu-HU" dirty="0"/>
                    </a:p>
                  </a:txBody>
                  <a:tcPr/>
                </a:tc>
                <a:tc>
                  <a:txBody>
                    <a:bodyPr/>
                    <a:lstStyle/>
                    <a:p>
                      <a:endParaRPr lang="hu-HU" dirty="0"/>
                    </a:p>
                  </a:txBody>
                  <a:tcPr/>
                </a:tc>
                <a:tc>
                  <a:txBody>
                    <a:bodyPr/>
                    <a:lstStyle/>
                    <a:p>
                      <a:endParaRPr lang="hu-HU" dirty="0"/>
                    </a:p>
                  </a:txBody>
                  <a:tcPr/>
                </a:tc>
                <a:tc>
                  <a:txBody>
                    <a:bodyPr/>
                    <a:lstStyle/>
                    <a:p>
                      <a:endParaRPr lang="hu-HU" dirty="0"/>
                    </a:p>
                  </a:txBody>
                  <a:tcPr/>
                </a:tc>
                <a:tc>
                  <a:txBody>
                    <a:bodyPr/>
                    <a:lstStyle/>
                    <a:p>
                      <a:endParaRPr lang="hu-HU" dirty="0"/>
                    </a:p>
                  </a:txBody>
                  <a:tcPr/>
                </a:tc>
                <a:tc>
                  <a:txBody>
                    <a:bodyPr/>
                    <a:lstStyle/>
                    <a:p>
                      <a:endParaRPr lang="hu-HU"/>
                    </a:p>
                  </a:txBody>
                  <a:tcPr/>
                </a:tc>
                <a:tc>
                  <a:txBody>
                    <a:bodyPr/>
                    <a:lstStyle/>
                    <a:p>
                      <a:endParaRPr lang="hu-HU" dirty="0"/>
                    </a:p>
                  </a:txBody>
                  <a:tcPr/>
                </a:tc>
              </a:tr>
              <a:tr h="370840">
                <a:tc gridSpan="2">
                  <a:txBody>
                    <a:bodyPr/>
                    <a:lstStyle/>
                    <a:p>
                      <a:r>
                        <a:rPr lang="hu-HU" dirty="0" err="1" smtClean="0"/>
                        <a:t>Prefix</a:t>
                      </a:r>
                      <a:r>
                        <a:rPr lang="hu-HU" dirty="0" smtClean="0"/>
                        <a:t> konjugáció</a:t>
                      </a:r>
                      <a:endParaRPr lang="hu-HU" dirty="0"/>
                    </a:p>
                  </a:txBody>
                  <a:tcPr/>
                </a:tc>
                <a:tc hMerge="1">
                  <a:txBody>
                    <a:bodyPr/>
                    <a:lstStyle/>
                    <a:p>
                      <a:endParaRPr lang="hu-HU" dirty="0"/>
                    </a:p>
                  </a:txBody>
                  <a:tcPr/>
                </a:tc>
                <a:tc>
                  <a:txBody>
                    <a:bodyPr/>
                    <a:lstStyle/>
                    <a:p>
                      <a:endParaRPr lang="hu-HU" dirty="0"/>
                    </a:p>
                  </a:txBody>
                  <a:tcPr/>
                </a:tc>
                <a:tc>
                  <a:txBody>
                    <a:bodyPr/>
                    <a:lstStyle/>
                    <a:p>
                      <a:endParaRPr lang="hu-HU" dirty="0"/>
                    </a:p>
                  </a:txBody>
                  <a:tcPr/>
                </a:tc>
                <a:tc>
                  <a:txBody>
                    <a:bodyPr/>
                    <a:lstStyle/>
                    <a:p>
                      <a:endParaRPr lang="hu-HU" dirty="0"/>
                    </a:p>
                  </a:txBody>
                  <a:tcPr/>
                </a:tc>
                <a:tc>
                  <a:txBody>
                    <a:bodyPr/>
                    <a:lstStyle/>
                    <a:p>
                      <a:endParaRPr lang="hu-HU" dirty="0"/>
                    </a:p>
                  </a:txBody>
                  <a:tcPr/>
                </a:tc>
                <a:tc>
                  <a:txBody>
                    <a:bodyPr/>
                    <a:lstStyle/>
                    <a:p>
                      <a:endParaRPr lang="hu-HU"/>
                    </a:p>
                  </a:txBody>
                  <a:tcPr/>
                </a:tc>
                <a:tc>
                  <a:txBody>
                    <a:bodyPr/>
                    <a:lstStyle/>
                    <a:p>
                      <a:endParaRPr lang="hu-HU" dirty="0"/>
                    </a:p>
                  </a:txBody>
                  <a:tcPr/>
                </a:tc>
              </a:tr>
              <a:tr h="370840">
                <a:tc>
                  <a:txBody>
                    <a:bodyPr/>
                    <a:lstStyle/>
                    <a:p>
                      <a:r>
                        <a:rPr lang="hu-HU" dirty="0" smtClean="0"/>
                        <a:t> Pl.</a:t>
                      </a:r>
                      <a:r>
                        <a:rPr lang="hu-HU" baseline="0" dirty="0" smtClean="0"/>
                        <a:t> 2f</a:t>
                      </a:r>
                      <a:endParaRPr lang="hu-HU" dirty="0"/>
                    </a:p>
                  </a:txBody>
                  <a:tcPr/>
                </a:tc>
                <a:tc>
                  <a:txBody>
                    <a:bodyPr/>
                    <a:lstStyle/>
                    <a:p>
                      <a:r>
                        <a:rPr lang="hu-HU" dirty="0" smtClean="0"/>
                        <a:t>t</a:t>
                      </a:r>
                      <a:r>
                        <a:rPr lang="hu-HU" baseline="0" dirty="0" smtClean="0"/>
                        <a:t>  – </a:t>
                      </a:r>
                      <a:r>
                        <a:rPr lang="hu-HU" dirty="0" smtClean="0"/>
                        <a:t>ā</a:t>
                      </a:r>
                      <a:endParaRPr lang="hu-HU" dirty="0"/>
                    </a:p>
                  </a:txBody>
                  <a:tcPr/>
                </a:tc>
                <a:tc>
                  <a:txBody>
                    <a:bodyPr/>
                    <a:lstStyle/>
                    <a:p>
                      <a:r>
                        <a:rPr lang="hu-HU" dirty="0" err="1" smtClean="0"/>
                        <a:t>ta</a:t>
                      </a:r>
                      <a:r>
                        <a:rPr lang="hu-HU" dirty="0" smtClean="0"/>
                        <a:t> – na</a:t>
                      </a:r>
                      <a:endParaRPr lang="hu-HU" dirty="0"/>
                    </a:p>
                  </a:txBody>
                  <a:tcPr/>
                </a:tc>
                <a:tc>
                  <a:txBody>
                    <a:bodyPr/>
                    <a:lstStyle/>
                    <a:p>
                      <a:r>
                        <a:rPr lang="hu-HU" dirty="0" smtClean="0"/>
                        <a:t>ti – </a:t>
                      </a:r>
                      <a:r>
                        <a:rPr lang="hu-HU" dirty="0" err="1" smtClean="0"/>
                        <a:t>nā</a:t>
                      </a:r>
                      <a:endParaRPr lang="hu-HU" dirty="0"/>
                    </a:p>
                  </a:txBody>
                  <a:tcPr/>
                </a:tc>
                <a:tc>
                  <a:txBody>
                    <a:bodyPr/>
                    <a:lstStyle/>
                    <a:p>
                      <a:r>
                        <a:rPr lang="hu-HU" dirty="0" smtClean="0"/>
                        <a:t>t</a:t>
                      </a:r>
                      <a:r>
                        <a:rPr lang="hu-HU" baseline="0" dirty="0" smtClean="0"/>
                        <a:t>  – </a:t>
                      </a:r>
                      <a:r>
                        <a:rPr lang="hu-HU" dirty="0" err="1" smtClean="0"/>
                        <a:t>ān</a:t>
                      </a:r>
                      <a:endParaRPr lang="hu-HU" dirty="0"/>
                    </a:p>
                  </a:txBody>
                  <a:tcPr/>
                </a:tc>
                <a:tc>
                  <a:txBody>
                    <a:bodyPr/>
                    <a:lstStyle/>
                    <a:p>
                      <a:r>
                        <a:rPr lang="hu-HU" dirty="0" err="1" smtClean="0"/>
                        <a:t>tə</a:t>
                      </a:r>
                      <a:r>
                        <a:rPr lang="hu-HU" baseline="0" dirty="0" smtClean="0"/>
                        <a:t>  – </a:t>
                      </a:r>
                      <a:r>
                        <a:rPr lang="hu-HU" dirty="0" smtClean="0"/>
                        <a:t>ā</a:t>
                      </a:r>
                      <a:endParaRPr lang="hu-HU" dirty="0"/>
                    </a:p>
                  </a:txBody>
                  <a:tcPr/>
                </a:tc>
                <a:tc>
                  <a:txBody>
                    <a:bodyPr/>
                    <a:lstStyle/>
                    <a:p>
                      <a:endParaRPr lang="hu-HU"/>
                    </a:p>
                  </a:txBody>
                  <a:tcPr/>
                </a:tc>
                <a:tc>
                  <a:txBody>
                    <a:bodyPr/>
                    <a:lstStyle/>
                    <a:p>
                      <a:endParaRPr lang="hu-HU" dirty="0"/>
                    </a:p>
                  </a:txBody>
                  <a:tcPr/>
                </a:tc>
              </a:tr>
              <a:tr h="370840">
                <a:tc>
                  <a:txBody>
                    <a:bodyPr/>
                    <a:lstStyle/>
                    <a:p>
                      <a:r>
                        <a:rPr lang="hu-HU" dirty="0" smtClean="0"/>
                        <a:t> Pl.</a:t>
                      </a:r>
                      <a:r>
                        <a:rPr lang="hu-HU" baseline="0" dirty="0" smtClean="0"/>
                        <a:t> 3f</a:t>
                      </a:r>
                      <a:endParaRPr lang="hu-HU" dirty="0"/>
                    </a:p>
                  </a:txBody>
                  <a:tcPr/>
                </a:tc>
                <a:tc>
                  <a:txBody>
                    <a:bodyPr/>
                    <a:lstStyle/>
                    <a:p>
                      <a:r>
                        <a:rPr lang="hu-HU" dirty="0" smtClean="0"/>
                        <a:t>i</a:t>
                      </a:r>
                      <a:r>
                        <a:rPr lang="hu-HU" baseline="0" dirty="0" smtClean="0"/>
                        <a:t>  – </a:t>
                      </a:r>
                      <a:r>
                        <a:rPr lang="hu-HU" dirty="0" smtClean="0"/>
                        <a:t>ā</a:t>
                      </a:r>
                      <a:endParaRPr lang="hu-HU" dirty="0"/>
                    </a:p>
                  </a:txBody>
                  <a:tcPr/>
                </a:tc>
                <a:tc>
                  <a:txBody>
                    <a:bodyPr/>
                    <a:lstStyle/>
                    <a:p>
                      <a:r>
                        <a:rPr lang="hu-HU" dirty="0" err="1" smtClean="0"/>
                        <a:t>ya</a:t>
                      </a:r>
                      <a:r>
                        <a:rPr lang="hu-HU" dirty="0" smtClean="0"/>
                        <a:t> – na</a:t>
                      </a:r>
                      <a:endParaRPr lang="hu-HU" dirty="0"/>
                    </a:p>
                  </a:txBody>
                  <a:tcPr/>
                </a:tc>
                <a:tc>
                  <a:txBody>
                    <a:bodyPr/>
                    <a:lstStyle/>
                    <a:p>
                      <a:r>
                        <a:rPr lang="hu-HU" dirty="0" smtClean="0"/>
                        <a:t>ti – </a:t>
                      </a:r>
                      <a:r>
                        <a:rPr lang="hu-HU" dirty="0" err="1" smtClean="0"/>
                        <a:t>nā</a:t>
                      </a:r>
                      <a:endParaRPr lang="hu-HU" dirty="0"/>
                    </a:p>
                  </a:txBody>
                  <a:tcPr/>
                </a:tc>
                <a:tc>
                  <a:txBody>
                    <a:bodyPr/>
                    <a:lstStyle/>
                    <a:p>
                      <a:r>
                        <a:rPr lang="hu-HU" dirty="0" smtClean="0"/>
                        <a:t>y</a:t>
                      </a:r>
                      <a:r>
                        <a:rPr lang="hu-HU" baseline="0" dirty="0" smtClean="0"/>
                        <a:t> – </a:t>
                      </a:r>
                      <a:r>
                        <a:rPr lang="hu-HU" dirty="0" err="1" smtClean="0"/>
                        <a:t>ān</a:t>
                      </a:r>
                      <a:endParaRPr lang="hu-HU" dirty="0"/>
                    </a:p>
                  </a:txBody>
                  <a:tcPr/>
                </a:tc>
                <a:tc>
                  <a:txBody>
                    <a:bodyPr/>
                    <a:lstStyle/>
                    <a:p>
                      <a:r>
                        <a:rPr lang="hu-HU" dirty="0" err="1" smtClean="0"/>
                        <a:t>yə</a:t>
                      </a:r>
                      <a:r>
                        <a:rPr lang="hu-HU" baseline="0" dirty="0" smtClean="0"/>
                        <a:t> – </a:t>
                      </a:r>
                      <a:r>
                        <a:rPr lang="hu-HU" dirty="0" smtClean="0"/>
                        <a:t>ā</a:t>
                      </a:r>
                      <a:endParaRPr lang="hu-HU" dirty="0"/>
                    </a:p>
                  </a:txBody>
                  <a:tcPr/>
                </a:tc>
                <a:tc>
                  <a:txBody>
                    <a:bodyPr/>
                    <a:lstStyle/>
                    <a:p>
                      <a:endParaRPr lang="hu-HU"/>
                    </a:p>
                  </a:txBody>
                  <a:tcPr/>
                </a:tc>
                <a:tc>
                  <a:txBody>
                    <a:bodyPr/>
                    <a:lstStyle/>
                    <a:p>
                      <a:endParaRPr lang="hu-HU" dirty="0"/>
                    </a:p>
                  </a:txBody>
                  <a:tcPr/>
                </a:tc>
              </a:tr>
            </a:tbl>
          </a:graphicData>
        </a:graphic>
      </p:graphicFrame>
      <p:sp>
        <p:nvSpPr>
          <p:cNvPr id="5" name="Szövegdoboz 4"/>
          <p:cNvSpPr txBox="1"/>
          <p:nvPr/>
        </p:nvSpPr>
        <p:spPr>
          <a:xfrm>
            <a:off x="838200" y="6220918"/>
            <a:ext cx="10515600" cy="369332"/>
          </a:xfrm>
          <a:prstGeom prst="rect">
            <a:avLst/>
          </a:prstGeom>
          <a:noFill/>
        </p:spPr>
        <p:txBody>
          <a:bodyPr wrap="square" rtlCol="0">
            <a:spAutoFit/>
          </a:bodyPr>
          <a:lstStyle/>
          <a:p>
            <a:pPr algn="r"/>
            <a:r>
              <a:rPr lang="hu-HU" dirty="0" smtClean="0"/>
              <a:t>(</a:t>
            </a:r>
            <a:r>
              <a:rPr lang="hu-HU" dirty="0" err="1" smtClean="0"/>
              <a:t>Hetzron</a:t>
            </a:r>
            <a:r>
              <a:rPr lang="hu-HU" dirty="0" smtClean="0"/>
              <a:t> 1976: „</a:t>
            </a:r>
            <a:r>
              <a:rPr lang="hu-HU" dirty="0" err="1" smtClean="0"/>
              <a:t>principle</a:t>
            </a:r>
            <a:r>
              <a:rPr lang="hu-HU" dirty="0" smtClean="0"/>
              <a:t> of </a:t>
            </a:r>
            <a:r>
              <a:rPr lang="hu-HU" dirty="0" err="1" smtClean="0"/>
              <a:t>archaic</a:t>
            </a:r>
            <a:r>
              <a:rPr lang="hu-HU" dirty="0" smtClean="0"/>
              <a:t> </a:t>
            </a:r>
            <a:r>
              <a:rPr lang="hu-HU" dirty="0" err="1" smtClean="0"/>
              <a:t>heterogeneity</a:t>
            </a:r>
            <a:r>
              <a:rPr lang="hu-HU" dirty="0" smtClean="0"/>
              <a:t>”, „</a:t>
            </a:r>
            <a:r>
              <a:rPr lang="hu-HU" dirty="0" err="1" smtClean="0"/>
              <a:t>principle</a:t>
            </a:r>
            <a:r>
              <a:rPr lang="hu-HU" dirty="0" smtClean="0"/>
              <a:t> </a:t>
            </a:r>
            <a:r>
              <a:rPr lang="hu-HU" dirty="0"/>
              <a:t>of </a:t>
            </a:r>
            <a:r>
              <a:rPr lang="hu-HU" dirty="0" err="1" smtClean="0"/>
              <a:t>shared</a:t>
            </a:r>
            <a:r>
              <a:rPr lang="hu-HU" dirty="0" smtClean="0"/>
              <a:t> </a:t>
            </a:r>
            <a:r>
              <a:rPr lang="hu-HU" dirty="0" err="1" smtClean="0"/>
              <a:t>morpholexical</a:t>
            </a:r>
            <a:r>
              <a:rPr lang="hu-HU" dirty="0" smtClean="0"/>
              <a:t> </a:t>
            </a:r>
            <a:r>
              <a:rPr lang="hu-HU" dirty="0" err="1" smtClean="0"/>
              <a:t>innovation</a:t>
            </a:r>
            <a:r>
              <a:rPr lang="hu-HU" dirty="0" smtClean="0"/>
              <a:t>”</a:t>
            </a:r>
            <a:endParaRPr lang="hu-HU" dirty="0"/>
          </a:p>
        </p:txBody>
      </p:sp>
    </p:spTree>
    <p:extLst>
      <p:ext uri="{BB962C8B-B14F-4D97-AF65-F5344CB8AC3E}">
        <p14:creationId xmlns:p14="http://schemas.microsoft.com/office/powerpoint/2010/main" xmlns="" val="18356709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728719" y="0"/>
            <a:ext cx="8463281" cy="69953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Cím 1"/>
          <p:cNvSpPr>
            <a:spLocks noGrp="1"/>
          </p:cNvSpPr>
          <p:nvPr>
            <p:ph type="title"/>
          </p:nvPr>
        </p:nvSpPr>
        <p:spPr>
          <a:xfrm>
            <a:off x="506752" y="470056"/>
            <a:ext cx="5502639" cy="1325563"/>
          </a:xfrm>
        </p:spPr>
        <p:txBody>
          <a:bodyPr>
            <a:normAutofit fontScale="90000"/>
          </a:bodyPr>
          <a:lstStyle/>
          <a:p>
            <a:r>
              <a:rPr lang="hu-HU" dirty="0" smtClean="0"/>
              <a:t>Nyelvcsalád és családfa</a:t>
            </a:r>
            <a:br>
              <a:rPr lang="hu-HU" dirty="0" smtClean="0"/>
            </a:br>
            <a:r>
              <a:rPr lang="hu-HU" sz="3200" dirty="0" smtClean="0"/>
              <a:t>(kevésbé standard verzió)</a:t>
            </a:r>
            <a:endParaRPr lang="hu-HU" sz="3200" dirty="0"/>
          </a:p>
        </p:txBody>
      </p:sp>
      <p:sp>
        <p:nvSpPr>
          <p:cNvPr id="3" name="Tartalom helye 2"/>
          <p:cNvSpPr>
            <a:spLocks noGrp="1"/>
          </p:cNvSpPr>
          <p:nvPr>
            <p:ph idx="1"/>
          </p:nvPr>
        </p:nvSpPr>
        <p:spPr>
          <a:xfrm>
            <a:off x="838200" y="5276539"/>
            <a:ext cx="2419872" cy="1109272"/>
          </a:xfrm>
        </p:spPr>
        <p:txBody>
          <a:bodyPr/>
          <a:lstStyle/>
          <a:p>
            <a:pPr marL="0" indent="0">
              <a:buNone/>
            </a:pPr>
            <a:r>
              <a:rPr lang="en-US" sz="1800" dirty="0" smtClean="0"/>
              <a:t>Robert </a:t>
            </a:r>
            <a:r>
              <a:rPr lang="en-US" sz="1800" dirty="0" err="1" smtClean="0"/>
              <a:t>Hetzron</a:t>
            </a:r>
            <a:r>
              <a:rPr lang="en-US" sz="1800" dirty="0" smtClean="0"/>
              <a:t>: Two principles of genetic reconstruction. Lingua 38.2 (1976): 89-108.</a:t>
            </a:r>
            <a:endParaRPr lang="hu-HU" dirty="0"/>
          </a:p>
        </p:txBody>
      </p:sp>
    </p:spTree>
    <p:extLst>
      <p:ext uri="{BB962C8B-B14F-4D97-AF65-F5344CB8AC3E}">
        <p14:creationId xmlns:p14="http://schemas.microsoft.com/office/powerpoint/2010/main" xmlns="" val="36909753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ia számának helye 5"/>
          <p:cNvSpPr txBox="1">
            <a:spLocks noGrp="1"/>
          </p:cNvSpPr>
          <p:nvPr/>
        </p:nvSpPr>
        <p:spPr bwMode="auto">
          <a:xfrm>
            <a:off x="8077200" y="6245225"/>
            <a:ext cx="2128838" cy="471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Lst>
        </p:spPr>
        <p:txBody>
          <a:bodyPr lIns="90000" tIns="46800" rIns="90000" bIns="46800"/>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Arial" panose="020B0604020202020204" pitchFamily="34" charset="0"/>
                <a:cs typeface="Arial" panose="020B0604020202020204" pitchFamily="34" charset="0"/>
              </a:defRPr>
            </a:lvl1pPr>
            <a:lvl2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Arial" panose="020B0604020202020204" pitchFamily="34" charset="0"/>
                <a:cs typeface="Arial" panose="020B0604020202020204" pitchFamily="34" charset="0"/>
              </a:defRPr>
            </a:lvl2pPr>
            <a:lvl3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Arial" panose="020B0604020202020204" pitchFamily="34" charset="0"/>
                <a:cs typeface="Arial" panose="020B0604020202020204" pitchFamily="34" charset="0"/>
              </a:defRPr>
            </a:lvl3pPr>
            <a:lvl4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Arial" panose="020B0604020202020204" pitchFamily="34" charset="0"/>
                <a:cs typeface="Arial" panose="020B0604020202020204" pitchFamily="34" charset="0"/>
              </a:defRPr>
            </a:lvl4pPr>
            <a:lvl5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Arial" panose="020B0604020202020204" pitchFamily="34" charset="0"/>
                <a:cs typeface="Arial" panose="020B0604020202020204" pitchFamily="34" charset="0"/>
              </a:defRPr>
            </a:lvl9pPr>
          </a:lstStyle>
          <a:p>
            <a:pPr algn="r" eaLnBrk="1" hangingPunct="1">
              <a:buClrTx/>
              <a:buFontTx/>
              <a:buNone/>
            </a:pPr>
            <a:fld id="{7465A510-AA00-4DF7-BC10-F5C134309493}" type="slidenum">
              <a:rPr lang="en-US" altLang="hu-HU">
                <a:solidFill>
                  <a:srgbClr val="000000"/>
                </a:solidFill>
              </a:rPr>
              <a:pPr algn="r" eaLnBrk="1" hangingPunct="1">
                <a:buClrTx/>
                <a:buFontTx/>
                <a:buNone/>
              </a:pPr>
              <a:t>14</a:t>
            </a:fld>
            <a:endParaRPr lang="en-US" altLang="hu-HU">
              <a:solidFill>
                <a:srgbClr val="000000"/>
              </a:solidFill>
            </a:endParaRPr>
          </a:p>
        </p:txBody>
      </p:sp>
      <p:sp>
        <p:nvSpPr>
          <p:cNvPr id="22531" name="Rectangle 2"/>
          <p:cNvSpPr>
            <a:spLocks noGrp="1" noChangeArrowheads="1"/>
          </p:cNvSpPr>
          <p:nvPr>
            <p:ph type="title" idx="4294967295"/>
          </p:nvPr>
        </p:nvSpPr>
        <p:spPr>
          <a:xfrm>
            <a:off x="1847851" y="274638"/>
            <a:ext cx="8569325" cy="1143000"/>
          </a:xfrm>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hu-HU" altLang="hu-HU" sz="4000" b="1" dirty="0" smtClean="0"/>
              <a:t>Családfaelmélet</a:t>
            </a:r>
            <a:r>
              <a:rPr lang="hu-HU" altLang="hu-HU" sz="4000" dirty="0" smtClean="0"/>
              <a:t>: néhány kérdés</a:t>
            </a:r>
            <a:endParaRPr lang="en-US" altLang="hu-HU" sz="4000" dirty="0"/>
          </a:p>
        </p:txBody>
      </p:sp>
      <p:sp>
        <p:nvSpPr>
          <p:cNvPr id="22532" name="Rectangle 3"/>
          <p:cNvSpPr>
            <a:spLocks noGrp="1" noChangeArrowheads="1"/>
          </p:cNvSpPr>
          <p:nvPr>
            <p:ph type="body" idx="4294967295"/>
          </p:nvPr>
        </p:nvSpPr>
        <p:spPr>
          <a:xfrm>
            <a:off x="1981201" y="1412875"/>
            <a:ext cx="8435975" cy="5329238"/>
          </a:xfrm>
        </p:spPr>
        <p:txBody>
          <a:bodyPr/>
          <a:lstStyle/>
          <a:p>
            <a:pPr marL="533400" indent="-533400">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r>
              <a:rPr lang="hu-HU" altLang="hu-HU" dirty="0" smtClean="0">
                <a:solidFill>
                  <a:schemeClr val="tx1"/>
                </a:solidFill>
              </a:rPr>
              <a:t>Homogén kiindulási pontot feltételez</a:t>
            </a:r>
          </a:p>
          <a:p>
            <a:pPr marL="533400" indent="-533400">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r>
              <a:rPr lang="hu-HU" altLang="hu-HU" dirty="0" smtClean="0"/>
              <a:t>Biológiai analógia (Darwin)</a:t>
            </a:r>
            <a:endParaRPr lang="hu-HU" altLang="hu-HU" dirty="0" smtClean="0">
              <a:solidFill>
                <a:schemeClr val="tx1"/>
              </a:solidFill>
            </a:endParaRPr>
          </a:p>
          <a:p>
            <a:pPr marL="533400" indent="-533400">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r>
              <a:rPr lang="hu-HU" altLang="hu-HU" dirty="0" smtClean="0">
                <a:solidFill>
                  <a:schemeClr val="tx1"/>
                </a:solidFill>
              </a:rPr>
              <a:t>Szétágazó családfa, mint Ábrahám és Lót</a:t>
            </a:r>
            <a:endParaRPr lang="en-US" altLang="hu-HU" dirty="0" smtClean="0">
              <a:solidFill>
                <a:schemeClr val="tx1"/>
              </a:solidFill>
            </a:endParaRPr>
          </a:p>
          <a:p>
            <a:pPr marL="533400" indent="-533400">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r>
              <a:rPr lang="hu-HU" altLang="hu-HU" dirty="0" smtClean="0">
                <a:solidFill>
                  <a:schemeClr val="tx1"/>
                </a:solidFill>
              </a:rPr>
              <a:t>Nincs későbbi interakció a nyelvek között.</a:t>
            </a:r>
            <a:endParaRPr lang="en-US" altLang="hu-HU" dirty="0" smtClean="0">
              <a:solidFill>
                <a:schemeClr val="tx1"/>
              </a:solidFill>
            </a:endParaRPr>
          </a:p>
          <a:p>
            <a:pPr marL="533400" indent="-533400">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r>
              <a:rPr lang="hu-HU" altLang="hu-HU" dirty="0" smtClean="0">
                <a:solidFill>
                  <a:schemeClr val="tx1"/>
                </a:solidFill>
              </a:rPr>
              <a:t>„Hullámszerű kiáramlás a sivatagból”?</a:t>
            </a:r>
            <a:endParaRPr lang="en-US" altLang="hu-HU" sz="2400" dirty="0"/>
          </a:p>
          <a:p>
            <a:pPr marL="990600" lvl="1" indent="-533400">
              <a:buFont typeface="Arial" panose="020B0604020202020204" pitchFamily="34" charset="0"/>
              <a:buAutoNum type="arabicPeriod"/>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r>
              <a:rPr lang="hu-HU" altLang="hu-HU" dirty="0" smtClean="0"/>
              <a:t>Akkád</a:t>
            </a:r>
            <a:r>
              <a:rPr lang="en-US" altLang="hu-HU" dirty="0" smtClean="0"/>
              <a:t> (</a:t>
            </a:r>
            <a:r>
              <a:rPr lang="hu-HU" altLang="hu-HU" dirty="0" smtClean="0"/>
              <a:t>i.e., 3000 körül, kelet felé</a:t>
            </a:r>
            <a:r>
              <a:rPr lang="en-US" altLang="hu-HU" dirty="0" smtClean="0"/>
              <a:t>)</a:t>
            </a:r>
            <a:endParaRPr lang="en-US" altLang="hu-HU" dirty="0"/>
          </a:p>
          <a:p>
            <a:pPr marL="990600" lvl="1" indent="-533400">
              <a:buFont typeface="Arial" panose="020B0604020202020204" pitchFamily="34" charset="0"/>
              <a:buAutoNum type="arabicPeriod"/>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r>
              <a:rPr lang="hu-HU" altLang="hu-HU" dirty="0" err="1" smtClean="0"/>
              <a:t>Ény-i</a:t>
            </a:r>
            <a:r>
              <a:rPr lang="hu-HU" altLang="hu-HU" dirty="0" smtClean="0"/>
              <a:t> sémi</a:t>
            </a:r>
            <a:r>
              <a:rPr lang="en-US" altLang="hu-HU" dirty="0" smtClean="0"/>
              <a:t>: </a:t>
            </a:r>
            <a:r>
              <a:rPr lang="hu-HU" altLang="hu-HU" dirty="0" smtClean="0"/>
              <a:t>a</a:t>
            </a:r>
            <a:r>
              <a:rPr lang="en-US" altLang="hu-HU" dirty="0" err="1" smtClean="0"/>
              <a:t>murru</a:t>
            </a:r>
            <a:r>
              <a:rPr lang="en-US" altLang="hu-HU" dirty="0" smtClean="0"/>
              <a:t>,</a:t>
            </a:r>
            <a:r>
              <a:rPr lang="hu-HU" altLang="hu-HU" dirty="0" smtClean="0"/>
              <a:t> majd </a:t>
            </a:r>
            <a:r>
              <a:rPr lang="hu-HU" altLang="hu-HU" dirty="0" err="1" smtClean="0"/>
              <a:t>ugariti</a:t>
            </a:r>
            <a:r>
              <a:rPr lang="hu-HU" altLang="hu-HU" dirty="0" smtClean="0"/>
              <a:t> és kánaáni (i.e. 2200 körül, északnyugat felé)</a:t>
            </a:r>
            <a:endParaRPr lang="en-US" altLang="hu-HU" dirty="0"/>
          </a:p>
          <a:p>
            <a:pPr marL="990600" lvl="1" indent="-533400">
              <a:buFont typeface="Arial" panose="020B0604020202020204" pitchFamily="34" charset="0"/>
              <a:buAutoNum type="arabicPeriod"/>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r>
              <a:rPr lang="hu-HU" altLang="hu-HU" dirty="0" smtClean="0"/>
              <a:t>Arámi törzsek</a:t>
            </a:r>
            <a:r>
              <a:rPr lang="en-US" altLang="hu-HU" dirty="0" smtClean="0"/>
              <a:t> (</a:t>
            </a:r>
            <a:r>
              <a:rPr lang="hu-HU" altLang="hu-HU" dirty="0" smtClean="0"/>
              <a:t>i.e.</a:t>
            </a:r>
            <a:r>
              <a:rPr lang="en-US" altLang="hu-HU" dirty="0" smtClean="0"/>
              <a:t> </a:t>
            </a:r>
            <a:r>
              <a:rPr lang="en-US" altLang="hu-HU" dirty="0"/>
              <a:t>1100 </a:t>
            </a:r>
            <a:r>
              <a:rPr lang="hu-HU" altLang="hu-HU" dirty="0" smtClean="0"/>
              <a:t>körül, Szíria felé</a:t>
            </a:r>
            <a:r>
              <a:rPr lang="en-US" altLang="hu-HU" dirty="0" smtClean="0"/>
              <a:t>)</a:t>
            </a:r>
            <a:endParaRPr lang="en-US" altLang="hu-HU" dirty="0"/>
          </a:p>
          <a:p>
            <a:pPr marL="990600" lvl="1" indent="-533400">
              <a:buFont typeface="Arial" panose="020B0604020202020204" pitchFamily="34" charset="0"/>
              <a:buAutoNum type="arabicPeriod"/>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r>
              <a:rPr lang="hu-HU" altLang="hu-HU" dirty="0" smtClean="0"/>
              <a:t>arabok</a:t>
            </a:r>
            <a:r>
              <a:rPr lang="en-US" altLang="hu-HU" dirty="0" smtClean="0"/>
              <a:t> (</a:t>
            </a:r>
            <a:r>
              <a:rPr lang="hu-HU" altLang="hu-HU" dirty="0" smtClean="0"/>
              <a:t>a római kortól kezdve, majd i.sz. 7. sz.</a:t>
            </a:r>
            <a:r>
              <a:rPr lang="en-US" altLang="hu-HU" dirty="0" smtClean="0"/>
              <a:t>)</a:t>
            </a:r>
            <a:endParaRPr lang="en-US" altLang="hu-HU" dirty="0"/>
          </a:p>
          <a:p>
            <a:pPr marL="990600" lvl="1" indent="-533400">
              <a:buFont typeface="Arial" panose="020B0604020202020204" pitchFamily="34" charset="0"/>
              <a:buAutoNum type="arabicPeriod"/>
              <a:tabLst>
                <a:tab pos="338138" algn="l"/>
                <a:tab pos="450850" algn="l"/>
                <a:tab pos="908050" algn="l"/>
                <a:tab pos="1365250" algn="l"/>
                <a:tab pos="1822450" algn="l"/>
                <a:tab pos="2279650" algn="l"/>
                <a:tab pos="2736850" algn="l"/>
                <a:tab pos="3194050" algn="l"/>
                <a:tab pos="3651250" algn="l"/>
                <a:tab pos="4108450" algn="l"/>
                <a:tab pos="4565650" algn="l"/>
                <a:tab pos="5022850" algn="l"/>
                <a:tab pos="5480050" algn="l"/>
                <a:tab pos="5937250" algn="l"/>
                <a:tab pos="6394450" algn="l"/>
                <a:tab pos="6851650" algn="l"/>
                <a:tab pos="7308850" algn="l"/>
                <a:tab pos="7766050" algn="l"/>
                <a:tab pos="8223250" algn="l"/>
                <a:tab pos="8680450" algn="l"/>
                <a:tab pos="9137650" algn="l"/>
              </a:tabLst>
            </a:pPr>
            <a:r>
              <a:rPr lang="hu-HU" altLang="hu-HU" dirty="0" err="1" smtClean="0"/>
              <a:t>Délarábiai</a:t>
            </a:r>
            <a:r>
              <a:rPr lang="hu-HU" altLang="hu-HU" dirty="0" smtClean="0"/>
              <a:t> és etiópiai</a:t>
            </a:r>
            <a:r>
              <a:rPr lang="en-US" altLang="hu-HU" dirty="0" smtClean="0"/>
              <a:t> (</a:t>
            </a:r>
            <a:r>
              <a:rPr lang="hu-HU" altLang="hu-HU" dirty="0" smtClean="0"/>
              <a:t>délfelé</a:t>
            </a:r>
            <a:r>
              <a:rPr lang="en-US" altLang="hu-HU" dirty="0" smtClean="0"/>
              <a:t>)</a:t>
            </a:r>
            <a:endParaRPr lang="en-US" altLang="hu-HU" dirty="0"/>
          </a:p>
        </p:txBody>
      </p:sp>
    </p:spTree>
    <p:extLst>
      <p:ext uri="{BB962C8B-B14F-4D97-AF65-F5344CB8AC3E}">
        <p14:creationId xmlns:p14="http://schemas.microsoft.com/office/powerpoint/2010/main" xmlns="" val="422881712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Néhány nyelvészeti fogalom</a:t>
            </a:r>
            <a:endParaRPr lang="hu-HU" dirty="0"/>
          </a:p>
        </p:txBody>
      </p:sp>
      <p:sp>
        <p:nvSpPr>
          <p:cNvPr id="3" name="Szöveg helye 2"/>
          <p:cNvSpPr>
            <a:spLocks noGrp="1"/>
          </p:cNvSpPr>
          <p:nvPr>
            <p:ph type="body" idx="1"/>
          </p:nvPr>
        </p:nvSpPr>
        <p:spPr/>
        <p:txBody>
          <a:bodyPr/>
          <a:lstStyle/>
          <a:p>
            <a:endParaRPr lang="hu-HU" dirty="0"/>
          </a:p>
        </p:txBody>
      </p:sp>
    </p:spTree>
    <p:extLst>
      <p:ext uri="{BB962C8B-B14F-4D97-AF65-F5344CB8AC3E}">
        <p14:creationId xmlns:p14="http://schemas.microsoft.com/office/powerpoint/2010/main" xmlns="" val="1900528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hu-HU" dirty="0"/>
          </a:p>
        </p:txBody>
      </p:sp>
      <p:sp>
        <p:nvSpPr>
          <p:cNvPr id="3" name="Tartalom helye 2"/>
          <p:cNvSpPr>
            <a:spLocks noGrp="1"/>
          </p:cNvSpPr>
          <p:nvPr>
            <p:ph idx="1"/>
          </p:nvPr>
        </p:nvSpPr>
        <p:spPr/>
        <p:txBody>
          <a:bodyPr/>
          <a:lstStyle/>
          <a:p>
            <a:r>
              <a:rPr lang="hu-HU" dirty="0" smtClean="0"/>
              <a:t>Fonológia: a mássalhangzók rendszere, ld. </a:t>
            </a:r>
            <a:r>
              <a:rPr lang="hu-HU" dirty="0" err="1" smtClean="0"/>
              <a:t>Bennett</a:t>
            </a:r>
            <a:r>
              <a:rPr lang="hu-HU" dirty="0" smtClean="0"/>
              <a:t>, p. 8.</a:t>
            </a:r>
          </a:p>
          <a:p>
            <a:pPr marL="0" indent="0">
              <a:buNone/>
            </a:pPr>
            <a:endParaRPr lang="hu-HU" dirty="0" smtClean="0"/>
          </a:p>
          <a:p>
            <a:r>
              <a:rPr lang="hu-HU" dirty="0"/>
              <a:t>Fonológiai </a:t>
            </a:r>
            <a:r>
              <a:rPr lang="hu-HU" dirty="0" smtClean="0"/>
              <a:t>jelek: IPA vs. sémi nyelvészeti hagyomány</a:t>
            </a:r>
          </a:p>
          <a:p>
            <a:endParaRPr lang="hu-HU" dirty="0"/>
          </a:p>
          <a:p>
            <a:r>
              <a:rPr lang="hu-HU" dirty="0"/>
              <a:t>Néhány jelölési </a:t>
            </a:r>
            <a:r>
              <a:rPr lang="hu-HU" dirty="0" smtClean="0"/>
              <a:t>konvenció:</a:t>
            </a:r>
          </a:p>
          <a:p>
            <a:pPr marL="457200" lvl="1" indent="0">
              <a:buNone/>
            </a:pPr>
            <a:r>
              <a:rPr lang="hu-HU" i="1" dirty="0" smtClean="0"/>
              <a:t>szó		</a:t>
            </a:r>
            <a:r>
              <a:rPr lang="hu-HU" dirty="0" smtClean="0"/>
              <a:t>[hangalak]	</a:t>
            </a:r>
            <a:r>
              <a:rPr lang="en-US" dirty="0" smtClean="0"/>
              <a:t>‘</a:t>
            </a:r>
            <a:r>
              <a:rPr lang="en-US" dirty="0" err="1" smtClean="0"/>
              <a:t>jelent</a:t>
            </a:r>
            <a:r>
              <a:rPr lang="hu-HU" dirty="0" smtClean="0"/>
              <a:t>és</a:t>
            </a:r>
            <a:r>
              <a:rPr lang="en-US" dirty="0" smtClean="0"/>
              <a:t>’</a:t>
            </a:r>
            <a:endParaRPr lang="hu-HU" dirty="0" smtClean="0"/>
          </a:p>
          <a:p>
            <a:pPr marL="457200" lvl="1" indent="0">
              <a:buNone/>
            </a:pPr>
            <a:r>
              <a:rPr lang="hu-HU" dirty="0" smtClean="0"/>
              <a:t>*rekonstruált		</a:t>
            </a:r>
          </a:p>
          <a:p>
            <a:pPr marL="457200" lvl="1" indent="0">
              <a:buNone/>
            </a:pPr>
            <a:r>
              <a:rPr lang="hu-HU" dirty="0" smtClean="0"/>
              <a:t>régi &gt; új		</a:t>
            </a:r>
            <a:r>
              <a:rPr lang="hu-HU" dirty="0" err="1" smtClean="0"/>
              <a:t>új</a:t>
            </a:r>
            <a:r>
              <a:rPr lang="hu-HU" dirty="0"/>
              <a:t> </a:t>
            </a:r>
            <a:r>
              <a:rPr lang="hu-HU" dirty="0" smtClean="0"/>
              <a:t>&lt; régi</a:t>
            </a:r>
            <a:endParaRPr lang="hu-HU" dirty="0"/>
          </a:p>
        </p:txBody>
      </p:sp>
    </p:spTree>
    <p:extLst>
      <p:ext uri="{BB962C8B-B14F-4D97-AF65-F5344CB8AC3E}">
        <p14:creationId xmlns:p14="http://schemas.microsoft.com/office/powerpoint/2010/main" xmlns="" val="27256980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Mi is a „bibliai héber”?</a:t>
            </a:r>
            <a:endParaRPr lang="hu-HU" dirty="0"/>
          </a:p>
        </p:txBody>
      </p:sp>
      <p:sp>
        <p:nvSpPr>
          <p:cNvPr id="3" name="Szöveg helye 2"/>
          <p:cNvSpPr>
            <a:spLocks noGrp="1"/>
          </p:cNvSpPr>
          <p:nvPr>
            <p:ph type="body" idx="1"/>
          </p:nvPr>
        </p:nvSpPr>
        <p:spPr/>
        <p:txBody>
          <a:bodyPr/>
          <a:lstStyle/>
          <a:p>
            <a:endParaRPr lang="hu-HU"/>
          </a:p>
        </p:txBody>
      </p:sp>
    </p:spTree>
    <p:extLst>
      <p:ext uri="{BB962C8B-B14F-4D97-AF65-F5344CB8AC3E}">
        <p14:creationId xmlns:p14="http://schemas.microsoft.com/office/powerpoint/2010/main" xmlns="" val="24496891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Mi is a „bibliai héber”?</a:t>
            </a:r>
          </a:p>
        </p:txBody>
      </p:sp>
      <p:sp>
        <p:nvSpPr>
          <p:cNvPr id="3" name="Tartalom helye 2"/>
          <p:cNvSpPr>
            <a:spLocks noGrp="1"/>
          </p:cNvSpPr>
          <p:nvPr>
            <p:ph idx="1"/>
          </p:nvPr>
        </p:nvSpPr>
        <p:spPr/>
        <p:txBody>
          <a:bodyPr/>
          <a:lstStyle/>
          <a:p>
            <a:r>
              <a:rPr lang="hu-HU" dirty="0" smtClean="0"/>
              <a:t>TH: </a:t>
            </a:r>
            <a:r>
              <a:rPr lang="hu-HU" dirty="0" err="1" smtClean="0"/>
              <a:t>Tiberiasi</a:t>
            </a:r>
            <a:r>
              <a:rPr lang="hu-HU" dirty="0" smtClean="0"/>
              <a:t> héber</a:t>
            </a:r>
          </a:p>
          <a:p>
            <a:endParaRPr lang="hu-HU" dirty="0" smtClean="0"/>
          </a:p>
          <a:p>
            <a:r>
              <a:rPr lang="hu-HU" dirty="0" smtClean="0"/>
              <a:t>„</a:t>
            </a:r>
            <a:r>
              <a:rPr lang="hu-HU" dirty="0" err="1" smtClean="0"/>
              <a:t>Historical</a:t>
            </a:r>
            <a:r>
              <a:rPr lang="hu-HU" dirty="0" smtClean="0"/>
              <a:t> </a:t>
            </a:r>
            <a:r>
              <a:rPr lang="hu-HU" dirty="0" err="1" smtClean="0"/>
              <a:t>Hebrew</a:t>
            </a:r>
            <a:r>
              <a:rPr lang="hu-HU" dirty="0" smtClean="0"/>
              <a:t>”, „</a:t>
            </a:r>
            <a:r>
              <a:rPr lang="hu-HU" dirty="0" err="1" smtClean="0"/>
              <a:t>Judean</a:t>
            </a:r>
            <a:r>
              <a:rPr lang="hu-HU" dirty="0" smtClean="0"/>
              <a:t> </a:t>
            </a:r>
            <a:r>
              <a:rPr lang="hu-HU" dirty="0" err="1" smtClean="0"/>
              <a:t>Canaanite</a:t>
            </a:r>
            <a:r>
              <a:rPr lang="hu-HU" dirty="0" smtClean="0"/>
              <a:t>”, „</a:t>
            </a:r>
            <a:r>
              <a:rPr lang="hu-HU" dirty="0" err="1" smtClean="0"/>
              <a:t>Iron</a:t>
            </a:r>
            <a:r>
              <a:rPr lang="hu-HU" dirty="0" smtClean="0"/>
              <a:t> </a:t>
            </a:r>
            <a:r>
              <a:rPr lang="hu-HU" dirty="0" err="1" smtClean="0"/>
              <a:t>Age</a:t>
            </a:r>
            <a:r>
              <a:rPr lang="hu-HU" dirty="0" smtClean="0"/>
              <a:t> </a:t>
            </a:r>
            <a:r>
              <a:rPr lang="hu-HU" dirty="0" err="1" smtClean="0"/>
              <a:t>Literary</a:t>
            </a:r>
            <a:r>
              <a:rPr lang="hu-HU" dirty="0" smtClean="0"/>
              <a:t> </a:t>
            </a:r>
            <a:r>
              <a:rPr lang="hu-HU" dirty="0" err="1" smtClean="0"/>
              <a:t>Hebrew</a:t>
            </a:r>
            <a:r>
              <a:rPr lang="hu-HU" dirty="0" smtClean="0"/>
              <a:t>”</a:t>
            </a:r>
            <a:endParaRPr lang="hu-HU" dirty="0"/>
          </a:p>
        </p:txBody>
      </p:sp>
    </p:spTree>
    <p:extLst>
      <p:ext uri="{BB962C8B-B14F-4D97-AF65-F5344CB8AC3E}">
        <p14:creationId xmlns:p14="http://schemas.microsoft.com/office/powerpoint/2010/main" xmlns="" val="27017588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hu-HU"/>
          </a:p>
        </p:txBody>
      </p:sp>
      <p:sp>
        <p:nvSpPr>
          <p:cNvPr id="3" name="Tartalom helye 2"/>
          <p:cNvSpPr>
            <a:spLocks noGrp="1"/>
          </p:cNvSpPr>
          <p:nvPr>
            <p:ph idx="1"/>
          </p:nvPr>
        </p:nvSpPr>
        <p:spPr/>
        <p:txBody>
          <a:bodyPr/>
          <a:lstStyle/>
          <a:p>
            <a:pPr>
              <a:lnSpc>
                <a:spcPct val="110000"/>
              </a:lnSpc>
            </a:pPr>
            <a:r>
              <a:rPr lang="en-US" dirty="0"/>
              <a:t>“One who wishes to be ‘free of the bonds of </a:t>
            </a:r>
            <a:r>
              <a:rPr lang="en-US" dirty="0" err="1"/>
              <a:t>Masorah</a:t>
            </a:r>
            <a:r>
              <a:rPr lang="en-US" dirty="0"/>
              <a:t>’ and to build a complete grammatical description of Biblical Hebrew on the basis of the text as given in the consonants alone (without the pointing) in the books of the Hebrew Bible, assuming that in this way he will be able to describe the language in its ‘original’ form, meaning its form ‘before the </a:t>
            </a:r>
            <a:r>
              <a:rPr lang="en-US" dirty="0" err="1"/>
              <a:t>Masorah</a:t>
            </a:r>
            <a:r>
              <a:rPr lang="en-US" dirty="0"/>
              <a:t>’ – such a person in indulging in fantasy.” </a:t>
            </a:r>
            <a:endParaRPr lang="hu-HU" dirty="0" smtClean="0"/>
          </a:p>
          <a:p>
            <a:pPr marL="0" indent="0" algn="r">
              <a:lnSpc>
                <a:spcPct val="110000"/>
              </a:lnSpc>
              <a:buNone/>
            </a:pPr>
            <a:r>
              <a:rPr lang="hu-HU" dirty="0"/>
              <a:t>	</a:t>
            </a:r>
            <a:r>
              <a:rPr lang="hu-HU" dirty="0" smtClean="0"/>
              <a:t>(</a:t>
            </a:r>
            <a:r>
              <a:rPr lang="en-US" dirty="0"/>
              <a:t>Ze’ev </a:t>
            </a:r>
            <a:r>
              <a:rPr lang="en-US" dirty="0" smtClean="0"/>
              <a:t>Ben-</a:t>
            </a:r>
            <a:r>
              <a:rPr lang="en-US" dirty="0" err="1" smtClean="0"/>
              <a:t>Hayyim</a:t>
            </a:r>
            <a:r>
              <a:rPr lang="hu-HU" dirty="0" smtClean="0"/>
              <a:t> 2000:4)</a:t>
            </a:r>
            <a:endParaRPr lang="hu-HU" dirty="0"/>
          </a:p>
        </p:txBody>
      </p:sp>
    </p:spTree>
    <p:extLst>
      <p:ext uri="{BB962C8B-B14F-4D97-AF65-F5344CB8AC3E}">
        <p14:creationId xmlns:p14="http://schemas.microsoft.com/office/powerpoint/2010/main" xmlns="" val="1138776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Készítsünk családfát!</a:t>
            </a:r>
            <a:endParaRPr lang="hu-HU" dirty="0"/>
          </a:p>
        </p:txBody>
      </p:sp>
      <p:sp>
        <p:nvSpPr>
          <p:cNvPr id="3" name="Szöveg helye 2"/>
          <p:cNvSpPr>
            <a:spLocks noGrp="1"/>
          </p:cNvSpPr>
          <p:nvPr>
            <p:ph type="body" idx="1"/>
          </p:nvPr>
        </p:nvSpPr>
        <p:spPr/>
        <p:txBody>
          <a:bodyPr/>
          <a:lstStyle/>
          <a:p>
            <a:endParaRPr lang="hu-HU"/>
          </a:p>
        </p:txBody>
      </p:sp>
    </p:spTree>
    <p:extLst>
      <p:ext uri="{BB962C8B-B14F-4D97-AF65-F5344CB8AC3E}">
        <p14:creationId xmlns:p14="http://schemas.microsoft.com/office/powerpoint/2010/main" xmlns="" val="23435830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Szamaritánus héber</a:t>
            </a:r>
            <a:endParaRPr lang="hu-HU" dirty="0"/>
          </a:p>
        </p:txBody>
      </p:sp>
      <p:sp>
        <p:nvSpPr>
          <p:cNvPr id="3" name="Tartalom helye 2"/>
          <p:cNvSpPr>
            <a:spLocks noGrp="1"/>
          </p:cNvSpPr>
          <p:nvPr>
            <p:ph idx="1"/>
          </p:nvPr>
        </p:nvSpPr>
        <p:spPr/>
        <p:txBody>
          <a:bodyPr/>
          <a:lstStyle/>
          <a:p>
            <a:pPr marL="0" indent="0">
              <a:buNone/>
            </a:pPr>
            <a:r>
              <a:rPr lang="hu-HU" dirty="0" err="1"/>
              <a:t>Perfect</a:t>
            </a:r>
            <a:endParaRPr lang="hu-HU" dirty="0"/>
          </a:p>
          <a:p>
            <a:pPr marL="0" indent="0">
              <a:buNone/>
            </a:pPr>
            <a:endParaRPr lang="hu-HU" dirty="0"/>
          </a:p>
          <a:p>
            <a:pPr marL="0" indent="0">
              <a:buNone/>
            </a:pPr>
            <a:r>
              <a:rPr lang="hu-HU" dirty="0"/>
              <a:t>	</a:t>
            </a:r>
            <a:r>
              <a:rPr lang="hu-HU" dirty="0" smtClean="0"/>
              <a:t>	</a:t>
            </a:r>
            <a:r>
              <a:rPr lang="hu-HU" b="1" dirty="0" err="1"/>
              <a:t>S</a:t>
            </a:r>
            <a:r>
              <a:rPr lang="hu-HU" b="1" dirty="0" err="1" smtClean="0"/>
              <a:t>ingular</a:t>
            </a:r>
            <a:r>
              <a:rPr lang="hu-HU" b="1" dirty="0"/>
              <a:t>			</a:t>
            </a:r>
            <a:r>
              <a:rPr lang="hu-HU" b="1" dirty="0" err="1" smtClean="0"/>
              <a:t>Plural</a:t>
            </a:r>
            <a:endParaRPr lang="hu-HU" b="1" dirty="0"/>
          </a:p>
          <a:p>
            <a:pPr marL="0" indent="0">
              <a:buNone/>
            </a:pPr>
            <a:r>
              <a:rPr lang="hu-HU" dirty="0"/>
              <a:t>1st	</a:t>
            </a:r>
            <a:r>
              <a:rPr lang="hu-HU" dirty="0" smtClean="0"/>
              <a:t>	</a:t>
            </a:r>
            <a:r>
              <a:rPr lang="hu-HU" dirty="0" err="1" smtClean="0"/>
              <a:t>få</a:t>
            </a:r>
            <a:r>
              <a:rPr lang="hu-HU" dirty="0" smtClean="0"/>
              <a:t>:</a:t>
            </a:r>
            <a:r>
              <a:rPr lang="hu-HU" dirty="0" err="1" smtClean="0"/>
              <a:t>qådti</a:t>
            </a:r>
            <a:r>
              <a:rPr lang="hu-HU" dirty="0"/>
              <a:t>	</a:t>
            </a:r>
            <a:r>
              <a:rPr lang="he-IL" dirty="0"/>
              <a:t>פקדתי		</a:t>
            </a:r>
            <a:r>
              <a:rPr lang="hu-HU" dirty="0" err="1"/>
              <a:t>få</a:t>
            </a:r>
            <a:r>
              <a:rPr lang="hu-HU" dirty="0"/>
              <a:t>:</a:t>
            </a:r>
            <a:r>
              <a:rPr lang="hu-HU" dirty="0" err="1"/>
              <a:t>qådnu</a:t>
            </a:r>
            <a:r>
              <a:rPr lang="hu-HU" dirty="0"/>
              <a:t>	</a:t>
            </a:r>
            <a:r>
              <a:rPr lang="hu-HU" dirty="0" smtClean="0"/>
              <a:t>	</a:t>
            </a:r>
            <a:r>
              <a:rPr lang="he-IL" dirty="0" smtClean="0"/>
              <a:t>פקדנו</a:t>
            </a:r>
            <a:endParaRPr lang="he-IL" dirty="0"/>
          </a:p>
          <a:p>
            <a:pPr marL="0" indent="0">
              <a:buNone/>
            </a:pPr>
            <a:r>
              <a:rPr lang="he-IL" dirty="0"/>
              <a:t>2</a:t>
            </a:r>
            <a:r>
              <a:rPr lang="hu-HU" dirty="0" err="1"/>
              <a:t>nd</a:t>
            </a:r>
            <a:r>
              <a:rPr lang="hu-HU" dirty="0"/>
              <a:t> </a:t>
            </a:r>
            <a:r>
              <a:rPr lang="hu-HU" dirty="0" err="1"/>
              <a:t>masc</a:t>
            </a:r>
            <a:r>
              <a:rPr lang="hu-HU" dirty="0"/>
              <a:t>.	</a:t>
            </a:r>
            <a:r>
              <a:rPr lang="hu-HU" dirty="0" err="1"/>
              <a:t>få</a:t>
            </a:r>
            <a:r>
              <a:rPr lang="hu-HU" dirty="0"/>
              <a:t>:</a:t>
            </a:r>
            <a:r>
              <a:rPr lang="hu-HU" dirty="0" err="1"/>
              <a:t>qådtå</a:t>
            </a:r>
            <a:r>
              <a:rPr lang="hu-HU" dirty="0"/>
              <a:t>	</a:t>
            </a:r>
            <a:r>
              <a:rPr lang="he-IL" dirty="0"/>
              <a:t>פקדת		</a:t>
            </a:r>
            <a:r>
              <a:rPr lang="hu-HU" dirty="0" err="1"/>
              <a:t>få</a:t>
            </a:r>
            <a:r>
              <a:rPr lang="hu-HU" dirty="0"/>
              <a:t>:</a:t>
            </a:r>
            <a:r>
              <a:rPr lang="hu-HU" dirty="0" err="1"/>
              <a:t>qådtimma</a:t>
            </a:r>
            <a:r>
              <a:rPr lang="hu-HU" dirty="0"/>
              <a:t>	</a:t>
            </a:r>
            <a:r>
              <a:rPr lang="he-IL" dirty="0"/>
              <a:t>פקדתם</a:t>
            </a:r>
          </a:p>
          <a:p>
            <a:pPr marL="0" indent="0">
              <a:buNone/>
            </a:pPr>
            <a:r>
              <a:rPr lang="he-IL" dirty="0"/>
              <a:t>2</a:t>
            </a:r>
            <a:r>
              <a:rPr lang="hu-HU" dirty="0" err="1"/>
              <a:t>nd</a:t>
            </a:r>
            <a:r>
              <a:rPr lang="hu-HU" dirty="0"/>
              <a:t> </a:t>
            </a:r>
            <a:r>
              <a:rPr lang="hu-HU" dirty="0" err="1"/>
              <a:t>fem</a:t>
            </a:r>
            <a:r>
              <a:rPr lang="hu-HU" dirty="0"/>
              <a:t>.	</a:t>
            </a:r>
            <a:r>
              <a:rPr lang="hu-HU" dirty="0" err="1"/>
              <a:t>få</a:t>
            </a:r>
            <a:r>
              <a:rPr lang="hu-HU" dirty="0"/>
              <a:t>:</a:t>
            </a:r>
            <a:r>
              <a:rPr lang="hu-HU" dirty="0" err="1"/>
              <a:t>qådti</a:t>
            </a:r>
            <a:r>
              <a:rPr lang="hu-HU" dirty="0"/>
              <a:t>	</a:t>
            </a:r>
            <a:r>
              <a:rPr lang="he-IL" dirty="0"/>
              <a:t>פקדת		</a:t>
            </a:r>
            <a:r>
              <a:rPr lang="hu-HU" dirty="0" err="1"/>
              <a:t>få</a:t>
            </a:r>
            <a:r>
              <a:rPr lang="hu-HU" dirty="0"/>
              <a:t>:</a:t>
            </a:r>
            <a:r>
              <a:rPr lang="hu-HU" dirty="0" err="1"/>
              <a:t>qådtən</a:t>
            </a:r>
            <a:r>
              <a:rPr lang="hu-HU" dirty="0"/>
              <a:t>	</a:t>
            </a:r>
            <a:r>
              <a:rPr lang="hu-HU" dirty="0" smtClean="0"/>
              <a:t>	</a:t>
            </a:r>
            <a:r>
              <a:rPr lang="he-IL" dirty="0" smtClean="0"/>
              <a:t>פקדתן</a:t>
            </a:r>
            <a:endParaRPr lang="he-IL" dirty="0"/>
          </a:p>
          <a:p>
            <a:pPr marL="0" indent="0">
              <a:buNone/>
            </a:pPr>
            <a:r>
              <a:rPr lang="he-IL" dirty="0"/>
              <a:t>3</a:t>
            </a:r>
            <a:r>
              <a:rPr lang="hu-HU" dirty="0" err="1"/>
              <a:t>rd</a:t>
            </a:r>
            <a:r>
              <a:rPr lang="hu-HU" dirty="0"/>
              <a:t> </a:t>
            </a:r>
            <a:r>
              <a:rPr lang="hu-HU" dirty="0" err="1"/>
              <a:t>masc</a:t>
            </a:r>
            <a:r>
              <a:rPr lang="hu-HU" dirty="0"/>
              <a:t>.	</a:t>
            </a:r>
            <a:r>
              <a:rPr lang="hu-HU" dirty="0" err="1" smtClean="0"/>
              <a:t>få</a:t>
            </a:r>
            <a:r>
              <a:rPr lang="hu-HU" dirty="0" smtClean="0"/>
              <a:t>:</a:t>
            </a:r>
            <a:r>
              <a:rPr lang="hu-HU" dirty="0" err="1" smtClean="0"/>
              <a:t>qåd</a:t>
            </a:r>
            <a:r>
              <a:rPr lang="hu-HU" dirty="0" smtClean="0"/>
              <a:t>	</a:t>
            </a:r>
            <a:r>
              <a:rPr lang="hu-HU" dirty="0"/>
              <a:t>	</a:t>
            </a:r>
            <a:r>
              <a:rPr lang="he-IL" dirty="0"/>
              <a:t>פקד		</a:t>
            </a:r>
            <a:r>
              <a:rPr lang="hu-HU" dirty="0" err="1"/>
              <a:t>få</a:t>
            </a:r>
            <a:r>
              <a:rPr lang="hu-HU" dirty="0"/>
              <a:t>:</a:t>
            </a:r>
            <a:r>
              <a:rPr lang="hu-HU" dirty="0" err="1"/>
              <a:t>qå</a:t>
            </a:r>
            <a:r>
              <a:rPr lang="hu-HU" dirty="0"/>
              <a:t>:du	</a:t>
            </a:r>
            <a:r>
              <a:rPr lang="hu-HU" dirty="0" smtClean="0"/>
              <a:t>	</a:t>
            </a:r>
            <a:r>
              <a:rPr lang="he-IL" dirty="0" smtClean="0"/>
              <a:t>פקדו</a:t>
            </a:r>
            <a:endParaRPr lang="he-IL" dirty="0"/>
          </a:p>
          <a:p>
            <a:pPr marL="0" indent="0">
              <a:buNone/>
            </a:pPr>
            <a:r>
              <a:rPr lang="he-IL" dirty="0"/>
              <a:t>3</a:t>
            </a:r>
            <a:r>
              <a:rPr lang="hu-HU" dirty="0" err="1"/>
              <a:t>rd</a:t>
            </a:r>
            <a:r>
              <a:rPr lang="hu-HU" dirty="0"/>
              <a:t> </a:t>
            </a:r>
            <a:r>
              <a:rPr lang="hu-HU" dirty="0" err="1"/>
              <a:t>fem</a:t>
            </a:r>
            <a:r>
              <a:rPr lang="hu-HU" dirty="0"/>
              <a:t>.	</a:t>
            </a:r>
            <a:r>
              <a:rPr lang="hu-HU" dirty="0" err="1"/>
              <a:t>få</a:t>
            </a:r>
            <a:r>
              <a:rPr lang="hu-HU" dirty="0"/>
              <a:t>:</a:t>
            </a:r>
            <a:r>
              <a:rPr lang="hu-HU" dirty="0" err="1"/>
              <a:t>qå</a:t>
            </a:r>
            <a:r>
              <a:rPr lang="hu-HU" dirty="0"/>
              <a:t>:</a:t>
            </a:r>
            <a:r>
              <a:rPr lang="hu-HU" dirty="0" err="1"/>
              <a:t>då</a:t>
            </a:r>
            <a:r>
              <a:rPr lang="hu-HU" dirty="0"/>
              <a:t>/a	</a:t>
            </a:r>
            <a:r>
              <a:rPr lang="he-IL" dirty="0"/>
              <a:t>פקדה		</a:t>
            </a:r>
            <a:r>
              <a:rPr lang="hu-HU" dirty="0" err="1"/>
              <a:t>få</a:t>
            </a:r>
            <a:r>
              <a:rPr lang="hu-HU" dirty="0"/>
              <a:t>:</a:t>
            </a:r>
            <a:r>
              <a:rPr lang="hu-HU" dirty="0" err="1"/>
              <a:t>qå</a:t>
            </a:r>
            <a:r>
              <a:rPr lang="hu-HU" dirty="0"/>
              <a:t>:du	</a:t>
            </a:r>
            <a:r>
              <a:rPr lang="hu-HU" dirty="0" smtClean="0"/>
              <a:t>	</a:t>
            </a:r>
            <a:r>
              <a:rPr lang="he-IL" dirty="0" smtClean="0"/>
              <a:t>פקדו</a:t>
            </a:r>
            <a:endParaRPr lang="he-IL" dirty="0"/>
          </a:p>
          <a:p>
            <a:pPr marL="0" indent="0">
              <a:buNone/>
            </a:pPr>
            <a:endParaRPr lang="he-IL" dirty="0"/>
          </a:p>
          <a:p>
            <a:pPr marL="0" indent="0">
              <a:buNone/>
            </a:pPr>
            <a:endParaRPr lang="hu-HU" dirty="0"/>
          </a:p>
        </p:txBody>
      </p:sp>
    </p:spTree>
    <p:extLst>
      <p:ext uri="{BB962C8B-B14F-4D97-AF65-F5344CB8AC3E}">
        <p14:creationId xmlns:p14="http://schemas.microsoft.com/office/powerpoint/2010/main" xmlns="" val="41688675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Szamaritánus héber</a:t>
            </a:r>
          </a:p>
        </p:txBody>
      </p:sp>
      <p:sp>
        <p:nvSpPr>
          <p:cNvPr id="3" name="Tartalom helye 2"/>
          <p:cNvSpPr>
            <a:spLocks noGrp="1"/>
          </p:cNvSpPr>
          <p:nvPr>
            <p:ph idx="1"/>
          </p:nvPr>
        </p:nvSpPr>
        <p:spPr/>
        <p:txBody>
          <a:bodyPr/>
          <a:lstStyle/>
          <a:p>
            <a:pPr marL="0" indent="0">
              <a:buNone/>
            </a:pPr>
            <a:r>
              <a:rPr lang="hu-HU" dirty="0" err="1"/>
              <a:t>Imperfect</a:t>
            </a:r>
            <a:endParaRPr lang="hu-HU" dirty="0"/>
          </a:p>
          <a:p>
            <a:endParaRPr lang="hu-HU" dirty="0"/>
          </a:p>
          <a:p>
            <a:pPr marL="0" indent="0">
              <a:buNone/>
            </a:pPr>
            <a:r>
              <a:rPr lang="hu-HU" b="1" dirty="0" smtClean="0"/>
              <a:t>		</a:t>
            </a:r>
            <a:r>
              <a:rPr lang="hu-HU" b="1" dirty="0" err="1" smtClean="0"/>
              <a:t>Singular</a:t>
            </a:r>
            <a:r>
              <a:rPr lang="hu-HU" b="1" dirty="0"/>
              <a:t>			</a:t>
            </a:r>
            <a:r>
              <a:rPr lang="hu-HU" b="1" dirty="0" err="1"/>
              <a:t>Plural</a:t>
            </a:r>
            <a:r>
              <a:rPr lang="hu-HU" b="1" dirty="0"/>
              <a:t>	</a:t>
            </a:r>
          </a:p>
          <a:p>
            <a:pPr marL="0" indent="0">
              <a:buNone/>
            </a:pPr>
            <a:r>
              <a:rPr lang="hu-HU" dirty="0"/>
              <a:t>1st	</a:t>
            </a:r>
            <a:r>
              <a:rPr lang="hu-HU" dirty="0" smtClean="0"/>
              <a:t>	</a:t>
            </a:r>
            <a:r>
              <a:rPr lang="hu-HU" dirty="0" err="1" smtClean="0"/>
              <a:t>ifqåd</a:t>
            </a:r>
            <a:r>
              <a:rPr lang="hu-HU" dirty="0" smtClean="0"/>
              <a:t>	</a:t>
            </a:r>
            <a:r>
              <a:rPr lang="hu-HU" dirty="0"/>
              <a:t>	</a:t>
            </a:r>
            <a:r>
              <a:rPr lang="he-IL" dirty="0" smtClean="0"/>
              <a:t>אפקד</a:t>
            </a:r>
            <a:r>
              <a:rPr lang="he-IL" dirty="0"/>
              <a:t>		</a:t>
            </a:r>
            <a:r>
              <a:rPr lang="hu-HU" dirty="0" err="1" smtClean="0"/>
              <a:t>nifqåd</a:t>
            </a:r>
            <a:r>
              <a:rPr lang="hu-HU" dirty="0" smtClean="0"/>
              <a:t>			</a:t>
            </a:r>
            <a:r>
              <a:rPr lang="he-IL" dirty="0" smtClean="0"/>
              <a:t>נפקד</a:t>
            </a:r>
            <a:endParaRPr lang="he-IL" dirty="0"/>
          </a:p>
          <a:p>
            <a:pPr marL="0" indent="0">
              <a:buNone/>
            </a:pPr>
            <a:r>
              <a:rPr lang="he-IL" dirty="0"/>
              <a:t>2</a:t>
            </a:r>
            <a:r>
              <a:rPr lang="hu-HU" dirty="0" err="1"/>
              <a:t>nd</a:t>
            </a:r>
            <a:r>
              <a:rPr lang="hu-HU" dirty="0"/>
              <a:t> </a:t>
            </a:r>
            <a:r>
              <a:rPr lang="hu-HU" dirty="0" err="1"/>
              <a:t>masc</a:t>
            </a:r>
            <a:r>
              <a:rPr lang="hu-HU" dirty="0"/>
              <a:t>.	</a:t>
            </a:r>
            <a:r>
              <a:rPr lang="hu-HU" dirty="0" err="1" smtClean="0"/>
              <a:t>tifqåd</a:t>
            </a:r>
            <a:r>
              <a:rPr lang="hu-HU" dirty="0" smtClean="0"/>
              <a:t>	</a:t>
            </a:r>
            <a:r>
              <a:rPr lang="hu-HU" dirty="0"/>
              <a:t>	</a:t>
            </a:r>
            <a:r>
              <a:rPr lang="he-IL" dirty="0"/>
              <a:t>תפקד		</a:t>
            </a:r>
            <a:r>
              <a:rPr lang="hu-HU" dirty="0" err="1"/>
              <a:t>tifqå</a:t>
            </a:r>
            <a:r>
              <a:rPr lang="hu-HU" dirty="0"/>
              <a:t>:du, </a:t>
            </a:r>
            <a:r>
              <a:rPr lang="hu-HU" dirty="0" err="1"/>
              <a:t>tifqå</a:t>
            </a:r>
            <a:r>
              <a:rPr lang="hu-HU" dirty="0"/>
              <a:t>:</a:t>
            </a:r>
            <a:r>
              <a:rPr lang="hu-HU" dirty="0" err="1"/>
              <a:t>don</a:t>
            </a:r>
            <a:r>
              <a:rPr lang="hu-HU" dirty="0"/>
              <a:t>	</a:t>
            </a:r>
            <a:r>
              <a:rPr lang="he-IL" dirty="0"/>
              <a:t>תפקדו, </a:t>
            </a:r>
            <a:r>
              <a:rPr lang="he-IL" dirty="0" err="1"/>
              <a:t>תפקדון</a:t>
            </a:r>
            <a:endParaRPr lang="he-IL" dirty="0"/>
          </a:p>
          <a:p>
            <a:pPr marL="0" indent="0">
              <a:buNone/>
            </a:pPr>
            <a:r>
              <a:rPr lang="he-IL" dirty="0"/>
              <a:t>2</a:t>
            </a:r>
            <a:r>
              <a:rPr lang="hu-HU" dirty="0" err="1"/>
              <a:t>nd</a:t>
            </a:r>
            <a:r>
              <a:rPr lang="hu-HU" dirty="0"/>
              <a:t> </a:t>
            </a:r>
            <a:r>
              <a:rPr lang="hu-HU" dirty="0" err="1"/>
              <a:t>fem</a:t>
            </a:r>
            <a:r>
              <a:rPr lang="hu-HU" dirty="0"/>
              <a:t>.	</a:t>
            </a:r>
            <a:r>
              <a:rPr lang="hu-HU" dirty="0" err="1"/>
              <a:t>tifqå</a:t>
            </a:r>
            <a:r>
              <a:rPr lang="hu-HU" dirty="0"/>
              <a:t>:di	</a:t>
            </a:r>
            <a:r>
              <a:rPr lang="he-IL" dirty="0"/>
              <a:t>תפקדי		</a:t>
            </a:r>
            <a:r>
              <a:rPr lang="hu-HU" dirty="0" err="1" smtClean="0"/>
              <a:t>tifqå</a:t>
            </a:r>
            <a:r>
              <a:rPr lang="hu-HU" dirty="0" smtClean="0"/>
              <a:t>:</a:t>
            </a:r>
            <a:r>
              <a:rPr lang="hu-HU" dirty="0" err="1" smtClean="0"/>
              <a:t>dinna</a:t>
            </a:r>
            <a:r>
              <a:rPr lang="hu-HU" dirty="0" smtClean="0"/>
              <a:t>	</a:t>
            </a:r>
            <a:r>
              <a:rPr lang="hu-HU" dirty="0"/>
              <a:t>	</a:t>
            </a:r>
            <a:r>
              <a:rPr lang="he-IL" dirty="0"/>
              <a:t>תפקדנה</a:t>
            </a:r>
          </a:p>
          <a:p>
            <a:pPr marL="0" indent="0">
              <a:buNone/>
            </a:pPr>
            <a:r>
              <a:rPr lang="he-IL" dirty="0"/>
              <a:t>3</a:t>
            </a:r>
            <a:r>
              <a:rPr lang="hu-HU" dirty="0" err="1"/>
              <a:t>rd</a:t>
            </a:r>
            <a:r>
              <a:rPr lang="hu-HU" dirty="0"/>
              <a:t> </a:t>
            </a:r>
            <a:r>
              <a:rPr lang="hu-HU" dirty="0" err="1"/>
              <a:t>masc</a:t>
            </a:r>
            <a:r>
              <a:rPr lang="hu-HU" dirty="0"/>
              <a:t>.	</a:t>
            </a:r>
            <a:r>
              <a:rPr lang="hu-HU" dirty="0" err="1" smtClean="0"/>
              <a:t>Yifqåd</a:t>
            </a:r>
            <a:r>
              <a:rPr lang="hu-HU" dirty="0" smtClean="0"/>
              <a:t>	</a:t>
            </a:r>
            <a:r>
              <a:rPr lang="hu-HU" dirty="0"/>
              <a:t>	</a:t>
            </a:r>
            <a:r>
              <a:rPr lang="he-IL" dirty="0"/>
              <a:t>יפקד		</a:t>
            </a:r>
            <a:r>
              <a:rPr lang="hu-HU" dirty="0" err="1"/>
              <a:t>yifqå</a:t>
            </a:r>
            <a:r>
              <a:rPr lang="hu-HU" dirty="0"/>
              <a:t>:du, </a:t>
            </a:r>
            <a:r>
              <a:rPr lang="hu-HU" dirty="0" err="1"/>
              <a:t>yifqå</a:t>
            </a:r>
            <a:r>
              <a:rPr lang="hu-HU" dirty="0"/>
              <a:t>:</a:t>
            </a:r>
            <a:r>
              <a:rPr lang="hu-HU" dirty="0" err="1"/>
              <a:t>don</a:t>
            </a:r>
            <a:r>
              <a:rPr lang="hu-HU" dirty="0"/>
              <a:t>	</a:t>
            </a:r>
            <a:r>
              <a:rPr lang="he-IL" dirty="0"/>
              <a:t>יפקדו, </a:t>
            </a:r>
            <a:r>
              <a:rPr lang="he-IL" dirty="0" err="1"/>
              <a:t>יפקדון</a:t>
            </a:r>
            <a:endParaRPr lang="he-IL" dirty="0"/>
          </a:p>
          <a:p>
            <a:pPr marL="0" indent="0">
              <a:buNone/>
            </a:pPr>
            <a:r>
              <a:rPr lang="he-IL" dirty="0"/>
              <a:t>3</a:t>
            </a:r>
            <a:r>
              <a:rPr lang="hu-HU" dirty="0" err="1"/>
              <a:t>rd</a:t>
            </a:r>
            <a:r>
              <a:rPr lang="hu-HU" dirty="0"/>
              <a:t> </a:t>
            </a:r>
            <a:r>
              <a:rPr lang="hu-HU" dirty="0" err="1"/>
              <a:t>fem</a:t>
            </a:r>
            <a:r>
              <a:rPr lang="hu-HU" dirty="0"/>
              <a:t>.	</a:t>
            </a:r>
            <a:r>
              <a:rPr lang="hu-HU" dirty="0" err="1" smtClean="0"/>
              <a:t>tifqåd</a:t>
            </a:r>
            <a:r>
              <a:rPr lang="hu-HU" dirty="0" smtClean="0"/>
              <a:t>	</a:t>
            </a:r>
            <a:r>
              <a:rPr lang="hu-HU" dirty="0"/>
              <a:t>	</a:t>
            </a:r>
            <a:r>
              <a:rPr lang="he-IL" dirty="0"/>
              <a:t>תפקד		</a:t>
            </a:r>
            <a:r>
              <a:rPr lang="hu-HU" dirty="0" err="1" smtClean="0"/>
              <a:t>tifqå</a:t>
            </a:r>
            <a:r>
              <a:rPr lang="hu-HU" dirty="0" smtClean="0"/>
              <a:t>:</a:t>
            </a:r>
            <a:r>
              <a:rPr lang="hu-HU" dirty="0" err="1" smtClean="0"/>
              <a:t>dinna</a:t>
            </a:r>
            <a:r>
              <a:rPr lang="hu-HU" dirty="0" smtClean="0"/>
              <a:t>	</a:t>
            </a:r>
            <a:r>
              <a:rPr lang="hu-HU" dirty="0"/>
              <a:t>	</a:t>
            </a:r>
            <a:r>
              <a:rPr lang="he-IL" dirty="0"/>
              <a:t>תפקדנה</a:t>
            </a:r>
          </a:p>
          <a:p>
            <a:endParaRPr lang="hu-HU" dirty="0"/>
          </a:p>
        </p:txBody>
      </p:sp>
    </p:spTree>
    <p:extLst>
      <p:ext uri="{BB962C8B-B14F-4D97-AF65-F5344CB8AC3E}">
        <p14:creationId xmlns:p14="http://schemas.microsoft.com/office/powerpoint/2010/main" xmlns="" val="36814272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Házi feladat</a:t>
            </a:r>
            <a:endParaRPr lang="hu-HU" dirty="0"/>
          </a:p>
        </p:txBody>
      </p:sp>
      <p:sp>
        <p:nvSpPr>
          <p:cNvPr id="3" name="Szöveg helye 2"/>
          <p:cNvSpPr>
            <a:spLocks noGrp="1"/>
          </p:cNvSpPr>
          <p:nvPr>
            <p:ph type="body" idx="1"/>
          </p:nvPr>
        </p:nvSpPr>
        <p:spPr/>
        <p:txBody>
          <a:bodyPr/>
          <a:lstStyle/>
          <a:p>
            <a:endParaRPr lang="hu-HU"/>
          </a:p>
        </p:txBody>
      </p:sp>
    </p:spTree>
    <p:extLst>
      <p:ext uri="{BB962C8B-B14F-4D97-AF65-F5344CB8AC3E}">
        <p14:creationId xmlns:p14="http://schemas.microsoft.com/office/powerpoint/2010/main" xmlns="" val="5162968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ím 1"/>
          <p:cNvSpPr>
            <a:spLocks noGrp="1"/>
          </p:cNvSpPr>
          <p:nvPr>
            <p:ph type="title"/>
          </p:nvPr>
        </p:nvSpPr>
        <p:spPr/>
        <p:txBody>
          <a:bodyPr/>
          <a:lstStyle/>
          <a:p>
            <a:r>
              <a:rPr lang="hu-HU" altLang="hu-HU" dirty="0" smtClean="0"/>
              <a:t>Következő órára: olvasandó + házi feladat</a:t>
            </a:r>
          </a:p>
        </p:txBody>
      </p:sp>
      <p:sp>
        <p:nvSpPr>
          <p:cNvPr id="15363" name="Tartalom helye 2"/>
          <p:cNvSpPr>
            <a:spLocks noGrp="1"/>
          </p:cNvSpPr>
          <p:nvPr>
            <p:ph idx="1"/>
          </p:nvPr>
        </p:nvSpPr>
        <p:spPr>
          <a:xfrm>
            <a:off x="838199" y="1573967"/>
            <a:ext cx="10749197" cy="5066676"/>
          </a:xfrm>
        </p:spPr>
        <p:txBody>
          <a:bodyPr>
            <a:normAutofit/>
          </a:bodyPr>
          <a:lstStyle/>
          <a:p>
            <a:pPr marL="514350" indent="-514350">
              <a:lnSpc>
                <a:spcPct val="120000"/>
              </a:lnSpc>
              <a:buAutoNum type="arabicPeriod"/>
            </a:pPr>
            <a:r>
              <a:rPr lang="hu-HU" altLang="hu-HU" u="sng" dirty="0" smtClean="0"/>
              <a:t>Olvasandó:</a:t>
            </a:r>
            <a:r>
              <a:rPr lang="hu-HU" altLang="hu-HU" dirty="0" smtClean="0"/>
              <a:t> </a:t>
            </a:r>
            <a:r>
              <a:rPr lang="pl-PL" altLang="hu-HU" dirty="0" smtClean="0"/>
              <a:t>K-McK </a:t>
            </a:r>
            <a:r>
              <a:rPr lang="pl-PL" altLang="hu-HU" dirty="0"/>
              <a:t>43-60, 207-222, Dobos </a:t>
            </a:r>
            <a:r>
              <a:rPr lang="pl-PL" altLang="hu-HU" dirty="0" smtClean="0"/>
              <a:t>111-116</a:t>
            </a:r>
            <a:r>
              <a:rPr lang="hu-HU" altLang="hu-HU" dirty="0" smtClean="0"/>
              <a:t>.</a:t>
            </a:r>
          </a:p>
          <a:p>
            <a:pPr marL="457200" lvl="1" indent="0">
              <a:lnSpc>
                <a:spcPct val="120000"/>
              </a:lnSpc>
              <a:buNone/>
            </a:pPr>
            <a:r>
              <a:rPr lang="hu-HU" altLang="hu-HU" i="1" dirty="0" smtClean="0"/>
              <a:t>Készítsenek listát az elírásokról, nyomdahibákról.</a:t>
            </a:r>
          </a:p>
          <a:p>
            <a:pPr>
              <a:lnSpc>
                <a:spcPct val="120000"/>
              </a:lnSpc>
            </a:pPr>
            <a:endParaRPr lang="hu-HU" altLang="hu-HU" sz="1700" u="sng" dirty="0" smtClean="0"/>
          </a:p>
          <a:p>
            <a:pPr marL="0" indent="0">
              <a:lnSpc>
                <a:spcPct val="120000"/>
              </a:lnSpc>
              <a:buNone/>
            </a:pPr>
            <a:r>
              <a:rPr lang="hu-HU" altLang="hu-HU" dirty="0" smtClean="0"/>
              <a:t>2. </a:t>
            </a:r>
            <a:r>
              <a:rPr lang="hu-HU" altLang="hu-HU" u="sng" dirty="0" smtClean="0"/>
              <a:t>Rekonstruáljuk az eredeti bibliai hébert!</a:t>
            </a:r>
            <a:endParaRPr lang="hu-HU" altLang="hu-HU" dirty="0" smtClean="0"/>
          </a:p>
          <a:p>
            <a:pPr marL="539750">
              <a:lnSpc>
                <a:spcPct val="120000"/>
              </a:lnSpc>
            </a:pPr>
            <a:r>
              <a:rPr lang="hu-HU" altLang="hu-HU" sz="2600" dirty="0" smtClean="0"/>
              <a:t>Lásd honlap…</a:t>
            </a:r>
          </a:p>
          <a:p>
            <a:pPr marL="539750">
              <a:lnSpc>
                <a:spcPct val="120000"/>
              </a:lnSpc>
            </a:pPr>
            <a:r>
              <a:rPr lang="hu-HU" altLang="hu-HU" sz="2600" dirty="0" smtClean="0"/>
              <a:t>Több megoldás lehetséges. Érveljen a megoldása mellett.</a:t>
            </a:r>
          </a:p>
          <a:p>
            <a:pPr marL="539750">
              <a:lnSpc>
                <a:spcPct val="120000"/>
              </a:lnSpc>
            </a:pPr>
            <a:r>
              <a:rPr lang="hu-HU" altLang="hu-HU" sz="2600" dirty="0" err="1" smtClean="0"/>
              <a:t>Emailben</a:t>
            </a:r>
            <a:r>
              <a:rPr lang="hu-HU" altLang="hu-HU" sz="2600" dirty="0" smtClean="0"/>
              <a:t>: biro.tamas@</a:t>
            </a:r>
            <a:r>
              <a:rPr lang="hu-HU" altLang="hu-HU" sz="2600" dirty="0" err="1" smtClean="0"/>
              <a:t>btk.elte.hu</a:t>
            </a:r>
            <a:r>
              <a:rPr lang="hu-HU" altLang="hu-HU" sz="2600" dirty="0" smtClean="0"/>
              <a:t>.</a:t>
            </a:r>
          </a:p>
          <a:p>
            <a:pPr marL="539750">
              <a:lnSpc>
                <a:spcPct val="120000"/>
              </a:lnSpc>
            </a:pPr>
            <a:r>
              <a:rPr lang="hu-HU" altLang="hu-HU" sz="2600" dirty="0" smtClean="0"/>
              <a:t>Határidő</a:t>
            </a:r>
            <a:r>
              <a:rPr lang="hu-HU" altLang="hu-HU" sz="2600" smtClean="0"/>
              <a:t>: </a:t>
            </a:r>
            <a:r>
              <a:rPr lang="hu-HU" altLang="hu-HU" sz="2600" smtClean="0"/>
              <a:t>szerda dél </a:t>
            </a:r>
            <a:r>
              <a:rPr lang="hu-HU" altLang="hu-HU" sz="2600" dirty="0" smtClean="0"/>
              <a:t>(12:00). </a:t>
            </a:r>
          </a:p>
        </p:txBody>
      </p:sp>
    </p:spTree>
    <p:extLst>
      <p:ext uri="{BB962C8B-B14F-4D97-AF65-F5344CB8AC3E}">
        <p14:creationId xmlns:p14="http://schemas.microsoft.com/office/powerpoint/2010/main" xmlns="" val="35151997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3175558"/>
            <a:ext cx="10515600" cy="1325563"/>
          </a:xfrm>
        </p:spPr>
        <p:txBody>
          <a:bodyPr/>
          <a:lstStyle/>
          <a:p>
            <a:pPr algn="ctr"/>
            <a:r>
              <a:rPr lang="hu-HU" i="1" dirty="0" smtClean="0"/>
              <a:t>Viszlát jövő szerdán!</a:t>
            </a:r>
            <a:endParaRPr lang="hu-HU" i="1" dirty="0"/>
          </a:p>
        </p:txBody>
      </p:sp>
    </p:spTree>
    <p:extLst>
      <p:ext uri="{BB962C8B-B14F-4D97-AF65-F5344CB8AC3E}">
        <p14:creationId xmlns:p14="http://schemas.microsoft.com/office/powerpoint/2010/main" xmlns="" val="23299620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áblázat 6"/>
          <p:cNvGraphicFramePr>
            <a:graphicFrameLocks noGrp="1"/>
          </p:cNvGraphicFramePr>
          <p:nvPr>
            <p:extLst/>
          </p:nvPr>
        </p:nvGraphicFramePr>
        <p:xfrm>
          <a:off x="374750" y="187177"/>
          <a:ext cx="11527440" cy="5664233"/>
        </p:xfrm>
        <a:graphic>
          <a:graphicData uri="http://schemas.openxmlformats.org/drawingml/2006/table">
            <a:tbl>
              <a:tblPr firstRow="1" firstCol="1" bandRow="1"/>
              <a:tblGrid>
                <a:gridCol w="869434"/>
                <a:gridCol w="1109272"/>
                <a:gridCol w="1109272"/>
                <a:gridCol w="1214203"/>
                <a:gridCol w="869430"/>
                <a:gridCol w="1813809"/>
                <a:gridCol w="789284"/>
                <a:gridCol w="938184"/>
                <a:gridCol w="938184"/>
                <a:gridCol w="938184"/>
                <a:gridCol w="938184"/>
              </a:tblGrid>
              <a:tr h="772193">
                <a:tc>
                  <a:txBody>
                    <a:bodyPr/>
                    <a:lstStyle/>
                    <a:p>
                      <a:pPr>
                        <a:lnSpc>
                          <a:spcPct val="107000"/>
                        </a:lnSpc>
                        <a:spcAft>
                          <a:spcPts val="0"/>
                        </a:spcAft>
                      </a:pPr>
                      <a:r>
                        <a:rPr lang="hu-HU" sz="2000" b="1" dirty="0">
                          <a:effectLst/>
                          <a:latin typeface="Calibri" panose="020F0502020204030204" pitchFamily="34" charset="0"/>
                          <a:ea typeface="Calibri" panose="020F0502020204030204" pitchFamily="34" charset="0"/>
                          <a:cs typeface="Times New Roman" panose="02020603050405020304" pitchFamily="18" charset="0"/>
                        </a:rPr>
                        <a:t>Nyelv</a:t>
                      </a:r>
                      <a:endParaRPr lang="hu-H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b="1">
                          <a:effectLst/>
                          <a:latin typeface="Calibri" panose="020F0502020204030204" pitchFamily="34" charset="0"/>
                          <a:ea typeface="Calibri" panose="020F0502020204030204" pitchFamily="34" charset="0"/>
                          <a:cs typeface="Times New Roman" panose="02020603050405020304" pitchFamily="18" charset="0"/>
                        </a:rPr>
                        <a:t>Nemek száma</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b="1">
                          <a:effectLst/>
                          <a:latin typeface="Calibri" panose="020F0502020204030204" pitchFamily="34" charset="0"/>
                          <a:ea typeface="Calibri" panose="020F0502020204030204" pitchFamily="34" charset="0"/>
                          <a:cs typeface="Times New Roman" panose="02020603050405020304" pitchFamily="18" charset="0"/>
                        </a:rPr>
                        <a:t>Főnév-ragozás</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b="1">
                          <a:effectLst/>
                          <a:latin typeface="Calibri" panose="020F0502020204030204" pitchFamily="34" charset="0"/>
                          <a:ea typeface="Calibri" panose="020F0502020204030204" pitchFamily="34" charset="0"/>
                          <a:cs typeface="Times New Roman" panose="02020603050405020304" pitchFamily="18" charset="0"/>
                        </a:rPr>
                        <a:t>Névelő</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hu-HU" sz="2000" b="1">
                          <a:effectLst/>
                          <a:latin typeface="Calibri" panose="020F0502020204030204" pitchFamily="34" charset="0"/>
                          <a:ea typeface="Calibri" panose="020F0502020204030204" pitchFamily="34" charset="0"/>
                          <a:cs typeface="Times New Roman" panose="02020603050405020304" pitchFamily="18" charset="0"/>
                        </a:rPr>
                        <a:t>elöl/hátul</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b="1">
                          <a:effectLst/>
                          <a:latin typeface="Calibri" panose="020F0502020204030204" pitchFamily="34" charset="0"/>
                          <a:ea typeface="Calibri" panose="020F0502020204030204" pitchFamily="34" charset="0"/>
                          <a:cs typeface="Times New Roman" panose="02020603050405020304" pitchFamily="18" charset="0"/>
                        </a:rPr>
                        <a:t>Dualis</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b="1">
                          <a:effectLst/>
                          <a:latin typeface="Calibri" panose="020F0502020204030204" pitchFamily="34" charset="0"/>
                          <a:ea typeface="Calibri" panose="020F0502020204030204" pitchFamily="34" charset="0"/>
                          <a:cs typeface="Times New Roman" panose="02020603050405020304" pitchFamily="18" charset="0"/>
                        </a:rPr>
                        <a:t>Igei személyragozás</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b="1">
                          <a:effectLst/>
                          <a:latin typeface="Calibri" panose="020F0502020204030204" pitchFamily="34" charset="0"/>
                          <a:ea typeface="Calibri" panose="020F0502020204030204" pitchFamily="34" charset="0"/>
                          <a:cs typeface="Times New Roman" panose="02020603050405020304" pitchFamily="18" charset="0"/>
                        </a:rPr>
                        <a:t>Van </a:t>
                      </a:r>
                      <a:br>
                        <a:rPr lang="hu-HU" sz="2000" b="1">
                          <a:effectLst/>
                          <a:latin typeface="Calibri" panose="020F0502020204030204" pitchFamily="34" charset="0"/>
                          <a:ea typeface="Calibri" panose="020F0502020204030204" pitchFamily="34" charset="0"/>
                          <a:cs typeface="Times New Roman" panose="02020603050405020304" pitchFamily="18" charset="0"/>
                        </a:rPr>
                      </a:br>
                      <a:r>
                        <a:rPr lang="hu-HU" sz="2000" b="1">
                          <a:effectLst/>
                          <a:latin typeface="Calibri" panose="020F0502020204030204" pitchFamily="34" charset="0"/>
                          <a:ea typeface="Calibri" panose="020F0502020204030204" pitchFamily="34" charset="0"/>
                          <a:cs typeface="Times New Roman" panose="02020603050405020304" pitchFamily="18" charset="0"/>
                        </a:rPr>
                        <a:t>létige</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b="1">
                          <a:effectLst/>
                          <a:latin typeface="Calibri" panose="020F0502020204030204" pitchFamily="34" charset="0"/>
                          <a:ea typeface="Calibri" panose="020F0502020204030204" pitchFamily="34" charset="0"/>
                          <a:cs typeface="Times New Roman" panose="02020603050405020304" pitchFamily="18" charset="0"/>
                        </a:rPr>
                        <a:t>eredeti </a:t>
                      </a:r>
                      <a:br>
                        <a:rPr lang="hu-HU" sz="2000" b="1">
                          <a:effectLst/>
                          <a:latin typeface="Calibri" panose="020F0502020204030204" pitchFamily="34" charset="0"/>
                          <a:ea typeface="Calibri" panose="020F0502020204030204" pitchFamily="34" charset="0"/>
                          <a:cs typeface="Times New Roman" panose="02020603050405020304" pitchFamily="18" charset="0"/>
                        </a:rPr>
                      </a:br>
                      <a:r>
                        <a:rPr lang="hu-HU" sz="2000" b="1">
                          <a:effectLst/>
                          <a:latin typeface="Calibri" panose="020F0502020204030204" pitchFamily="34" charset="0"/>
                          <a:ea typeface="Calibri" panose="020F0502020204030204" pitchFamily="34" charset="0"/>
                          <a:cs typeface="Times New Roman" panose="02020603050405020304" pitchFamily="18" charset="0"/>
                        </a:rPr>
                        <a:t>*</a:t>
                      </a:r>
                      <a:r>
                        <a:rPr lang="hu-HU" sz="2000" b="1" i="1">
                          <a:effectLst/>
                          <a:latin typeface="Calibri" panose="020F0502020204030204" pitchFamily="34" charset="0"/>
                          <a:ea typeface="Calibri" panose="020F0502020204030204" pitchFamily="34" charset="0"/>
                          <a:cs typeface="Times New Roman" panose="02020603050405020304" pitchFamily="18" charset="0"/>
                        </a:rPr>
                        <a:t>k</a:t>
                      </a:r>
                      <a:r>
                        <a:rPr lang="hu-HU" sz="2000" b="1">
                          <a:effectLst/>
                          <a:latin typeface="Calibri" panose="020F0502020204030204" pitchFamily="34" charset="0"/>
                          <a:ea typeface="Calibri" panose="020F0502020204030204" pitchFamily="34" charset="0"/>
                          <a:cs typeface="Times New Roman" panose="02020603050405020304" pitchFamily="18" charset="0"/>
                        </a:rPr>
                        <a:t> &gt;</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b="1">
                          <a:effectLst/>
                          <a:latin typeface="Calibri" panose="020F0502020204030204" pitchFamily="34" charset="0"/>
                          <a:ea typeface="Calibri" panose="020F0502020204030204" pitchFamily="34" charset="0"/>
                          <a:cs typeface="Times New Roman" panose="02020603050405020304" pitchFamily="18" charset="0"/>
                        </a:rPr>
                        <a:t>eredeti</a:t>
                      </a:r>
                      <a:br>
                        <a:rPr lang="hu-HU" sz="2000" b="1">
                          <a:effectLst/>
                          <a:latin typeface="Calibri" panose="020F0502020204030204" pitchFamily="34" charset="0"/>
                          <a:ea typeface="Calibri" panose="020F0502020204030204" pitchFamily="34" charset="0"/>
                          <a:cs typeface="Times New Roman" panose="02020603050405020304" pitchFamily="18" charset="0"/>
                        </a:rPr>
                      </a:br>
                      <a:r>
                        <a:rPr lang="hu-HU" sz="2000" b="1">
                          <a:effectLst/>
                          <a:latin typeface="Calibri" panose="020F0502020204030204" pitchFamily="34" charset="0"/>
                          <a:ea typeface="Calibri" panose="020F0502020204030204" pitchFamily="34" charset="0"/>
                          <a:cs typeface="Times New Roman" panose="02020603050405020304" pitchFamily="18" charset="0"/>
                        </a:rPr>
                        <a:t>* </a:t>
                      </a:r>
                      <a:r>
                        <a:rPr lang="hu-HU" sz="2000" b="1" i="1">
                          <a:effectLst/>
                          <a:latin typeface="Calibri" panose="020F0502020204030204" pitchFamily="34" charset="0"/>
                          <a:ea typeface="Calibri" panose="020F0502020204030204" pitchFamily="34" charset="0"/>
                          <a:cs typeface="Times New Roman" panose="02020603050405020304" pitchFamily="18" charset="0"/>
                        </a:rPr>
                        <a:t>p</a:t>
                      </a:r>
                      <a:r>
                        <a:rPr lang="hu-HU" sz="2000" b="1">
                          <a:effectLst/>
                          <a:latin typeface="Calibri" panose="020F0502020204030204" pitchFamily="34" charset="0"/>
                          <a:ea typeface="Calibri" panose="020F0502020204030204" pitchFamily="34" charset="0"/>
                          <a:cs typeface="Times New Roman" panose="02020603050405020304" pitchFamily="18" charset="0"/>
                        </a:rPr>
                        <a:t> &gt;</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b="1">
                          <a:effectLst/>
                          <a:latin typeface="Calibri" panose="020F0502020204030204" pitchFamily="34" charset="0"/>
                          <a:ea typeface="Calibri" panose="020F0502020204030204" pitchFamily="34" charset="0"/>
                          <a:cs typeface="Times New Roman" panose="02020603050405020304" pitchFamily="18" charset="0"/>
                        </a:rPr>
                        <a:t>eredeti</a:t>
                      </a:r>
                      <a:br>
                        <a:rPr lang="hu-HU" sz="2000" b="1">
                          <a:effectLst/>
                          <a:latin typeface="Calibri" panose="020F0502020204030204" pitchFamily="34" charset="0"/>
                          <a:ea typeface="Calibri" panose="020F0502020204030204" pitchFamily="34" charset="0"/>
                          <a:cs typeface="Times New Roman" panose="02020603050405020304" pitchFamily="18" charset="0"/>
                        </a:rPr>
                      </a:br>
                      <a:r>
                        <a:rPr lang="hu-HU" sz="2000" b="1">
                          <a:effectLst/>
                          <a:latin typeface="Calibri" panose="020F0502020204030204" pitchFamily="34" charset="0"/>
                          <a:ea typeface="Calibri" panose="020F0502020204030204" pitchFamily="34" charset="0"/>
                          <a:cs typeface="Times New Roman" panose="02020603050405020304" pitchFamily="18" charset="0"/>
                        </a:rPr>
                        <a:t>* </a:t>
                      </a:r>
                      <a:r>
                        <a:rPr lang="hu-HU" sz="2000" b="1" i="1">
                          <a:effectLst/>
                          <a:latin typeface="Calibri" panose="020F0502020204030204" pitchFamily="34" charset="0"/>
                          <a:ea typeface="Calibri" panose="020F0502020204030204" pitchFamily="34" charset="0"/>
                          <a:cs typeface="Times New Roman" panose="02020603050405020304" pitchFamily="18" charset="0"/>
                        </a:rPr>
                        <a:t>t</a:t>
                      </a:r>
                      <a:r>
                        <a:rPr lang="hu-HU" sz="2000" b="1">
                          <a:effectLst/>
                          <a:latin typeface="Calibri" panose="020F0502020204030204" pitchFamily="34" charset="0"/>
                          <a:ea typeface="Calibri" panose="020F0502020204030204" pitchFamily="34" charset="0"/>
                          <a:cs typeface="Times New Roman" panose="02020603050405020304" pitchFamily="18" charset="0"/>
                        </a:rPr>
                        <a:t> &gt;</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b="1">
                          <a:effectLst/>
                          <a:latin typeface="Calibri" panose="020F0502020204030204" pitchFamily="34" charset="0"/>
                          <a:ea typeface="Calibri" panose="020F0502020204030204" pitchFamily="34" charset="0"/>
                          <a:cs typeface="Times New Roman" panose="02020603050405020304" pitchFamily="18" charset="0"/>
                        </a:rPr>
                        <a:t>Umlaut</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629">
                <a:tc>
                  <a:txBody>
                    <a:bodyPr/>
                    <a:lstStyle/>
                    <a:p>
                      <a:pP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A</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k</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p</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t</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629">
                <a:tc>
                  <a:txBody>
                    <a:bodyPr/>
                    <a:lstStyle/>
                    <a:p>
                      <a:pP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B</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k</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p</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t</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629">
                <a:tc>
                  <a:txBody>
                    <a:bodyPr/>
                    <a:lstStyle/>
                    <a:p>
                      <a:pP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C</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k</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p</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t</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629">
                <a:tc>
                  <a:txBody>
                    <a:bodyPr/>
                    <a:lstStyle/>
                    <a:p>
                      <a:pP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D</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k</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p</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t</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629">
                <a:tc>
                  <a:txBody>
                    <a:bodyPr/>
                    <a:lstStyle/>
                    <a:p>
                      <a:pP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E</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k</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p</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t</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629">
                <a:tc>
                  <a:txBody>
                    <a:bodyPr/>
                    <a:lstStyle/>
                    <a:p>
                      <a:pP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F</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2-3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k</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p</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t</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629">
                <a:tc>
                  <a:txBody>
                    <a:bodyPr/>
                    <a:lstStyle/>
                    <a:p>
                      <a:pP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G</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k</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p</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t</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629">
                <a:tc>
                  <a:txBody>
                    <a:bodyPr/>
                    <a:lstStyle/>
                    <a:p>
                      <a:pP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H</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k</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p</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t</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629">
                <a:tc>
                  <a:txBody>
                    <a:bodyPr/>
                    <a:lstStyle/>
                    <a:p>
                      <a:pP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I</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k</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p</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t</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629">
                <a:tc>
                  <a:txBody>
                    <a:bodyPr/>
                    <a:lstStyle/>
                    <a:p>
                      <a:pP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J</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k</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p</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t</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629">
                <a:tc>
                  <a:txBody>
                    <a:bodyPr/>
                    <a:lstStyle/>
                    <a:p>
                      <a:pP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K</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k</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p</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t</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629">
                <a:tc>
                  <a:txBody>
                    <a:bodyPr/>
                    <a:lstStyle/>
                    <a:p>
                      <a:pP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L</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k</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p</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t</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629">
                <a:tc>
                  <a:txBody>
                    <a:bodyPr/>
                    <a:lstStyle/>
                    <a:p>
                      <a:pP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M</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k</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p</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t</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629">
                <a:tc>
                  <a:txBody>
                    <a:bodyPr/>
                    <a:lstStyle/>
                    <a:p>
                      <a:pP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N</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k, ch</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pf, f, ff</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z, s, ts</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6629">
                <a:tc>
                  <a:txBody>
                    <a:bodyPr/>
                    <a:lstStyle/>
                    <a:p>
                      <a:pP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O</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k, ch</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f, ff</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i="1">
                          <a:effectLst/>
                          <a:latin typeface="Calibri" panose="020F0502020204030204" pitchFamily="34" charset="0"/>
                          <a:ea typeface="Calibri" panose="020F0502020204030204" pitchFamily="34" charset="0"/>
                          <a:cs typeface="Times New Roman" panose="02020603050405020304" pitchFamily="18" charset="0"/>
                        </a:rPr>
                        <a:t>z, s, ts</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hu-HU" sz="2000" dirty="0">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Téglalap 7"/>
          <p:cNvSpPr/>
          <p:nvPr/>
        </p:nvSpPr>
        <p:spPr>
          <a:xfrm>
            <a:off x="184879" y="6042431"/>
            <a:ext cx="8299554" cy="464871"/>
          </a:xfrm>
          <a:prstGeom prst="rect">
            <a:avLst/>
          </a:prstGeom>
        </p:spPr>
        <p:txBody>
          <a:bodyPr wrap="square">
            <a:spAutoFit/>
          </a:bodyPr>
          <a:lstStyle/>
          <a:p>
            <a:pPr>
              <a:lnSpc>
                <a:spcPct val="150000"/>
              </a:lnSpc>
              <a:tabLst>
                <a:tab pos="1620520" algn="l"/>
                <a:tab pos="2430780" algn="l"/>
                <a:tab pos="2700655" algn="l"/>
              </a:tabLst>
            </a:pPr>
            <a:r>
              <a:rPr lang="hu-HU" i="1" dirty="0">
                <a:latin typeface="Calibri" panose="020F0502020204030204" pitchFamily="34" charset="0"/>
                <a:ea typeface="Calibri" panose="020F0502020204030204" pitchFamily="34" charset="0"/>
                <a:cs typeface="Times New Roman" panose="02020603050405020304" pitchFamily="18" charset="0"/>
              </a:rPr>
              <a:t> </a:t>
            </a:r>
            <a:r>
              <a:rPr lang="hu-HU" i="1" dirty="0" smtClean="0">
                <a:latin typeface="Calibri" panose="020F0502020204030204" pitchFamily="34" charset="0"/>
                <a:ea typeface="Calibri" panose="020F0502020204030204" pitchFamily="34" charset="0"/>
                <a:cs typeface="Times New Roman" panose="02020603050405020304" pitchFamily="18" charset="0"/>
              </a:rPr>
              <a:t>() ritkán</a:t>
            </a:r>
            <a:r>
              <a:rPr lang="hu-HU" i="1" dirty="0">
                <a:latin typeface="Calibri" panose="020F0502020204030204" pitchFamily="34" charset="0"/>
                <a:ea typeface="Calibri" panose="020F0502020204030204" pitchFamily="34" charset="0"/>
                <a:cs typeface="Times New Roman" panose="02020603050405020304" pitchFamily="18" charset="0"/>
              </a:rPr>
              <a:t>	</a:t>
            </a:r>
            <a:r>
              <a:rPr lang="hu-HU" i="1" dirty="0" smtClean="0">
                <a:latin typeface="Calibri" panose="020F0502020204030204" pitchFamily="34" charset="0"/>
                <a:ea typeface="Calibri" panose="020F0502020204030204" pitchFamily="34" charset="0"/>
                <a:cs typeface="Times New Roman" panose="02020603050405020304" pitchFamily="18" charset="0"/>
              </a:rPr>
              <a:t>+ van	‒ nincs  	E elöl </a:t>
            </a:r>
            <a:r>
              <a:rPr lang="hu-HU" i="1" dirty="0">
                <a:latin typeface="Calibri" panose="020F0502020204030204" pitchFamily="34" charset="0"/>
                <a:ea typeface="Calibri" panose="020F0502020204030204" pitchFamily="34" charset="0"/>
                <a:cs typeface="Times New Roman" panose="02020603050405020304" pitchFamily="18" charset="0"/>
              </a:rPr>
              <a:t>	</a:t>
            </a:r>
            <a:r>
              <a:rPr lang="hu-HU" i="1" dirty="0" smtClean="0">
                <a:latin typeface="Calibri" panose="020F0502020204030204" pitchFamily="34" charset="0"/>
                <a:ea typeface="Calibri" panose="020F0502020204030204" pitchFamily="34" charset="0"/>
                <a:cs typeface="Times New Roman" panose="02020603050405020304" pitchFamily="18" charset="0"/>
              </a:rPr>
              <a:t>H hátul</a:t>
            </a:r>
            <a:endParaRPr lang="hu-HU" i="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11205920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269822"/>
            <a:ext cx="10464384" cy="6130977"/>
          </a:xfrm>
        </p:spPr>
        <p:txBody>
          <a:bodyPr>
            <a:noAutofit/>
          </a:bodyPr>
          <a:lstStyle/>
          <a:p>
            <a:r>
              <a:rPr lang="hu-HU" sz="2200" b="1" dirty="0" err="1" smtClean="0"/>
              <a:t>Proto-nyelvben</a:t>
            </a:r>
            <a:r>
              <a:rPr lang="hu-HU" sz="2200" b="1" dirty="0" smtClean="0"/>
              <a:t>:</a:t>
            </a:r>
            <a:r>
              <a:rPr lang="hu-HU" sz="2200" dirty="0" smtClean="0"/>
              <a:t> volt </a:t>
            </a:r>
            <a:r>
              <a:rPr lang="hu-HU" sz="2200" dirty="0"/>
              <a:t>*p, *t, *</a:t>
            </a:r>
            <a:r>
              <a:rPr lang="hu-HU" sz="2200" dirty="0" smtClean="0"/>
              <a:t>k; umlaut; nem </a:t>
            </a:r>
            <a:r>
              <a:rPr lang="hu-HU" sz="2200" dirty="0"/>
              <a:t>volt </a:t>
            </a:r>
            <a:r>
              <a:rPr lang="hu-HU" sz="2200" dirty="0" smtClean="0"/>
              <a:t>duális </a:t>
            </a:r>
            <a:br>
              <a:rPr lang="hu-HU" sz="2200" dirty="0" smtClean="0"/>
            </a:br>
            <a:r>
              <a:rPr lang="hu-HU" sz="2200" dirty="0" smtClean="0"/>
              <a:t>			– mivel </a:t>
            </a:r>
            <a:r>
              <a:rPr lang="hu-HU" sz="2200" dirty="0"/>
              <a:t>a legtöbb nyelv hordozza ezeket a </a:t>
            </a:r>
            <a:r>
              <a:rPr lang="hu-HU" sz="2200" dirty="0" smtClean="0"/>
              <a:t>jegyeket.</a:t>
            </a:r>
          </a:p>
          <a:p>
            <a:endParaRPr lang="hu-HU" sz="1000" dirty="0" smtClean="0"/>
          </a:p>
          <a:p>
            <a:r>
              <a:rPr lang="hu-HU" sz="2200" b="1" dirty="0" err="1" smtClean="0"/>
              <a:t>Izoglosszák</a:t>
            </a:r>
            <a:r>
              <a:rPr lang="hu-HU" sz="2200" b="1" dirty="0" smtClean="0"/>
              <a:t>, 1. megoldás: </a:t>
            </a:r>
            <a:r>
              <a:rPr lang="hu-HU" sz="2200" dirty="0" smtClean="0"/>
              <a:t>a </a:t>
            </a:r>
            <a:r>
              <a:rPr lang="hu-HU" sz="2200" dirty="0"/>
              <a:t>névelő helye és a létige </a:t>
            </a:r>
            <a:r>
              <a:rPr lang="hu-HU" sz="2200" dirty="0" smtClean="0"/>
              <a:t>jelenléte</a:t>
            </a:r>
          </a:p>
          <a:p>
            <a:pPr marL="914400" lvl="2" indent="0">
              <a:buNone/>
            </a:pPr>
            <a:r>
              <a:rPr lang="hu-HU" sz="2200" dirty="0"/>
              <a:t>1. (BCDEFGH) - létige nincs, névelő hátul</a:t>
            </a:r>
          </a:p>
          <a:p>
            <a:pPr marL="914400" lvl="2" indent="0">
              <a:buNone/>
            </a:pPr>
            <a:r>
              <a:rPr lang="hu-HU" sz="2200" dirty="0"/>
              <a:t>2. (IJKMNO) - létige van, névelő elöl</a:t>
            </a:r>
          </a:p>
          <a:p>
            <a:pPr marL="914400" lvl="2" indent="0">
              <a:buNone/>
            </a:pPr>
            <a:r>
              <a:rPr lang="hu-HU" sz="2200" dirty="0"/>
              <a:t>(kimaradt az A és L nyelv további </a:t>
            </a:r>
            <a:r>
              <a:rPr lang="hu-HU" sz="2200" dirty="0" smtClean="0"/>
              <a:t>besorolásra)</a:t>
            </a:r>
          </a:p>
          <a:p>
            <a:pPr marL="914400" lvl="2" indent="0">
              <a:buNone/>
            </a:pPr>
            <a:endParaRPr lang="hu-HU" sz="1000" dirty="0" smtClean="0"/>
          </a:p>
          <a:p>
            <a:r>
              <a:rPr lang="hu-HU" sz="2200" b="1" dirty="0" err="1"/>
              <a:t>Izoglosszák</a:t>
            </a:r>
            <a:r>
              <a:rPr lang="hu-HU" sz="2200" b="1" dirty="0"/>
              <a:t>, </a:t>
            </a:r>
            <a:r>
              <a:rPr lang="hu-HU" sz="2200" b="1" dirty="0" smtClean="0"/>
              <a:t>2. </a:t>
            </a:r>
            <a:r>
              <a:rPr lang="hu-HU" sz="2200" b="1" dirty="0"/>
              <a:t>megoldás: a főnévragozás, igei személyragozás és a nemek száma</a:t>
            </a:r>
          </a:p>
          <a:p>
            <a:r>
              <a:rPr lang="hu-HU" sz="2200" dirty="0" smtClean="0"/>
              <a:t>1. (ABCDMNO) nemek száma 3, van főnévragozás, van igei személyragozás</a:t>
            </a:r>
          </a:p>
          <a:p>
            <a:pPr lvl="1"/>
            <a:r>
              <a:rPr lang="hu-HU" sz="2200" dirty="0" smtClean="0"/>
              <a:t>  1.1 (ABCD) névelő hátul vagy nincs:     	1.1.1 </a:t>
            </a:r>
            <a:r>
              <a:rPr lang="hu-HU" sz="2200" dirty="0"/>
              <a:t>(AB) megjelenik a </a:t>
            </a:r>
            <a:r>
              <a:rPr lang="hu-HU" sz="2200" dirty="0" smtClean="0"/>
              <a:t>duális     </a:t>
            </a:r>
            <a:r>
              <a:rPr lang="hu-HU" sz="2200" dirty="0"/>
              <a:t>1.1.2 (CD) </a:t>
            </a:r>
          </a:p>
          <a:p>
            <a:pPr lvl="1"/>
            <a:r>
              <a:rPr lang="hu-HU" sz="2200" dirty="0" smtClean="0"/>
              <a:t>  </a:t>
            </a:r>
            <a:r>
              <a:rPr lang="hu-HU" sz="2200" dirty="0"/>
              <a:t>1.2 (MNO) névelő </a:t>
            </a:r>
            <a:r>
              <a:rPr lang="hu-HU" sz="2200" dirty="0" smtClean="0"/>
              <a:t>elöl:			1.2.1 </a:t>
            </a:r>
            <a:r>
              <a:rPr lang="hu-HU" sz="2200" dirty="0"/>
              <a:t>(NO) </a:t>
            </a:r>
            <a:r>
              <a:rPr lang="hu-HU" sz="2200" dirty="0" err="1" smtClean="0"/>
              <a:t>frikativizáció</a:t>
            </a:r>
            <a:r>
              <a:rPr lang="hu-HU" sz="2200" dirty="0" smtClean="0"/>
              <a:t>	    	1.2.2 </a:t>
            </a:r>
            <a:r>
              <a:rPr lang="hu-HU" sz="2200" dirty="0"/>
              <a:t>(M</a:t>
            </a:r>
            <a:r>
              <a:rPr lang="hu-HU" sz="2200" dirty="0" smtClean="0"/>
              <a:t>)</a:t>
            </a:r>
            <a:endParaRPr lang="hu-HU" sz="2200" dirty="0"/>
          </a:p>
          <a:p>
            <a:r>
              <a:rPr lang="hu-HU" sz="2200" dirty="0"/>
              <a:t>2. (EFGHIJKL)</a:t>
            </a:r>
          </a:p>
          <a:p>
            <a:pPr lvl="1"/>
            <a:r>
              <a:rPr lang="hu-HU" sz="2200" dirty="0"/>
              <a:t>  2.1 (EFGH) névelő hátul, umlaut </a:t>
            </a:r>
            <a:r>
              <a:rPr lang="hu-HU" sz="2200" dirty="0" smtClean="0"/>
              <a:t>van: 	  </a:t>
            </a:r>
            <a:br>
              <a:rPr lang="hu-HU" sz="2200" dirty="0" smtClean="0"/>
            </a:br>
            <a:r>
              <a:rPr lang="hu-HU" sz="2200" dirty="0" smtClean="0"/>
              <a:t>		2.1.1 </a:t>
            </a:r>
            <a:r>
              <a:rPr lang="hu-HU" sz="2200" dirty="0"/>
              <a:t>(EF) nagyjából 3 </a:t>
            </a:r>
            <a:r>
              <a:rPr lang="hu-HU" sz="2200" dirty="0" smtClean="0"/>
              <a:t>nem	    	2.1.2 </a:t>
            </a:r>
            <a:r>
              <a:rPr lang="hu-HU" sz="2200" dirty="0"/>
              <a:t>(GH) 2 nem</a:t>
            </a:r>
          </a:p>
          <a:p>
            <a:pPr lvl="1"/>
            <a:r>
              <a:rPr lang="hu-HU" sz="2200" dirty="0"/>
              <a:t>  2.2 (IJKL) névelő elöl, umlaut csak néha vagy egyáltalán </a:t>
            </a:r>
            <a:r>
              <a:rPr lang="hu-HU" sz="2200" dirty="0" smtClean="0"/>
              <a:t>nincs:</a:t>
            </a:r>
            <a:br>
              <a:rPr lang="hu-HU" sz="2200" dirty="0" smtClean="0"/>
            </a:br>
            <a:r>
              <a:rPr lang="hu-HU" sz="2200" dirty="0" smtClean="0"/>
              <a:t>		2.2.1 </a:t>
            </a:r>
            <a:r>
              <a:rPr lang="hu-HU" sz="2200" dirty="0"/>
              <a:t>(IL) nincsenek </a:t>
            </a:r>
            <a:r>
              <a:rPr lang="hu-HU" sz="2200" dirty="0" smtClean="0"/>
              <a:t>nemek    		2.2.2 </a:t>
            </a:r>
            <a:r>
              <a:rPr lang="hu-HU" sz="2200" dirty="0"/>
              <a:t>(JK)</a:t>
            </a:r>
          </a:p>
        </p:txBody>
      </p:sp>
    </p:spTree>
    <p:extLst>
      <p:ext uri="{BB962C8B-B14F-4D97-AF65-F5344CB8AC3E}">
        <p14:creationId xmlns:p14="http://schemas.microsoft.com/office/powerpoint/2010/main" xmlns="" val="1758793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artalom helye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4775835" y="187622"/>
            <a:ext cx="7416165" cy="6136958"/>
          </a:xfrm>
        </p:spPr>
      </p:pic>
      <p:sp>
        <p:nvSpPr>
          <p:cNvPr id="5" name="Szövegdoboz 4"/>
          <p:cNvSpPr txBox="1"/>
          <p:nvPr/>
        </p:nvSpPr>
        <p:spPr>
          <a:xfrm>
            <a:off x="614597" y="1364105"/>
            <a:ext cx="4796852" cy="2677656"/>
          </a:xfrm>
          <a:prstGeom prst="rect">
            <a:avLst/>
          </a:prstGeom>
          <a:noFill/>
        </p:spPr>
        <p:txBody>
          <a:bodyPr wrap="square" rtlCol="0">
            <a:spAutoFit/>
          </a:bodyPr>
          <a:lstStyle/>
          <a:p>
            <a:r>
              <a:rPr lang="hu-HU" sz="2400" dirty="0" smtClean="0"/>
              <a:t>Az A nyelv a közös ős.</a:t>
            </a:r>
          </a:p>
          <a:p>
            <a:endParaRPr lang="hu-HU" sz="2400" dirty="0" smtClean="0"/>
          </a:p>
          <a:p>
            <a:r>
              <a:rPr lang="hu-HU" sz="2400" dirty="0" smtClean="0"/>
              <a:t>A B nyelv a G és H nyelvek közös őse.</a:t>
            </a:r>
          </a:p>
          <a:p>
            <a:endParaRPr lang="hu-HU" sz="2400" dirty="0"/>
          </a:p>
          <a:p>
            <a:r>
              <a:rPr lang="hu-HU" sz="2400" dirty="0" smtClean="0"/>
              <a:t>E és F közelebbi rokonok, mint D. </a:t>
            </a:r>
          </a:p>
          <a:p>
            <a:endParaRPr lang="hu-HU" sz="2400" dirty="0" smtClean="0"/>
          </a:p>
          <a:p>
            <a:r>
              <a:rPr lang="hu-HU" sz="2400" dirty="0" smtClean="0"/>
              <a:t>E, F és D közelebbi rokonok, mint C.</a:t>
            </a:r>
            <a:endParaRPr lang="hu-HU" sz="2400" dirty="0"/>
          </a:p>
        </p:txBody>
      </p:sp>
    </p:spTree>
    <p:extLst>
      <p:ext uri="{BB962C8B-B14F-4D97-AF65-F5344CB8AC3E}">
        <p14:creationId xmlns:p14="http://schemas.microsoft.com/office/powerpoint/2010/main" xmlns="" val="3062422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599607"/>
            <a:ext cx="10515600" cy="5577356"/>
          </a:xfrm>
        </p:spPr>
        <p:txBody>
          <a:bodyPr/>
          <a:lstStyle/>
          <a:p>
            <a:pPr marL="0" indent="0">
              <a:buNone/>
            </a:pPr>
            <a:endParaRPr lang="hu-HU" dirty="0" smtClean="0"/>
          </a:p>
          <a:p>
            <a:pPr marL="0" indent="0">
              <a:buNone/>
            </a:pPr>
            <a:r>
              <a:rPr lang="hu-HU" dirty="0" smtClean="0"/>
              <a:t>A: közös ősnyelv, nem hipotetikus</a:t>
            </a:r>
          </a:p>
          <a:p>
            <a:pPr marL="0" indent="0">
              <a:buNone/>
            </a:pPr>
            <a:endParaRPr lang="hu-HU" dirty="0" smtClean="0">
              <a:sym typeface="Wingdings" panose="05000000000000000000" pitchFamily="2" charset="2"/>
            </a:endParaRPr>
          </a:p>
          <a:p>
            <a:pPr marL="0" indent="0">
              <a:buNone/>
            </a:pPr>
            <a:r>
              <a:rPr lang="hu-HU" dirty="0" smtClean="0">
                <a:sym typeface="Wingdings" panose="05000000000000000000" pitchFamily="2" charset="2"/>
              </a:rPr>
              <a:t>f</a:t>
            </a:r>
            <a:r>
              <a:rPr lang="hu-HU" dirty="0" smtClean="0"/>
              <a:t>őnév- és igeragozás, nemek száma szerint két ág:</a:t>
            </a:r>
          </a:p>
          <a:p>
            <a:pPr marL="0" indent="0">
              <a:buNone/>
            </a:pPr>
            <a:endParaRPr lang="hu-HU" dirty="0" smtClean="0"/>
          </a:p>
          <a:p>
            <a:pPr marL="0" indent="0">
              <a:buNone/>
            </a:pPr>
            <a:r>
              <a:rPr lang="hu-HU" dirty="0"/>
              <a:t>	</a:t>
            </a:r>
            <a:r>
              <a:rPr lang="hu-HU" dirty="0" smtClean="0"/>
              <a:t>1. (BCD) és (MNO)</a:t>
            </a:r>
          </a:p>
          <a:p>
            <a:pPr marL="0" indent="0">
              <a:buNone/>
            </a:pPr>
            <a:endParaRPr lang="hu-HU" dirty="0" smtClean="0"/>
          </a:p>
          <a:p>
            <a:pPr marL="0" indent="0">
              <a:buNone/>
            </a:pPr>
            <a:r>
              <a:rPr lang="hu-HU" dirty="0"/>
              <a:t>	</a:t>
            </a:r>
            <a:r>
              <a:rPr lang="hu-HU" dirty="0" smtClean="0"/>
              <a:t>2. (JK) és (EFG) és (HI) és L</a:t>
            </a:r>
          </a:p>
          <a:p>
            <a:endParaRPr lang="hu-HU" dirty="0"/>
          </a:p>
        </p:txBody>
      </p:sp>
    </p:spTree>
    <p:extLst>
      <p:ext uri="{BB962C8B-B14F-4D97-AF65-F5344CB8AC3E}">
        <p14:creationId xmlns:p14="http://schemas.microsoft.com/office/powerpoint/2010/main" xmlns="" val="401355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Miről szól egy „fa”? 		</a:t>
            </a:r>
            <a:r>
              <a:rPr lang="hu-HU" sz="3600" i="1" dirty="0" smtClean="0"/>
              <a:t>1. szinkrón szemlélet</a:t>
            </a:r>
            <a:endParaRPr lang="hu-HU" sz="3600" i="1" dirty="0"/>
          </a:p>
        </p:txBody>
      </p:sp>
      <p:sp>
        <p:nvSpPr>
          <p:cNvPr id="3" name="Tartalom helye 2"/>
          <p:cNvSpPr>
            <a:spLocks noGrp="1"/>
          </p:cNvSpPr>
          <p:nvPr>
            <p:ph idx="1"/>
          </p:nvPr>
        </p:nvSpPr>
        <p:spPr/>
        <p:txBody>
          <a:bodyPr>
            <a:normAutofit/>
          </a:bodyPr>
          <a:lstStyle/>
          <a:p>
            <a:pPr>
              <a:lnSpc>
                <a:spcPct val="110000"/>
              </a:lnSpc>
            </a:pPr>
            <a:r>
              <a:rPr lang="hu-HU" dirty="0"/>
              <a:t>Tipológia</a:t>
            </a:r>
          </a:p>
          <a:p>
            <a:pPr lvl="1">
              <a:lnSpc>
                <a:spcPct val="110000"/>
              </a:lnSpc>
            </a:pPr>
            <a:r>
              <a:rPr lang="hu-HU" dirty="0" smtClean="0"/>
              <a:t>Például:</a:t>
            </a:r>
            <a:r>
              <a:rPr lang="hu-HU" dirty="0"/>
              <a:t>	a nemek száma szerint a világ nyelvei 5 típusba sorolhatók</a:t>
            </a:r>
            <a:br>
              <a:rPr lang="hu-HU" dirty="0"/>
            </a:br>
            <a:r>
              <a:rPr lang="hu-HU" dirty="0">
                <a:hlinkClick r:id="rId2"/>
              </a:rPr>
              <a:t>http://wals.info/feature/30A#2/25.5/148.2</a:t>
            </a:r>
            <a:r>
              <a:rPr lang="hu-HU" dirty="0"/>
              <a:t> </a:t>
            </a:r>
            <a:endParaRPr lang="hu-HU" dirty="0" smtClean="0"/>
          </a:p>
          <a:p>
            <a:pPr>
              <a:lnSpc>
                <a:spcPct val="110000"/>
              </a:lnSpc>
            </a:pPr>
            <a:r>
              <a:rPr lang="hu-HU" dirty="0" smtClean="0"/>
              <a:t>Hasonlóság alapján történő </a:t>
            </a:r>
            <a:r>
              <a:rPr lang="hu-HU" i="1" dirty="0" smtClean="0"/>
              <a:t>klaszterelemzés</a:t>
            </a:r>
          </a:p>
          <a:p>
            <a:pPr lvl="1">
              <a:lnSpc>
                <a:spcPct val="110000"/>
              </a:lnSpc>
            </a:pPr>
            <a:r>
              <a:rPr lang="hu-HU" dirty="0" smtClean="0"/>
              <a:t>Például:   „távolság” = hány oszlopban különbözik az érték („</a:t>
            </a:r>
            <a:r>
              <a:rPr lang="hu-HU" dirty="0" err="1" smtClean="0"/>
              <a:t>edit</a:t>
            </a:r>
            <a:r>
              <a:rPr lang="hu-HU" dirty="0" smtClean="0"/>
              <a:t> </a:t>
            </a:r>
            <a:r>
              <a:rPr lang="hu-HU" dirty="0" err="1" smtClean="0"/>
              <a:t>distance</a:t>
            </a:r>
            <a:r>
              <a:rPr lang="hu-HU" dirty="0" smtClean="0"/>
              <a:t>”)</a:t>
            </a:r>
            <a:br>
              <a:rPr lang="hu-HU" dirty="0" smtClean="0"/>
            </a:br>
            <a:r>
              <a:rPr lang="hu-HU" dirty="0" smtClean="0"/>
              <a:t>		C és D távolsága 0. 		B távolsága (CD)</a:t>
            </a:r>
            <a:r>
              <a:rPr lang="hu-HU" dirty="0" err="1" smtClean="0"/>
              <a:t>-től</a:t>
            </a:r>
            <a:r>
              <a:rPr lang="hu-HU" dirty="0" smtClean="0"/>
              <a:t> 1.</a:t>
            </a:r>
            <a:br>
              <a:rPr lang="hu-HU" dirty="0" smtClean="0"/>
            </a:br>
            <a:r>
              <a:rPr lang="hu-HU" dirty="0" smtClean="0"/>
              <a:t>		E és F távolsága (legyen) 0.5.	E távolsága (CD)</a:t>
            </a:r>
            <a:r>
              <a:rPr lang="hu-HU" dirty="0" err="1" smtClean="0"/>
              <a:t>-től</a:t>
            </a:r>
            <a:r>
              <a:rPr lang="hu-HU" dirty="0" smtClean="0"/>
              <a:t> 2, B-től 3.</a:t>
            </a:r>
            <a:br>
              <a:rPr lang="hu-HU" dirty="0" smtClean="0"/>
            </a:br>
            <a:r>
              <a:rPr lang="hu-HU" dirty="0" smtClean="0"/>
              <a:t>		</a:t>
            </a:r>
            <a:r>
              <a:rPr lang="hu-HU" dirty="0" smtClean="0">
                <a:sym typeface="Wingdings" panose="05000000000000000000" pitchFamily="2" charset="2"/>
              </a:rPr>
              <a:t> javasolt klaszterek:    ( ( B ( C D ) )    ( E F ) )</a:t>
            </a:r>
            <a:endParaRPr lang="hu-HU" dirty="0" smtClean="0"/>
          </a:p>
          <a:p>
            <a:pPr>
              <a:lnSpc>
                <a:spcPct val="110000"/>
              </a:lnSpc>
            </a:pPr>
            <a:r>
              <a:rPr lang="hu-HU" dirty="0" smtClean="0"/>
              <a:t>…</a:t>
            </a:r>
          </a:p>
        </p:txBody>
      </p:sp>
    </p:spTree>
    <p:extLst>
      <p:ext uri="{BB962C8B-B14F-4D97-AF65-F5344CB8AC3E}">
        <p14:creationId xmlns:p14="http://schemas.microsoft.com/office/powerpoint/2010/main" xmlns="" val="2535433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smtClean="0"/>
              <a:t>Miről szól egy „fa”?</a:t>
            </a:r>
            <a:r>
              <a:rPr lang="hu-HU" dirty="0"/>
              <a:t> 		</a:t>
            </a:r>
            <a:r>
              <a:rPr lang="hu-HU" i="1" dirty="0" smtClean="0"/>
              <a:t>2. </a:t>
            </a:r>
            <a:r>
              <a:rPr lang="hu-HU" i="1" dirty="0" err="1" smtClean="0"/>
              <a:t>diakrón</a:t>
            </a:r>
            <a:r>
              <a:rPr lang="hu-HU" i="1" dirty="0" smtClean="0"/>
              <a:t> </a:t>
            </a:r>
            <a:r>
              <a:rPr lang="hu-HU" i="1" dirty="0"/>
              <a:t>szemlélet</a:t>
            </a:r>
            <a:endParaRPr lang="hu-HU" dirty="0"/>
          </a:p>
        </p:txBody>
      </p:sp>
      <p:sp>
        <p:nvSpPr>
          <p:cNvPr id="3" name="Tartalom helye 2"/>
          <p:cNvSpPr>
            <a:spLocks noGrp="1"/>
          </p:cNvSpPr>
          <p:nvPr>
            <p:ph idx="1"/>
          </p:nvPr>
        </p:nvSpPr>
        <p:spPr/>
        <p:txBody>
          <a:bodyPr/>
          <a:lstStyle/>
          <a:p>
            <a:r>
              <a:rPr lang="hu-HU" dirty="0" smtClean="0"/>
              <a:t>…</a:t>
            </a:r>
            <a:endParaRPr lang="hu-HU" i="1" dirty="0" smtClean="0"/>
          </a:p>
          <a:p>
            <a:r>
              <a:rPr lang="hu-HU" dirty="0" smtClean="0"/>
              <a:t>„Fa, amiről leválnak…”</a:t>
            </a:r>
          </a:p>
          <a:p>
            <a:r>
              <a:rPr lang="hu-HU" dirty="0" smtClean="0"/>
              <a:t>Családfa</a:t>
            </a:r>
          </a:p>
          <a:p>
            <a:endParaRPr lang="hu-HU" dirty="0"/>
          </a:p>
          <a:p>
            <a:endParaRPr lang="hu-HU" dirty="0" smtClean="0"/>
          </a:p>
          <a:p>
            <a:pPr marL="0" indent="0">
              <a:buNone/>
            </a:pPr>
            <a:r>
              <a:rPr lang="hu-HU" dirty="0" err="1">
                <a:sym typeface="Wingdings" panose="05000000000000000000" pitchFamily="2" charset="2"/>
              </a:rPr>
              <a:t>Diakrón</a:t>
            </a:r>
            <a:r>
              <a:rPr lang="hu-HU" dirty="0">
                <a:sym typeface="Wingdings" panose="05000000000000000000" pitchFamily="2" charset="2"/>
              </a:rPr>
              <a:t> magyarázat: </a:t>
            </a:r>
            <a:endParaRPr lang="hu-HU" dirty="0" smtClean="0">
              <a:sym typeface="Wingdings" panose="05000000000000000000" pitchFamily="2" charset="2"/>
            </a:endParaRPr>
          </a:p>
          <a:p>
            <a:pPr marL="0" indent="0">
              <a:buNone/>
            </a:pPr>
            <a:r>
              <a:rPr lang="hu-HU" dirty="0" smtClean="0">
                <a:sym typeface="Wingdings" panose="05000000000000000000" pitchFamily="2" charset="2"/>
              </a:rPr>
              <a:t>genetikai </a:t>
            </a:r>
            <a:r>
              <a:rPr lang="hu-HU" dirty="0">
                <a:sym typeface="Wingdings" panose="05000000000000000000" pitchFamily="2" charset="2"/>
              </a:rPr>
              <a:t>leszármazás, </a:t>
            </a:r>
            <a:endParaRPr lang="hu-HU" dirty="0" smtClean="0">
              <a:sym typeface="Wingdings" panose="05000000000000000000" pitchFamily="2" charset="2"/>
            </a:endParaRPr>
          </a:p>
          <a:p>
            <a:pPr marL="0" indent="0">
              <a:buNone/>
            </a:pPr>
            <a:r>
              <a:rPr lang="hu-HU" dirty="0" smtClean="0">
                <a:sym typeface="Wingdings" panose="05000000000000000000" pitchFamily="2" charset="2"/>
              </a:rPr>
              <a:t>családfa</a:t>
            </a:r>
            <a:endParaRPr lang="hu-HU" dirty="0"/>
          </a:p>
        </p:txBody>
      </p:sp>
      <p:pic>
        <p:nvPicPr>
          <p:cNvPr id="3074" name="Picture 2" descr="Az uráli nyelvek családfája"/>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286531" y="1432641"/>
            <a:ext cx="6652260" cy="486918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Szövegdoboz 4"/>
          <p:cNvSpPr txBox="1"/>
          <p:nvPr/>
        </p:nvSpPr>
        <p:spPr>
          <a:xfrm>
            <a:off x="5340403" y="6271708"/>
            <a:ext cx="6542112" cy="369332"/>
          </a:xfrm>
          <a:prstGeom prst="rect">
            <a:avLst/>
          </a:prstGeom>
          <a:noFill/>
        </p:spPr>
        <p:txBody>
          <a:bodyPr wrap="none" rtlCol="0">
            <a:spAutoFit/>
          </a:bodyPr>
          <a:lstStyle/>
          <a:p>
            <a:r>
              <a:rPr lang="hu-HU" dirty="0" smtClean="0"/>
              <a:t>A kép f</a:t>
            </a:r>
            <a:r>
              <a:rPr lang="en-US" dirty="0" err="1" smtClean="0"/>
              <a:t>orr</a:t>
            </a:r>
            <a:r>
              <a:rPr lang="hu-HU" dirty="0" err="1" smtClean="0"/>
              <a:t>ása</a:t>
            </a:r>
            <a:r>
              <a:rPr lang="hu-HU" dirty="0" smtClean="0"/>
              <a:t>: </a:t>
            </a:r>
            <a:r>
              <a:rPr lang="en-US" dirty="0" smtClean="0"/>
              <a:t>http</a:t>
            </a:r>
            <a:r>
              <a:rPr lang="en-US" dirty="0" smtClean="0"/>
              <a:t>://www.ngkszki.hu/seged/csej-lyesj/tortenet.htm</a:t>
            </a:r>
            <a:endParaRPr lang="en-US" dirty="0"/>
          </a:p>
        </p:txBody>
      </p:sp>
    </p:spTree>
    <p:extLst>
      <p:ext uri="{BB962C8B-B14F-4D97-AF65-F5344CB8AC3E}">
        <p14:creationId xmlns:p14="http://schemas.microsoft.com/office/powerpoint/2010/main" xmlns="" val="41137324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Miről szól egy </a:t>
            </a:r>
            <a:r>
              <a:rPr lang="hu-HU" dirty="0" smtClean="0"/>
              <a:t>„családfa</a:t>
            </a:r>
            <a:r>
              <a:rPr lang="hu-HU" dirty="0"/>
              <a:t>”?</a:t>
            </a:r>
          </a:p>
        </p:txBody>
      </p:sp>
      <p:sp>
        <p:nvSpPr>
          <p:cNvPr id="3" name="Tartalom helye 2"/>
          <p:cNvSpPr>
            <a:spLocks noGrp="1"/>
          </p:cNvSpPr>
          <p:nvPr>
            <p:ph idx="1"/>
          </p:nvPr>
        </p:nvSpPr>
        <p:spPr>
          <a:xfrm>
            <a:off x="838200" y="1825625"/>
            <a:ext cx="10515600" cy="4635136"/>
          </a:xfrm>
        </p:spPr>
        <p:txBody>
          <a:bodyPr>
            <a:normAutofit lnSpcReduction="10000"/>
          </a:bodyPr>
          <a:lstStyle/>
          <a:p>
            <a:pPr>
              <a:lnSpc>
                <a:spcPct val="100000"/>
              </a:lnSpc>
            </a:pPr>
            <a:r>
              <a:rPr lang="hu-HU" dirty="0" smtClean="0"/>
              <a:t>Ha az A, B,… nyelvek rokonok, akkor</a:t>
            </a:r>
          </a:p>
          <a:p>
            <a:pPr>
              <a:lnSpc>
                <a:spcPct val="100000"/>
              </a:lnSpc>
            </a:pPr>
            <a:r>
              <a:rPr lang="hu-HU" dirty="0" smtClean="0"/>
              <a:t>van egy közös ősük, amit</a:t>
            </a:r>
          </a:p>
          <a:p>
            <a:pPr marL="0" indent="0">
              <a:lnSpc>
                <a:spcPct val="100000"/>
              </a:lnSpc>
              <a:buNone/>
            </a:pPr>
            <a:r>
              <a:rPr lang="hu-HU" dirty="0" smtClean="0"/>
              <a:t>		szeretnénk (legalább részben) rekonstruálni;</a:t>
            </a:r>
          </a:p>
          <a:p>
            <a:pPr>
              <a:lnSpc>
                <a:spcPct val="100000"/>
              </a:lnSpc>
            </a:pPr>
            <a:r>
              <a:rPr lang="hu-HU" dirty="0" smtClean="0"/>
              <a:t>valamint a közös ősből valahogy kifejlődtek a leánynyelvek,</a:t>
            </a:r>
            <a:br>
              <a:rPr lang="hu-HU" dirty="0" smtClean="0"/>
            </a:br>
            <a:r>
              <a:rPr lang="hu-HU" dirty="0" smtClean="0"/>
              <a:t>		és ezt a fejlődést is szeretnénk megérteni.</a:t>
            </a:r>
          </a:p>
          <a:p>
            <a:pPr>
              <a:lnSpc>
                <a:spcPct val="100000"/>
              </a:lnSpc>
            </a:pPr>
            <a:r>
              <a:rPr lang="hu-HU" dirty="0" smtClean="0"/>
              <a:t>Az oszlopok jelentése:</a:t>
            </a:r>
          </a:p>
          <a:p>
            <a:pPr lvl="1">
              <a:lnSpc>
                <a:spcPct val="100000"/>
              </a:lnSpc>
            </a:pPr>
            <a:r>
              <a:rPr lang="hu-HU" dirty="0"/>
              <a:t>Vajon egyenlő súllyal vesznek részt? Nemek száma független  a hangtani változásoktól. A hangtani változások összefüggenek egymással.</a:t>
            </a:r>
          </a:p>
          <a:p>
            <a:pPr lvl="1">
              <a:lnSpc>
                <a:spcPct val="100000"/>
              </a:lnSpc>
            </a:pPr>
            <a:r>
              <a:rPr lang="hu-HU" dirty="0"/>
              <a:t>Milyen irányú változás valószínűbb? Például a nemek száma inkább csökken</a:t>
            </a:r>
            <a:r>
              <a:rPr lang="hu-HU" dirty="0" smtClean="0"/>
              <a:t>.</a:t>
            </a:r>
          </a:p>
          <a:p>
            <a:pPr>
              <a:lnSpc>
                <a:spcPct val="100000"/>
              </a:lnSpc>
            </a:pPr>
            <a:r>
              <a:rPr lang="hu-HU" dirty="0" smtClean="0"/>
              <a:t>Na, és a sorok?</a:t>
            </a:r>
          </a:p>
        </p:txBody>
      </p:sp>
    </p:spTree>
    <p:extLst>
      <p:ext uri="{BB962C8B-B14F-4D97-AF65-F5344CB8AC3E}">
        <p14:creationId xmlns:p14="http://schemas.microsoft.com/office/powerpoint/2010/main" xmlns="" val="252112037"/>
      </p:ext>
    </p:extLst>
  </p:cSld>
  <p:clrMapOvr>
    <a:masterClrMapping/>
  </p:clrMapOvr>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2022</TotalTime>
  <Words>1093</Words>
  <Application>Microsoft Office PowerPoint</Application>
  <PresentationFormat>Egyéni</PresentationFormat>
  <Paragraphs>536</Paragraphs>
  <Slides>24</Slides>
  <Notes>1</Notes>
  <HiddenSlides>0</HiddenSlides>
  <MMClips>0</MMClips>
  <ScaleCrop>false</ScaleCrop>
  <HeadingPairs>
    <vt:vector size="4" baseType="variant">
      <vt:variant>
        <vt:lpstr>Téma</vt:lpstr>
      </vt:variant>
      <vt:variant>
        <vt:i4>1</vt:i4>
      </vt:variant>
      <vt:variant>
        <vt:lpstr>Diacímek</vt:lpstr>
      </vt:variant>
      <vt:variant>
        <vt:i4>24</vt:i4>
      </vt:variant>
    </vt:vector>
  </HeadingPairs>
  <TitlesOfParts>
    <vt:vector size="25" baseType="lpstr">
      <vt:lpstr>Office-téma</vt:lpstr>
      <vt:lpstr>Sémi összehasonlító nyelvészet</vt:lpstr>
      <vt:lpstr>Készítsünk családfát!</vt:lpstr>
      <vt:lpstr>3. dia</vt:lpstr>
      <vt:lpstr>4. dia</vt:lpstr>
      <vt:lpstr>5. dia</vt:lpstr>
      <vt:lpstr>6. dia</vt:lpstr>
      <vt:lpstr>Miről szól egy „fa”?   1. szinkrón szemlélet</vt:lpstr>
      <vt:lpstr>Miről szól egy „fa”?   2. diakrón szemlélet</vt:lpstr>
      <vt:lpstr>Miről szól egy „családfa”?</vt:lpstr>
      <vt:lpstr>10. dia</vt:lpstr>
      <vt:lpstr>Miről szól egy „családfa”?</vt:lpstr>
      <vt:lpstr>Néhány izoglossza   (Hetzron nyomán)</vt:lpstr>
      <vt:lpstr>Nyelvcsalád és családfa (kevésbé standard verzió)</vt:lpstr>
      <vt:lpstr>Családfaelmélet: néhány kérdés</vt:lpstr>
      <vt:lpstr>Néhány nyelvészeti fogalom</vt:lpstr>
      <vt:lpstr>16. dia</vt:lpstr>
      <vt:lpstr>Mi is a „bibliai héber”?</vt:lpstr>
      <vt:lpstr>Mi is a „bibliai héber”?</vt:lpstr>
      <vt:lpstr>19. dia</vt:lpstr>
      <vt:lpstr>Szamaritánus héber</vt:lpstr>
      <vt:lpstr>Szamaritánus héber</vt:lpstr>
      <vt:lpstr>Házi feladat</vt:lpstr>
      <vt:lpstr>Következő órára: olvasandó + házi feladat</vt:lpstr>
      <vt:lpstr>Viszlát jövő szerdán!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Sémi összehasonlító nyelvészet</dc:title>
  <dc:creator>birot</dc:creator>
  <cp:lastModifiedBy>Tamas Biro</cp:lastModifiedBy>
  <cp:revision>82</cp:revision>
  <dcterms:created xsi:type="dcterms:W3CDTF">2014-09-09T08:41:25Z</dcterms:created>
  <dcterms:modified xsi:type="dcterms:W3CDTF">2014-09-27T22:40:09Z</dcterms:modified>
</cp:coreProperties>
</file>