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14" r:id="rId3"/>
    <p:sldId id="315" r:id="rId4"/>
    <p:sldId id="328" r:id="rId5"/>
    <p:sldId id="324" r:id="rId6"/>
    <p:sldId id="325" r:id="rId7"/>
    <p:sldId id="326" r:id="rId8"/>
    <p:sldId id="329" r:id="rId9"/>
    <p:sldId id="320" r:id="rId10"/>
    <p:sldId id="319" r:id="rId11"/>
    <p:sldId id="321" r:id="rId12"/>
    <p:sldId id="323" r:id="rId13"/>
    <p:sldId id="330" r:id="rId14"/>
    <p:sldId id="331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6C478-EF30-4BA2-82E7-BB1912A6EB19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B1EF-4AAE-4828-BB6B-B0D988999B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519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5600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hu-H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2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20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7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28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12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63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381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24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778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4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734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4A82-DD17-4363-9B29-11E444A65FB0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092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4A82-DD17-4363-9B29-11E444A65FB0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2D5E2-E7FB-4A4E-9AEC-2B2D40CA65D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655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1524000" y="315543"/>
            <a:ext cx="9144000" cy="2387600"/>
          </a:xfrm>
        </p:spPr>
        <p:txBody>
          <a:bodyPr/>
          <a:lstStyle/>
          <a:p>
            <a:r>
              <a:rPr lang="hu-HU" b="1" dirty="0"/>
              <a:t>Sémi összehasonlító nyelvészet</a:t>
            </a:r>
          </a:p>
        </p:txBody>
      </p:sp>
      <p:sp>
        <p:nvSpPr>
          <p:cNvPr id="2051" name="Alcím 2"/>
          <p:cNvSpPr>
            <a:spLocks noGrp="1"/>
          </p:cNvSpPr>
          <p:nvPr>
            <p:ph type="subTitle" idx="1"/>
          </p:nvPr>
        </p:nvSpPr>
        <p:spPr>
          <a:xfrm>
            <a:off x="1524000" y="3294533"/>
            <a:ext cx="9144000" cy="1169894"/>
          </a:xfrm>
        </p:spPr>
        <p:txBody>
          <a:bodyPr/>
          <a:lstStyle/>
          <a:p>
            <a:r>
              <a:rPr lang="hu-HU" dirty="0"/>
              <a:t>BMA-HEBD-303</a:t>
            </a:r>
            <a:endParaRPr lang="hu-HU" dirty="0" smtClean="0"/>
          </a:p>
          <a:p>
            <a:r>
              <a:rPr lang="hu-HU" altLang="hu-HU" dirty="0" err="1" smtClean="0"/>
              <a:t>Biró</a:t>
            </a:r>
            <a:r>
              <a:rPr lang="hu-HU" altLang="hu-HU" dirty="0" smtClean="0"/>
              <a:t> Tamás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805519" y="49619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smtClean="0"/>
              <a:t>2014. október 8.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42515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15889"/>
            <a:ext cx="9144000" cy="1133475"/>
          </a:xfrm>
        </p:spPr>
        <p:txBody>
          <a:bodyPr/>
          <a:lstStyle/>
          <a:p>
            <a:r>
              <a:rPr lang="en-US" altLang="hu-HU" sz="4000"/>
              <a:t>The West-Semitic language continuum</a:t>
            </a:r>
          </a:p>
        </p:txBody>
      </p:sp>
      <p:pic>
        <p:nvPicPr>
          <p:cNvPr id="7171" name="Picture 3"/>
          <p:cNvPicPr>
            <a:picLocks noGrp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9" y="1484313"/>
            <a:ext cx="4033837" cy="4362450"/>
          </a:xfrm>
        </p:spPr>
      </p:pic>
      <p:sp>
        <p:nvSpPr>
          <p:cNvPr id="717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74826" y="1195389"/>
            <a:ext cx="4537075" cy="5329237"/>
          </a:xfrm>
        </p:spPr>
        <p:txBody>
          <a:bodyPr/>
          <a:lstStyle/>
          <a:p>
            <a:pPr marL="0" indent="0">
              <a:spcBef>
                <a:spcPct val="20000"/>
              </a:spcBef>
            </a:pPr>
            <a:r>
              <a:rPr lang="en-US" altLang="hu-HU" smtClean="0">
                <a:latin typeface="Times New Roman" panose="02020603050405020304" pitchFamily="18" charset="0"/>
              </a:rPr>
              <a:t>Soon after 1000 BCE:</a:t>
            </a:r>
          </a:p>
          <a:p>
            <a:pPr marL="0" indent="0"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hu-HU" sz="2000" u="sng">
                <a:latin typeface="Times New Roman" panose="02020603050405020304" pitchFamily="18" charset="0"/>
              </a:rPr>
              <a:t>(Ugaritic</a:t>
            </a:r>
            <a:r>
              <a:rPr lang="en-US" altLang="hu-HU" sz="2000">
                <a:latin typeface="Times New Roman" panose="02020603050405020304" pitchFamily="18" charset="0"/>
              </a:rPr>
              <a:t> not anymore, </a:t>
            </a:r>
            <a:r>
              <a:rPr lang="en-US" altLang="hu-HU" sz="1600">
                <a:latin typeface="Times New Roman" panose="02020603050405020304" pitchFamily="18" charset="0"/>
              </a:rPr>
              <a:t>no Canaanite shift</a:t>
            </a:r>
            <a:r>
              <a:rPr lang="en-US" altLang="hu-HU" sz="2000">
                <a:latin typeface="Times New Roman" panose="02020603050405020304" pitchFamily="18" charset="0"/>
              </a:rPr>
              <a:t>)</a:t>
            </a:r>
          </a:p>
          <a:p>
            <a:pPr marL="0" indent="0"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hu-HU" sz="2000">
                <a:latin typeface="Times New Roman" panose="02020603050405020304" pitchFamily="18" charset="0"/>
              </a:rPr>
              <a:t>(Philistine language? Indo-European?)</a:t>
            </a:r>
            <a:endParaRPr lang="en-US" altLang="hu-HU" sz="2000" u="sng">
              <a:latin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hu-HU" sz="2400" u="sng">
                <a:latin typeface="Times New Roman" panose="02020603050405020304" pitchFamily="18" charset="0"/>
              </a:rPr>
              <a:t>Aramaic</a:t>
            </a:r>
            <a:r>
              <a:rPr lang="en-US" altLang="hu-HU" sz="2400">
                <a:latin typeface="Times New Roman" panose="02020603050405020304" pitchFamily="18" charset="0"/>
              </a:rPr>
              <a:t> in Syria </a:t>
            </a:r>
            <a:r>
              <a:rPr lang="en-US" altLang="hu-HU" sz="1600">
                <a:latin typeface="Times New Roman" panose="02020603050405020304" pitchFamily="18" charset="0"/>
              </a:rPr>
              <a:t>(no Canaanite shift)</a:t>
            </a:r>
            <a:endParaRPr lang="en-US" altLang="hu-HU" sz="2400" u="sng">
              <a:latin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hu-HU" sz="2400">
                <a:latin typeface="Times New Roman" panose="02020603050405020304" pitchFamily="18" charset="0"/>
              </a:rPr>
              <a:t>Canaanite sound shift </a:t>
            </a:r>
            <a:r>
              <a:rPr lang="en-US" altLang="hu-HU" sz="2000">
                <a:latin typeface="Times New Roman" panose="02020603050405020304" pitchFamily="18" charset="0"/>
              </a:rPr>
              <a:t>[ā] &gt; [ō]</a:t>
            </a:r>
            <a:r>
              <a:rPr lang="en-US" altLang="hu-HU" sz="2400">
                <a:latin typeface="Times New Roman" panose="02020603050405020304" pitchFamily="18" charset="0"/>
              </a:rPr>
              <a:t>: </a:t>
            </a:r>
            <a:r>
              <a:rPr lang="en-US" altLang="hu-HU" sz="2400" u="sng">
                <a:latin typeface="Times New Roman" panose="02020603050405020304" pitchFamily="18" charset="0"/>
              </a:rPr>
              <a:t>Phoenician</a:t>
            </a:r>
            <a:r>
              <a:rPr lang="en-US" altLang="hu-HU" sz="2400">
                <a:latin typeface="Times New Roman" panose="02020603050405020304" pitchFamily="18" charset="0"/>
              </a:rPr>
              <a:t> on the coast, and </a:t>
            </a:r>
            <a:br>
              <a:rPr lang="en-US" altLang="hu-HU" sz="2400">
                <a:latin typeface="Times New Roman" panose="02020603050405020304" pitchFamily="18" charset="0"/>
              </a:rPr>
            </a:br>
            <a:r>
              <a:rPr lang="en-US" altLang="hu-HU" sz="2400" u="sng">
                <a:latin typeface="Times New Roman" panose="02020603050405020304" pitchFamily="18" charset="0"/>
              </a:rPr>
              <a:t>Hebrew</a:t>
            </a:r>
            <a:r>
              <a:rPr lang="en-US" altLang="hu-HU" sz="2400">
                <a:latin typeface="Times New Roman" panose="02020603050405020304" pitchFamily="18" charset="0"/>
              </a:rPr>
              <a:t>: Northern and Southern dialects?</a:t>
            </a:r>
            <a:r>
              <a:rPr lang="en-US" altLang="hu-HU" sz="1800">
                <a:latin typeface="Times New Roman" panose="02020603050405020304" pitchFamily="18" charset="0"/>
              </a:rPr>
              <a:t> (E.g., shibbolet/sibbolet?)</a:t>
            </a:r>
          </a:p>
          <a:p>
            <a:pPr marL="0" indent="0">
              <a:spcBef>
                <a:spcPct val="20000"/>
              </a:spcBef>
              <a:buFont typeface="Times New Roman" panose="02020603050405020304" pitchFamily="18" charset="0"/>
              <a:buChar char="•"/>
            </a:pPr>
            <a:r>
              <a:rPr lang="en-US" altLang="hu-HU" sz="2400">
                <a:latin typeface="Times New Roman" panose="02020603050405020304" pitchFamily="18" charset="0"/>
              </a:rPr>
              <a:t>Ammonite, Moabite, Edomite (etc?).</a:t>
            </a:r>
          </a:p>
          <a:p>
            <a:pPr marL="0" indent="0">
              <a:spcBef>
                <a:spcPct val="20000"/>
              </a:spcBef>
            </a:pPr>
            <a:r>
              <a:rPr lang="en-US" altLang="hu-HU" sz="2400" i="1">
                <a:latin typeface="Times New Roman" panose="02020603050405020304" pitchFamily="18" charset="0"/>
              </a:rPr>
              <a:t>Most probably: </a:t>
            </a:r>
          </a:p>
          <a:p>
            <a:pPr marL="0" indent="0">
              <a:spcBef>
                <a:spcPct val="20000"/>
              </a:spcBef>
            </a:pPr>
            <a:r>
              <a:rPr lang="en-US" altLang="hu-HU" sz="2400">
                <a:latin typeface="Times New Roman" panose="02020603050405020304" pitchFamily="18" charset="0"/>
              </a:rPr>
              <a:t>- </a:t>
            </a:r>
            <a:r>
              <a:rPr lang="en-US" altLang="hu-HU" sz="2400" u="sng">
                <a:latin typeface="Times New Roman" panose="02020603050405020304" pitchFamily="18" charset="0"/>
              </a:rPr>
              <a:t>spoken</a:t>
            </a:r>
            <a:r>
              <a:rPr lang="en-US" altLang="hu-HU" sz="2400">
                <a:latin typeface="Times New Roman" panose="02020603050405020304" pitchFamily="18" charset="0"/>
              </a:rPr>
              <a:t> dialect continuum </a:t>
            </a:r>
            <a:br>
              <a:rPr lang="en-US" altLang="hu-HU" sz="2400">
                <a:latin typeface="Times New Roman" panose="02020603050405020304" pitchFamily="18" charset="0"/>
              </a:rPr>
            </a:br>
            <a:r>
              <a:rPr lang="en-US" altLang="hu-HU" sz="2400">
                <a:latin typeface="Times New Roman" panose="02020603050405020304" pitchFamily="18" charset="0"/>
              </a:rPr>
              <a:t>- artificial </a:t>
            </a:r>
            <a:r>
              <a:rPr lang="en-US" altLang="hu-HU" sz="2400" u="sng">
                <a:latin typeface="Times New Roman" panose="02020603050405020304" pitchFamily="18" charset="0"/>
              </a:rPr>
              <a:t>official/literary</a:t>
            </a:r>
            <a:r>
              <a:rPr lang="en-US" altLang="hu-HU" sz="2400">
                <a:latin typeface="Times New Roman" panose="02020603050405020304" pitchFamily="18" charset="0"/>
              </a:rPr>
              <a:t> language(s) in inscriptions.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5953125" y="6165850"/>
            <a:ext cx="4679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1200"/>
              <a:t>Source: http://library.kiwix.org:4201/I/300px_Levant_830_svg.png</a:t>
            </a:r>
          </a:p>
        </p:txBody>
      </p:sp>
    </p:spTree>
    <p:extLst>
      <p:ext uri="{BB962C8B-B14F-4D97-AF65-F5344CB8AC3E}">
        <p14:creationId xmlns:p14="http://schemas.microsoft.com/office/powerpoint/2010/main" val="4277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8077200" y="6245225"/>
            <a:ext cx="21288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879E7B3-5C3E-42B4-8F78-14F3B62480AB}" type="slidenum">
              <a:rPr lang="en-US" altLang="hu-HU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en-US" altLang="hu-HU">
              <a:solidFill>
                <a:srgbClr val="00000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hu-HU" sz="3600">
                <a:solidFill>
                  <a:srgbClr val="000000"/>
                </a:solidFill>
              </a:rPr>
              <a:t>History of Biblical Hebrew: </a:t>
            </a:r>
            <a:r>
              <a:rPr lang="en-US" altLang="hu-HU" sz="22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spoken</a:t>
            </a:r>
            <a:r>
              <a:rPr lang="en-US" altLang="hu-HU" sz="2200">
                <a:solidFill>
                  <a:srgbClr val="000000"/>
                </a:solidFill>
              </a:rPr>
              <a:t> vs. </a:t>
            </a:r>
            <a:r>
              <a:rPr lang="en-US" altLang="hu-HU" sz="2200" u="sng">
                <a:solidFill>
                  <a:srgbClr val="000000"/>
                </a:solidFill>
                <a:latin typeface="Times New Roman" panose="02020603050405020304" pitchFamily="18" charset="0"/>
              </a:rPr>
              <a:t>written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495550" y="1268414"/>
            <a:ext cx="81724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8138" indent="-334963" eaLnBrk="0" hangingPunct="0"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2575" eaLnBrk="0" hangingPunct="0"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  <a:tab pos="9140825" algn="l"/>
                <a:tab pos="9598025" algn="l"/>
                <a:tab pos="10055225" algn="l"/>
                <a:tab pos="10512425" algn="l"/>
                <a:tab pos="1051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altLang="hu-HU" sz="2800" i="1" dirty="0">
                <a:solidFill>
                  <a:srgbClr val="000000"/>
                </a:solidFill>
              </a:rPr>
              <a:t>		</a:t>
            </a:r>
            <a:r>
              <a:rPr lang="en-US" altLang="hu-HU" sz="2200" i="1" u="sng" dirty="0">
                <a:solidFill>
                  <a:srgbClr val="000000"/>
                </a:solidFill>
              </a:rPr>
              <a:t>Geography</a:t>
            </a:r>
            <a:r>
              <a:rPr lang="en-US" altLang="hu-HU" sz="2200" i="1" dirty="0">
                <a:solidFill>
                  <a:srgbClr val="000000"/>
                </a:solidFill>
              </a:rPr>
              <a:t>: Northwest Semitic spoken language continuum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hu-HU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Aramaic 	Northern Hebrew	Southern Hebrew	Moab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hu-HU" sz="2000" dirty="0">
                <a:solidFill>
                  <a:srgbClr val="000000"/>
                </a:solidFill>
              </a:rPr>
              <a:t>									</a:t>
            </a:r>
            <a:r>
              <a:rPr lang="en-US" altLang="hu-HU" dirty="0">
                <a:solidFill>
                  <a:srgbClr val="000000"/>
                </a:solidFill>
              </a:rPr>
              <a:t>				</a:t>
            </a:r>
            <a:r>
              <a:rPr lang="hu-HU" altLang="hu-HU" dirty="0" smtClean="0">
                <a:solidFill>
                  <a:srgbClr val="000000"/>
                </a:solidFill>
              </a:rPr>
              <a:t>	      </a:t>
            </a:r>
            <a:r>
              <a:rPr lang="en-US" altLang="hu-HU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Judah</a:t>
            </a:r>
            <a:endParaRPr lang="en-US" altLang="hu-HU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spcBef>
                <a:spcPts val="700"/>
              </a:spcBef>
            </a:pPr>
            <a:r>
              <a:rPr lang="hu-HU" altLang="hu-HU" dirty="0" smtClean="0">
                <a:solidFill>
                  <a:srgbClr val="000000"/>
                </a:solidFill>
              </a:rPr>
              <a:t>		</a:t>
            </a:r>
            <a:r>
              <a:rPr lang="en-US" altLang="hu-HU" dirty="0">
                <a:solidFill>
                  <a:srgbClr val="000000"/>
                </a:solidFill>
              </a:rPr>
              <a:t>							 	</a:t>
            </a:r>
            <a:r>
              <a:rPr lang="en-US" altLang="hu-HU" sz="20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Pre-classical BH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hu-HU" dirty="0">
                <a:solidFill>
                  <a:srgbClr val="000000"/>
                </a:solidFill>
              </a:rPr>
              <a:t>														    </a:t>
            </a:r>
            <a:r>
              <a:rPr lang="hu-HU" altLang="hu-HU" dirty="0" smtClean="0">
                <a:solidFill>
                  <a:srgbClr val="000000"/>
                </a:solidFill>
              </a:rPr>
              <a:t>		</a:t>
            </a:r>
            <a:r>
              <a:rPr lang="en-US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dirty="0">
                <a:solidFill>
                  <a:srgbClr val="000000"/>
                </a:solidFill>
              </a:rPr>
              <a:t> </a:t>
            </a:r>
            <a:r>
              <a:rPr lang="hu-HU" altLang="hu-HU" dirty="0" smtClean="0">
                <a:solidFill>
                  <a:srgbClr val="000000"/>
                </a:solidFill>
              </a:rPr>
              <a:t>     </a:t>
            </a:r>
            <a:r>
              <a:rPr lang="en-US" altLang="hu-HU" dirty="0" smtClean="0">
                <a:solidFill>
                  <a:srgbClr val="000000"/>
                </a:solidFill>
              </a:rPr>
              <a:t> </a:t>
            </a:r>
            <a:r>
              <a:rPr lang="en-US" altLang="hu-HU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Mesha</a:t>
            </a:r>
            <a:r>
              <a:rPr lang="en-US" altLang="hu-HU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stele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hu-HU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early Aramaic </a:t>
            </a:r>
            <a:r>
              <a:rPr lang="en-US" alt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hu-HU" dirty="0">
                <a:solidFill>
                  <a:srgbClr val="000000"/>
                </a:solidFill>
              </a:rPr>
              <a:t>							    </a:t>
            </a:r>
            <a:r>
              <a:rPr lang="en-US" altLang="hu-HU" sz="20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Classical BH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hu-HU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inscriptions</a:t>
            </a:r>
          </a:p>
          <a:p>
            <a:pPr lvl="1" eaLnBrk="1" hangingPunct="1">
              <a:spcBef>
                <a:spcPts val="700"/>
              </a:spcBef>
            </a:pPr>
            <a:endParaRPr lang="en-US" altLang="hu-HU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700"/>
              </a:spcBef>
            </a:pPr>
            <a:endParaRPr lang="en-US" altLang="hu-HU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700"/>
              </a:spcBef>
            </a:pPr>
            <a:r>
              <a:rPr lang="en-US" altLang="hu-HU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Achaemenid</a:t>
            </a:r>
            <a:r>
              <a:rPr lang="en-US" altLang="hu-HU" dirty="0">
                <a:solidFill>
                  <a:srgbClr val="000000"/>
                </a:solidFill>
                <a:latin typeface="Times New Roman" panose="02020603050405020304" pitchFamily="18" charset="0"/>
              </a:rPr>
              <a:t> 	</a:t>
            </a:r>
            <a:r>
              <a:rPr lang="en-US" altLang="hu-HU" dirty="0">
                <a:solidFill>
                  <a:srgbClr val="000000"/>
                </a:solidFill>
              </a:rPr>
              <a:t>				</a:t>
            </a:r>
            <a:r>
              <a:rPr lang="en-US" altLang="hu-HU" sz="20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Late Biblical Hebrew</a:t>
            </a:r>
          </a:p>
          <a:p>
            <a:pPr lvl="1" eaLnBrk="1" hangingPunct="1">
              <a:spcBef>
                <a:spcPts val="700"/>
              </a:spcBef>
            </a:pPr>
            <a:r>
              <a:rPr lang="en-US" altLang="hu-HU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Aramaic</a:t>
            </a:r>
            <a:r>
              <a:rPr lang="en-US" altLang="hu-HU" dirty="0">
                <a:solidFill>
                  <a:srgbClr val="000000"/>
                </a:solidFill>
              </a:rPr>
              <a:t> 									</a:t>
            </a:r>
            <a:r>
              <a:rPr lang="en-US" altLang="hu-HU" sz="20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Qumran Hebrew</a:t>
            </a:r>
          </a:p>
          <a:p>
            <a:pPr lvl="1" eaLnBrk="1" hangingPunct="1">
              <a:spcBef>
                <a:spcPts val="700"/>
              </a:spcBef>
            </a:pPr>
            <a:endParaRPr lang="en-US" altLang="hu-HU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700"/>
              </a:spcBef>
            </a:pPr>
            <a:r>
              <a:rPr lang="en-US" altLang="hu-HU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Middle Aramaic</a:t>
            </a:r>
            <a:r>
              <a:rPr lang="en-US" altLang="hu-HU" dirty="0">
                <a:solidFill>
                  <a:srgbClr val="000000"/>
                </a:solidFill>
              </a:rPr>
              <a:t> 					</a:t>
            </a:r>
            <a:r>
              <a:rPr lang="en-US" altLang="hu-HU" sz="20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Mishnaic</a:t>
            </a:r>
            <a:r>
              <a:rPr lang="en-US" altLang="hu-HU" sz="20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/Rabbinic Hebrew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545200" y="692150"/>
            <a:ext cx="994801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75"/>
              </a:spcBef>
            </a:pPr>
            <a:r>
              <a:rPr lang="en-US" altLang="hu-HU" sz="2200" i="1" u="sng">
                <a:solidFill>
                  <a:srgbClr val="000000"/>
                </a:solidFill>
              </a:rPr>
              <a:t>Time:</a:t>
            </a:r>
          </a:p>
          <a:p>
            <a:pPr eaLnBrk="1" hangingPunct="1">
              <a:spcBef>
                <a:spcPts val="1250"/>
              </a:spcBef>
            </a:pPr>
            <a:r>
              <a:rPr lang="en-US" altLang="hu-HU" sz="2000">
                <a:solidFill>
                  <a:srgbClr val="000000"/>
                </a:solidFill>
              </a:rPr>
              <a:t>2</a:t>
            </a:r>
            <a:r>
              <a:rPr lang="en-US" altLang="hu-HU" sz="2000" baseline="30000">
                <a:solidFill>
                  <a:srgbClr val="000000"/>
                </a:solidFill>
              </a:rPr>
              <a:t>nd</a:t>
            </a:r>
            <a:r>
              <a:rPr lang="en-US" altLang="hu-HU" sz="2000">
                <a:solidFill>
                  <a:srgbClr val="000000"/>
                </a:solidFill>
              </a:rPr>
              <a:t> Temple;	Bab. exile;   1</a:t>
            </a:r>
            <a:r>
              <a:rPr lang="en-US" altLang="hu-HU" sz="2000" baseline="30000">
                <a:solidFill>
                  <a:srgbClr val="000000"/>
                </a:solidFill>
              </a:rPr>
              <a:t>st</a:t>
            </a:r>
            <a:r>
              <a:rPr lang="en-US" altLang="hu-HU" sz="2000">
                <a:solidFill>
                  <a:srgbClr val="000000"/>
                </a:solidFill>
              </a:rPr>
              <a:t> Temple; Judges</a:t>
            </a: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3432175" y="2205039"/>
            <a:ext cx="1588" cy="11525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3432175" y="3716339"/>
            <a:ext cx="1588" cy="11525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3432175" y="5300664"/>
            <a:ext cx="1588" cy="13684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 flipH="1">
            <a:off x="7748588" y="3789363"/>
            <a:ext cx="438150" cy="10080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8759825" y="2636839"/>
            <a:ext cx="1588" cy="72072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7680325" y="5157789"/>
            <a:ext cx="1588" cy="1428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>
            <a:off x="6096001" y="2060576"/>
            <a:ext cx="504825" cy="5762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 flipH="1">
            <a:off x="7316788" y="2133600"/>
            <a:ext cx="366712" cy="431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2" name="Text Box 13"/>
          <p:cNvSpPr txBox="1">
            <a:spLocks noChangeArrowheads="1"/>
          </p:cNvSpPr>
          <p:nvPr/>
        </p:nvSpPr>
        <p:spPr bwMode="auto">
          <a:xfrm>
            <a:off x="5227709" y="2708276"/>
            <a:ext cx="101275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en-US" altLang="hu-H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North and South, </a:t>
            </a:r>
            <a:br>
              <a:rPr lang="en-US" altLang="hu-H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hu-HU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pre- and post-exilic Colloquial Hebrew?</a:t>
            </a:r>
          </a:p>
        </p:txBody>
      </p:sp>
      <p:sp>
        <p:nvSpPr>
          <p:cNvPr id="17423" name="Line 14"/>
          <p:cNvSpPr>
            <a:spLocks noChangeShapeType="1"/>
          </p:cNvSpPr>
          <p:nvPr/>
        </p:nvSpPr>
        <p:spPr bwMode="auto">
          <a:xfrm>
            <a:off x="5880101" y="5229225"/>
            <a:ext cx="792163" cy="863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4" name="Line 15"/>
          <p:cNvSpPr>
            <a:spLocks noChangeShapeType="1"/>
          </p:cNvSpPr>
          <p:nvPr/>
        </p:nvSpPr>
        <p:spPr bwMode="auto">
          <a:xfrm flipV="1">
            <a:off x="5880101" y="5226050"/>
            <a:ext cx="576263" cy="7938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5" name="Line 16"/>
          <p:cNvSpPr>
            <a:spLocks noChangeShapeType="1"/>
          </p:cNvSpPr>
          <p:nvPr/>
        </p:nvSpPr>
        <p:spPr bwMode="auto">
          <a:xfrm>
            <a:off x="4800601" y="6237289"/>
            <a:ext cx="1800225" cy="1587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6" name="Line 17"/>
          <p:cNvSpPr>
            <a:spLocks noChangeShapeType="1"/>
          </p:cNvSpPr>
          <p:nvPr/>
        </p:nvSpPr>
        <p:spPr bwMode="auto">
          <a:xfrm flipH="1">
            <a:off x="9188451" y="3357563"/>
            <a:ext cx="582613" cy="2159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7" name="Line 18"/>
          <p:cNvSpPr>
            <a:spLocks noChangeShapeType="1"/>
          </p:cNvSpPr>
          <p:nvPr/>
        </p:nvSpPr>
        <p:spPr bwMode="auto">
          <a:xfrm>
            <a:off x="10056814" y="2133601"/>
            <a:ext cx="1587" cy="7905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8" name="Line 19"/>
          <p:cNvSpPr>
            <a:spLocks noChangeShapeType="1"/>
          </p:cNvSpPr>
          <p:nvPr/>
        </p:nvSpPr>
        <p:spPr bwMode="auto">
          <a:xfrm flipV="1">
            <a:off x="3863975" y="5297489"/>
            <a:ext cx="2592388" cy="793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429" name="Text Box 20"/>
          <p:cNvSpPr txBox="1">
            <a:spLocks noChangeArrowheads="1"/>
          </p:cNvSpPr>
          <p:nvPr/>
        </p:nvSpPr>
        <p:spPr bwMode="auto">
          <a:xfrm>
            <a:off x="4079875" y="6491288"/>
            <a:ext cx="5976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1125"/>
              </a:spcBef>
            </a:pPr>
            <a:r>
              <a:rPr lang="en-US" altLang="hu-HU">
                <a:solidFill>
                  <a:srgbClr val="000000"/>
                </a:solidFill>
              </a:rPr>
              <a:t>To observe: where are </a:t>
            </a:r>
            <a:r>
              <a:rPr lang="en-US" altLang="hu-HU" i="1">
                <a:solidFill>
                  <a:srgbClr val="000000"/>
                </a:solidFill>
              </a:rPr>
              <a:t>no</a:t>
            </a:r>
            <a:r>
              <a:rPr lang="en-US" altLang="hu-HU">
                <a:solidFill>
                  <a:srgbClr val="000000"/>
                </a:solidFill>
              </a:rPr>
              <a:t> connecting lines! Major break!</a:t>
            </a:r>
          </a:p>
        </p:txBody>
      </p:sp>
      <p:sp>
        <p:nvSpPr>
          <p:cNvPr id="17430" name="Text Box 21"/>
          <p:cNvSpPr txBox="1">
            <a:spLocks noChangeArrowheads="1"/>
          </p:cNvSpPr>
          <p:nvPr/>
        </p:nvSpPr>
        <p:spPr bwMode="auto">
          <a:xfrm>
            <a:off x="7391400" y="404813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en-US" altLang="hu-HU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hypothesized</a:t>
            </a:r>
          </a:p>
        </p:txBody>
      </p:sp>
      <p:sp>
        <p:nvSpPr>
          <p:cNvPr id="17431" name="Text Box 22"/>
          <p:cNvSpPr txBox="1">
            <a:spLocks noChangeArrowheads="1"/>
          </p:cNvSpPr>
          <p:nvPr/>
        </p:nvSpPr>
        <p:spPr bwMode="auto">
          <a:xfrm>
            <a:off x="9048751" y="981075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en-US" altLang="hu-HU" u="sng">
                <a:solidFill>
                  <a:srgbClr val="000000"/>
                </a:solidFill>
                <a:latin typeface="Times New Roman" panose="02020603050405020304" pitchFamily="18" charset="0"/>
              </a:rPr>
              <a:t>documents</a:t>
            </a:r>
          </a:p>
        </p:txBody>
      </p:sp>
      <p:cxnSp>
        <p:nvCxnSpPr>
          <p:cNvPr id="17432" name="AutoShape 23"/>
          <p:cNvCxnSpPr>
            <a:cxnSpLocks noChangeShapeType="1"/>
            <a:stCxn id="17420" idx="0"/>
          </p:cNvCxnSpPr>
          <p:nvPr/>
        </p:nvCxnSpPr>
        <p:spPr bwMode="auto">
          <a:xfrm rot="5400000">
            <a:off x="5664201" y="2205039"/>
            <a:ext cx="576263" cy="28733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3" name="AutoShape 24"/>
          <p:cNvCxnSpPr>
            <a:cxnSpLocks noChangeShapeType="1"/>
          </p:cNvCxnSpPr>
          <p:nvPr/>
        </p:nvCxnSpPr>
        <p:spPr bwMode="auto">
          <a:xfrm flipH="1">
            <a:off x="5951539" y="1989138"/>
            <a:ext cx="1150937" cy="6477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43884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bibliai héber északi dialektusa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50323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u-HU" sz="2600" dirty="0" smtClean="0"/>
              <a:t>Az esetragok lekopása után szóvégi mássalhangzó-torlódás vagy diftongus jött létre. Feloldása: </a:t>
            </a:r>
            <a:r>
              <a:rPr lang="hu-HU" sz="2600" dirty="0" err="1" smtClean="0"/>
              <a:t>epentézis</a:t>
            </a:r>
            <a:r>
              <a:rPr lang="hu-HU" sz="2600" dirty="0" smtClean="0"/>
              <a:t> </a:t>
            </a:r>
            <a:r>
              <a:rPr lang="hu-HU" sz="2200" dirty="0" smtClean="0"/>
              <a:t>(</a:t>
            </a:r>
            <a:r>
              <a:rPr lang="hu-HU" sz="2200" dirty="0" err="1" smtClean="0"/>
              <a:t>v.ö</a:t>
            </a:r>
            <a:r>
              <a:rPr lang="hu-HU" sz="2200" dirty="0" smtClean="0"/>
              <a:t>. </a:t>
            </a:r>
            <a:r>
              <a:rPr lang="hu-HU" sz="2200" dirty="0" err="1" smtClean="0"/>
              <a:t>szegoláták</a:t>
            </a:r>
            <a:r>
              <a:rPr lang="hu-HU" sz="2200" dirty="0" smtClean="0"/>
              <a:t>)</a:t>
            </a:r>
            <a:r>
              <a:rPr lang="hu-HU" sz="2600" dirty="0" smtClean="0"/>
              <a:t>, összevonás vagy asszimiláció/törlés.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u-HU" sz="2600" dirty="0" smtClean="0"/>
              <a:t>Az északi dialektusokban nem zajlott le </a:t>
            </a:r>
            <a:r>
              <a:rPr lang="hu-HU" sz="2600" dirty="0" err="1" smtClean="0"/>
              <a:t>epentézis</a:t>
            </a:r>
            <a:r>
              <a:rPr lang="hu-HU" sz="2600" dirty="0" smtClean="0"/>
              <a:t> a következő esetekben:</a:t>
            </a:r>
          </a:p>
          <a:p>
            <a:pPr marL="269875" indent="0">
              <a:lnSpc>
                <a:spcPct val="110000"/>
              </a:lnSpc>
              <a:buNone/>
            </a:pPr>
            <a:r>
              <a:rPr lang="hu-HU" sz="2400" dirty="0" err="1" smtClean="0"/>
              <a:t>Proto-ÉNy</a:t>
            </a:r>
            <a:r>
              <a:rPr lang="hu-HU" sz="2400" dirty="0" smtClean="0"/>
              <a:t> sémi	</a:t>
            </a:r>
            <a:r>
              <a:rPr lang="hu-HU" sz="2400" dirty="0"/>
              <a:t> </a:t>
            </a:r>
            <a:r>
              <a:rPr lang="hu-HU" sz="2400" dirty="0" smtClean="0"/>
              <a:t>esetrag </a:t>
            </a:r>
            <a:r>
              <a:rPr lang="hu-HU" sz="2400" dirty="0"/>
              <a:t>lekopása </a:t>
            </a:r>
            <a:r>
              <a:rPr lang="hu-HU" sz="2400" dirty="0" smtClean="0"/>
              <a:t>után	</a:t>
            </a:r>
            <a:r>
              <a:rPr lang="hu-HU" sz="2400" dirty="0" err="1" smtClean="0"/>
              <a:t>epentézis</a:t>
            </a:r>
            <a:r>
              <a:rPr lang="hu-HU" sz="2400" dirty="0" smtClean="0"/>
              <a:t>	/ törlés,összevonás</a:t>
            </a:r>
          </a:p>
          <a:p>
            <a:pPr>
              <a:lnSpc>
                <a:spcPct val="110000"/>
              </a:lnSpc>
            </a:pPr>
            <a:r>
              <a:rPr lang="hu-HU" sz="2400" dirty="0" smtClean="0"/>
              <a:t>*</a:t>
            </a:r>
            <a:r>
              <a:rPr lang="hu-HU" sz="2400" i="1" dirty="0" err="1" smtClean="0"/>
              <a:t>baytum</a:t>
            </a:r>
            <a:r>
              <a:rPr lang="hu-HU" sz="2400" dirty="0" smtClean="0"/>
              <a:t> (’</a:t>
            </a:r>
            <a:r>
              <a:rPr lang="hu-HU" sz="2400" dirty="0" err="1" smtClean="0"/>
              <a:t>ház</a:t>
            </a:r>
            <a:r>
              <a:rPr lang="hu-HU" sz="2400" dirty="0" smtClean="0"/>
              <a:t>’) &gt;	*</a:t>
            </a:r>
            <a:r>
              <a:rPr lang="hu-HU" sz="2400" i="1" dirty="0" err="1" smtClean="0"/>
              <a:t>bayt</a:t>
            </a:r>
            <a:r>
              <a:rPr lang="hu-HU" sz="2400" i="1" dirty="0" smtClean="0"/>
              <a:t> 			</a:t>
            </a:r>
            <a:r>
              <a:rPr lang="hu-HU" sz="2400" dirty="0" smtClean="0"/>
              <a:t>&gt;	</a:t>
            </a:r>
            <a:r>
              <a:rPr lang="hu-HU" sz="2400" i="1" dirty="0" err="1" smtClean="0"/>
              <a:t>bayit</a:t>
            </a:r>
            <a:r>
              <a:rPr lang="hu-HU" sz="2400" dirty="0" smtClean="0"/>
              <a:t> 	</a:t>
            </a:r>
            <a:r>
              <a:rPr lang="hu-HU" sz="2400" dirty="0"/>
              <a:t>	</a:t>
            </a:r>
            <a:r>
              <a:rPr lang="hu-HU" sz="2400" dirty="0" smtClean="0"/>
              <a:t>/ 	</a:t>
            </a:r>
            <a:r>
              <a:rPr lang="hu-HU" sz="2400" i="1" dirty="0" err="1" smtClean="0"/>
              <a:t>bēt</a:t>
            </a:r>
            <a:r>
              <a:rPr lang="hu-HU" sz="2400" i="1" dirty="0"/>
              <a:t/>
            </a:r>
            <a:br>
              <a:rPr lang="hu-HU" sz="2400" i="1" dirty="0"/>
            </a:br>
            <a:r>
              <a:rPr lang="hu-HU" sz="2400" i="1" dirty="0" smtClean="0"/>
              <a:t>							</a:t>
            </a:r>
            <a:r>
              <a:rPr lang="hu-HU" sz="2000" dirty="0" err="1" smtClean="0"/>
              <a:t>Judeai</a:t>
            </a:r>
            <a:r>
              <a:rPr lang="hu-HU" sz="2000" dirty="0" smtClean="0"/>
              <a:t> H </a:t>
            </a:r>
            <a:r>
              <a:rPr lang="hu-HU" sz="2000" dirty="0" err="1" smtClean="0"/>
              <a:t>st</a:t>
            </a:r>
            <a:r>
              <a:rPr lang="hu-HU" sz="2000" dirty="0" smtClean="0"/>
              <a:t>. </a:t>
            </a:r>
            <a:r>
              <a:rPr lang="hu-HU" sz="2000" dirty="0" err="1" smtClean="0"/>
              <a:t>abs</a:t>
            </a:r>
            <a:r>
              <a:rPr lang="hu-HU" sz="2000" dirty="0" smtClean="0"/>
              <a:t>.</a:t>
            </a:r>
            <a:r>
              <a:rPr lang="hu-HU" sz="2400" dirty="0"/>
              <a:t>	</a:t>
            </a:r>
            <a:r>
              <a:rPr lang="hu-HU" sz="2400" dirty="0" smtClean="0"/>
              <a:t>/ </a:t>
            </a:r>
            <a:r>
              <a:rPr lang="hu-HU" sz="2000" dirty="0" err="1"/>
              <a:t>Judeai</a:t>
            </a:r>
            <a:r>
              <a:rPr lang="hu-HU" sz="2000" dirty="0"/>
              <a:t> H </a:t>
            </a:r>
            <a:r>
              <a:rPr lang="hu-HU" sz="2000" dirty="0" err="1"/>
              <a:t>st</a:t>
            </a:r>
            <a:r>
              <a:rPr lang="hu-HU" sz="2000" dirty="0"/>
              <a:t>. </a:t>
            </a:r>
            <a:r>
              <a:rPr lang="hu-HU" sz="2000" dirty="0" err="1" smtClean="0"/>
              <a:t>constr</a:t>
            </a:r>
            <a:r>
              <a:rPr lang="hu-HU" sz="2000" dirty="0" smtClean="0"/>
              <a:t>., ÉH</a:t>
            </a:r>
          </a:p>
          <a:p>
            <a:pPr>
              <a:lnSpc>
                <a:spcPct val="110000"/>
              </a:lnSpc>
            </a:pPr>
            <a:r>
              <a:rPr lang="hu-HU" sz="2400" dirty="0" smtClean="0"/>
              <a:t>*</a:t>
            </a:r>
            <a:r>
              <a:rPr lang="hu-HU" sz="2400" i="1" dirty="0" err="1" smtClean="0"/>
              <a:t>bintum</a:t>
            </a:r>
            <a:r>
              <a:rPr lang="hu-HU" sz="2400" dirty="0" smtClean="0"/>
              <a:t> (’</a:t>
            </a:r>
            <a:r>
              <a:rPr lang="hu-HU" sz="2400" dirty="0" err="1" smtClean="0"/>
              <a:t>lány</a:t>
            </a:r>
            <a:r>
              <a:rPr lang="hu-HU" sz="2400" dirty="0" smtClean="0"/>
              <a:t>’) &gt;	*</a:t>
            </a:r>
            <a:r>
              <a:rPr lang="hu-HU" sz="2400" i="1" dirty="0" err="1" smtClean="0"/>
              <a:t>bint</a:t>
            </a:r>
            <a:r>
              <a:rPr lang="hu-HU" sz="2400" dirty="0" smtClean="0"/>
              <a:t>			&gt;	</a:t>
            </a:r>
            <a:r>
              <a:rPr lang="hu-HU" sz="2400" i="1" strike="sngStrike" dirty="0" err="1" smtClean="0"/>
              <a:t>binVt</a:t>
            </a:r>
            <a:r>
              <a:rPr lang="hu-HU" sz="2400" i="1" dirty="0" smtClean="0"/>
              <a:t>		</a:t>
            </a:r>
            <a:r>
              <a:rPr lang="hu-HU" sz="2400" dirty="0" smtClean="0"/>
              <a:t>/	</a:t>
            </a:r>
            <a:r>
              <a:rPr lang="hu-HU" sz="2400" i="1" dirty="0"/>
              <a:t> </a:t>
            </a:r>
            <a:r>
              <a:rPr lang="hu-HU" sz="2400" i="1" dirty="0" smtClean="0"/>
              <a:t>bit(t), </a:t>
            </a:r>
            <a:r>
              <a:rPr lang="hu-HU" sz="2400" i="1" dirty="0" err="1" smtClean="0"/>
              <a:t>bat</a:t>
            </a:r>
            <a:r>
              <a:rPr lang="hu-HU" sz="2400" i="1" dirty="0" smtClean="0"/>
              <a:t>(</a:t>
            </a:r>
            <a:r>
              <a:rPr lang="hu-HU" sz="2400" i="1" dirty="0" err="1" smtClean="0"/>
              <a:t>t</a:t>
            </a:r>
            <a:r>
              <a:rPr lang="hu-HU" sz="2400" i="1" dirty="0" smtClean="0"/>
              <a:t>)</a:t>
            </a:r>
            <a:br>
              <a:rPr lang="hu-HU" sz="2400" i="1" dirty="0" smtClean="0"/>
            </a:br>
            <a:r>
              <a:rPr lang="hu-HU" sz="2400" i="1" dirty="0"/>
              <a:t>							</a:t>
            </a:r>
            <a:r>
              <a:rPr lang="hu-HU" sz="2000" dirty="0" smtClean="0"/>
              <a:t>sehol</a:t>
            </a:r>
            <a:r>
              <a:rPr lang="hu-HU" sz="2400" dirty="0"/>
              <a:t>	</a:t>
            </a:r>
            <a:r>
              <a:rPr lang="hu-HU" sz="2400" dirty="0" smtClean="0"/>
              <a:t>	/ 	</a:t>
            </a:r>
            <a:r>
              <a:rPr lang="hu-HU" sz="2000" dirty="0" smtClean="0"/>
              <a:t>mindenhol</a:t>
            </a:r>
          </a:p>
          <a:p>
            <a:pPr>
              <a:lnSpc>
                <a:spcPct val="110000"/>
              </a:lnSpc>
            </a:pPr>
            <a:r>
              <a:rPr lang="hu-HU" sz="2400" dirty="0" smtClean="0"/>
              <a:t>*</a:t>
            </a:r>
            <a:r>
              <a:rPr lang="hu-HU" sz="2400" i="1" dirty="0" err="1" smtClean="0"/>
              <a:t>šantum</a:t>
            </a:r>
            <a:r>
              <a:rPr lang="hu-HU" sz="2400" dirty="0" smtClean="0"/>
              <a:t> </a:t>
            </a:r>
            <a:r>
              <a:rPr lang="hu-HU" sz="2400" dirty="0"/>
              <a:t>(</a:t>
            </a:r>
            <a:r>
              <a:rPr lang="hu-HU" sz="2400" dirty="0" smtClean="0"/>
              <a:t>’</a:t>
            </a:r>
            <a:r>
              <a:rPr lang="hu-HU" sz="2400" dirty="0" err="1" smtClean="0"/>
              <a:t>év</a:t>
            </a:r>
            <a:r>
              <a:rPr lang="hu-HU" sz="2400" dirty="0" smtClean="0"/>
              <a:t>’) &gt;	</a:t>
            </a:r>
            <a:r>
              <a:rPr lang="hu-HU" sz="2400" i="1" dirty="0"/>
              <a:t> </a:t>
            </a:r>
            <a:r>
              <a:rPr lang="hu-HU" sz="2400" i="1" dirty="0" err="1" smtClean="0"/>
              <a:t>šant</a:t>
            </a:r>
            <a:r>
              <a:rPr lang="hu-HU" sz="2400" i="1" dirty="0" smtClean="0"/>
              <a:t>			&gt;	</a:t>
            </a:r>
            <a:r>
              <a:rPr lang="hu-HU" sz="2400" i="1" dirty="0"/>
              <a:t> </a:t>
            </a:r>
            <a:r>
              <a:rPr lang="hu-HU" sz="2400" i="1" dirty="0" err="1" smtClean="0"/>
              <a:t>šana</a:t>
            </a:r>
            <a:r>
              <a:rPr lang="hu-HU" sz="2400" i="1" dirty="0" smtClean="0"/>
              <a:t>(t)	</a:t>
            </a:r>
            <a:r>
              <a:rPr lang="hu-HU" sz="2400" dirty="0" smtClean="0"/>
              <a:t>/ 	</a:t>
            </a:r>
            <a:r>
              <a:rPr lang="hu-HU" sz="2400" i="1" dirty="0"/>
              <a:t> </a:t>
            </a:r>
            <a:r>
              <a:rPr lang="hu-HU" sz="2400" i="1" dirty="0" err="1" smtClean="0"/>
              <a:t>šat</a:t>
            </a:r>
            <a:r>
              <a:rPr lang="hu-HU" sz="2400" i="1" dirty="0" smtClean="0"/>
              <a:t>(</a:t>
            </a:r>
            <a:r>
              <a:rPr lang="hu-HU" sz="2400" i="1" dirty="0" err="1" smtClean="0"/>
              <a:t>t</a:t>
            </a:r>
            <a:r>
              <a:rPr lang="hu-HU" sz="2400" i="1" dirty="0" smtClean="0"/>
              <a:t>)</a:t>
            </a:r>
            <a:br>
              <a:rPr lang="hu-HU" sz="2400" i="1" dirty="0" smtClean="0"/>
            </a:br>
            <a:r>
              <a:rPr lang="hu-HU" sz="2400" i="1" dirty="0"/>
              <a:t>							</a:t>
            </a:r>
            <a:r>
              <a:rPr lang="hu-HU" sz="2000" dirty="0" err="1"/>
              <a:t>Judeai</a:t>
            </a:r>
            <a:r>
              <a:rPr lang="hu-HU" sz="2000" dirty="0"/>
              <a:t> H </a:t>
            </a:r>
            <a:r>
              <a:rPr lang="hu-HU" sz="2000" dirty="0" err="1"/>
              <a:t>st</a:t>
            </a:r>
            <a:r>
              <a:rPr lang="hu-HU" sz="2000" dirty="0"/>
              <a:t>. </a:t>
            </a:r>
            <a:r>
              <a:rPr lang="hu-HU" sz="2000" dirty="0" err="1"/>
              <a:t>abs</a:t>
            </a:r>
            <a:r>
              <a:rPr lang="hu-HU" sz="2000" dirty="0" smtClean="0"/>
              <a:t>. (</a:t>
            </a:r>
            <a:r>
              <a:rPr lang="hu-HU" sz="2000" dirty="0" err="1" smtClean="0"/>
              <a:t>constr</a:t>
            </a:r>
            <a:r>
              <a:rPr lang="hu-HU" sz="2000" dirty="0" smtClean="0"/>
              <a:t>) </a:t>
            </a:r>
            <a:r>
              <a:rPr lang="hu-HU" sz="2400" dirty="0" smtClean="0"/>
              <a:t>/</a:t>
            </a:r>
            <a:r>
              <a:rPr lang="hu-HU" sz="2000" dirty="0" smtClean="0"/>
              <a:t> </a:t>
            </a:r>
            <a:r>
              <a:rPr lang="hu-HU" sz="2000" dirty="0" smtClean="0"/>
              <a:t>	északi héber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96926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Hangtani változások: [a] és [i/e]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586752"/>
            <a:ext cx="10766613" cy="49888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b="1" dirty="0"/>
              <a:t>Law of </a:t>
            </a:r>
            <a:r>
              <a:rPr lang="hu-HU" b="1" dirty="0" err="1" smtClean="0"/>
              <a:t>attenuation</a:t>
            </a:r>
            <a:r>
              <a:rPr lang="hu-HU" b="1" dirty="0" smtClean="0"/>
              <a:t>: </a:t>
            </a:r>
            <a:r>
              <a:rPr lang="hu-HU" b="1" dirty="0" err="1" smtClean="0"/>
              <a:t>i</a:t>
            </a:r>
            <a:r>
              <a:rPr lang="hu-HU" dirty="0" err="1" smtClean="0"/>
              <a:t>n</a:t>
            </a:r>
            <a:r>
              <a:rPr lang="hu-HU" dirty="0" smtClean="0"/>
              <a:t> </a:t>
            </a:r>
            <a:r>
              <a:rPr lang="hu-HU" dirty="0"/>
              <a:t>a </a:t>
            </a:r>
            <a:r>
              <a:rPr lang="hu-HU" dirty="0" err="1"/>
              <a:t>closed</a:t>
            </a:r>
            <a:r>
              <a:rPr lang="hu-HU" dirty="0"/>
              <a:t> </a:t>
            </a:r>
            <a:r>
              <a:rPr lang="hu-HU" dirty="0" err="1"/>
              <a:t>unstressed</a:t>
            </a:r>
            <a:r>
              <a:rPr lang="hu-HU" dirty="0"/>
              <a:t> </a:t>
            </a:r>
            <a:r>
              <a:rPr lang="hu-HU" dirty="0" err="1"/>
              <a:t>syllable</a:t>
            </a:r>
            <a:r>
              <a:rPr lang="hu-HU" dirty="0"/>
              <a:t>, (</a:t>
            </a:r>
            <a:r>
              <a:rPr lang="hu-HU" dirty="0" err="1"/>
              <a:t>short</a:t>
            </a:r>
            <a:r>
              <a:rPr lang="hu-HU" dirty="0"/>
              <a:t>) *</a:t>
            </a:r>
            <a:r>
              <a:rPr lang="hu-HU" i="1" dirty="0" err="1"/>
              <a:t>a</a:t>
            </a:r>
            <a:r>
              <a:rPr lang="hu-HU" dirty="0"/>
              <a:t> &gt; [i]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600" dirty="0" smtClean="0"/>
              <a:t>(</a:t>
            </a:r>
            <a:r>
              <a:rPr lang="hu-HU" sz="2600" dirty="0" err="1"/>
              <a:t>which</a:t>
            </a:r>
            <a:r>
              <a:rPr lang="hu-HU" sz="2600" dirty="0"/>
              <a:t> </a:t>
            </a:r>
            <a:r>
              <a:rPr lang="hu-HU" sz="2600" dirty="0" err="1"/>
              <a:t>might</a:t>
            </a:r>
            <a:r>
              <a:rPr lang="hu-HU" sz="2600" dirty="0"/>
              <a:t> </a:t>
            </a:r>
            <a:r>
              <a:rPr lang="hu-HU" sz="2600" dirty="0" err="1"/>
              <a:t>then</a:t>
            </a:r>
            <a:r>
              <a:rPr lang="hu-HU" sz="2600" dirty="0"/>
              <a:t> be </a:t>
            </a:r>
            <a:r>
              <a:rPr lang="hu-HU" sz="2600" dirty="0" err="1"/>
              <a:t>changed</a:t>
            </a:r>
            <a:r>
              <a:rPr lang="hu-HU" sz="2600" dirty="0"/>
              <a:t> </a:t>
            </a:r>
            <a:r>
              <a:rPr lang="hu-HU" sz="2600" dirty="0" err="1"/>
              <a:t>to</a:t>
            </a:r>
            <a:r>
              <a:rPr lang="hu-HU" sz="2600" dirty="0"/>
              <a:t> [e] </a:t>
            </a:r>
            <a:r>
              <a:rPr lang="hu-HU" sz="2600" dirty="0" err="1"/>
              <a:t>or</a:t>
            </a:r>
            <a:r>
              <a:rPr lang="hu-HU" sz="2600" dirty="0"/>
              <a:t> [a]).</a:t>
            </a:r>
          </a:p>
          <a:p>
            <a:pPr>
              <a:lnSpc>
                <a:spcPct val="100000"/>
              </a:lnSpc>
            </a:pPr>
            <a:r>
              <a:rPr lang="hu-HU" b="1" dirty="0"/>
              <a:t>Philippi</a:t>
            </a:r>
            <a:r>
              <a:rPr lang="en-US" b="1" dirty="0"/>
              <a:t>’s </a:t>
            </a:r>
            <a:r>
              <a:rPr lang="en-US" b="1" dirty="0" smtClean="0"/>
              <a:t>law:</a:t>
            </a:r>
            <a:r>
              <a:rPr lang="hu-HU" b="1" dirty="0" smtClean="0"/>
              <a:t> </a:t>
            </a:r>
            <a:r>
              <a:rPr lang="hu-HU" dirty="0" smtClean="0"/>
              <a:t>i</a:t>
            </a:r>
            <a:r>
              <a:rPr lang="en-US" dirty="0" smtClean="0"/>
              <a:t>n closed </a:t>
            </a:r>
            <a:r>
              <a:rPr lang="en-US" dirty="0"/>
              <a:t>stressed syllable, (short) *</a:t>
            </a:r>
            <a:r>
              <a:rPr lang="en-US" i="1" dirty="0" err="1"/>
              <a:t>i</a:t>
            </a:r>
            <a:r>
              <a:rPr lang="en-US" dirty="0"/>
              <a:t> tends to shift to [a</a:t>
            </a:r>
            <a:r>
              <a:rPr lang="en-US" dirty="0" smtClean="0"/>
              <a:t>]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E.g</a:t>
            </a:r>
            <a:r>
              <a:rPr lang="hu-HU" dirty="0" smtClean="0"/>
              <a:t>., </a:t>
            </a:r>
            <a:r>
              <a:rPr lang="en-US" dirty="0" smtClean="0"/>
              <a:t>*</a:t>
            </a:r>
            <a:r>
              <a:rPr lang="en-US" i="1" dirty="0" err="1" smtClean="0"/>
              <a:t>bint</a:t>
            </a:r>
            <a:r>
              <a:rPr lang="en-US" i="1" dirty="0" smtClean="0"/>
              <a:t> </a:t>
            </a:r>
            <a:r>
              <a:rPr lang="en-US" dirty="0"/>
              <a:t>&gt; </a:t>
            </a:r>
            <a:r>
              <a:rPr lang="en-US" i="1" dirty="0" smtClean="0"/>
              <a:t>bat</a:t>
            </a:r>
            <a:r>
              <a:rPr lang="hu-HU" i="1" dirty="0" smtClean="0"/>
              <a:t>.</a:t>
            </a:r>
            <a:endParaRPr lang="hu-HU" dirty="0"/>
          </a:p>
          <a:p>
            <a:pPr>
              <a:lnSpc>
                <a:spcPct val="100000"/>
              </a:lnSpc>
            </a:pPr>
            <a:r>
              <a:rPr lang="en-US" dirty="0" smtClean="0"/>
              <a:t>In </a:t>
            </a:r>
            <a:r>
              <a:rPr lang="en-US" dirty="0"/>
              <a:t>final syllables, it applies to construct forms,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but </a:t>
            </a:r>
            <a:r>
              <a:rPr lang="en-US" dirty="0"/>
              <a:t>not absolute forms, where [</a:t>
            </a:r>
            <a:r>
              <a:rPr lang="en-US" dirty="0" err="1"/>
              <a:t>i</a:t>
            </a:r>
            <a:r>
              <a:rPr lang="en-US" dirty="0"/>
              <a:t>] shifts to [ē].</a:t>
            </a:r>
            <a:endParaRPr lang="hu-HU" dirty="0"/>
          </a:p>
          <a:p>
            <a:pPr>
              <a:lnSpc>
                <a:spcPct val="100000"/>
              </a:lnSpc>
            </a:pPr>
            <a:r>
              <a:rPr lang="en-US" dirty="0" err="1" smtClean="0"/>
              <a:t>Blau</a:t>
            </a:r>
            <a:r>
              <a:rPr lang="en-US" dirty="0"/>
              <a:t>: *</a:t>
            </a:r>
            <a:r>
              <a:rPr lang="en-US" i="1" dirty="0" err="1"/>
              <a:t>pi</a:t>
            </a:r>
            <a:r>
              <a:rPr lang="en-US" i="1" baseline="30000" dirty="0" err="1"/>
              <a:t>cc</a:t>
            </a:r>
            <a:r>
              <a:rPr lang="en-US" i="1" dirty="0" err="1"/>
              <a:t>il</a:t>
            </a:r>
            <a:r>
              <a:rPr lang="en-US" i="1" dirty="0"/>
              <a:t> </a:t>
            </a:r>
            <a:r>
              <a:rPr lang="en-US" dirty="0"/>
              <a:t>&gt; </a:t>
            </a:r>
            <a:r>
              <a:rPr lang="en-US" i="1" dirty="0" err="1"/>
              <a:t>pi</a:t>
            </a:r>
            <a:r>
              <a:rPr lang="en-US" i="1" baseline="30000" dirty="0" err="1"/>
              <a:t>cc</a:t>
            </a:r>
            <a:r>
              <a:rPr lang="en-US" i="1" dirty="0" err="1"/>
              <a:t>el</a:t>
            </a:r>
            <a:r>
              <a:rPr lang="en-US" dirty="0"/>
              <a:t>, </a:t>
            </a:r>
            <a:r>
              <a:rPr lang="en-US" i="1" dirty="0" err="1"/>
              <a:t>pi</a:t>
            </a:r>
            <a:r>
              <a:rPr lang="en-US" i="1" baseline="30000" dirty="0" err="1"/>
              <a:t>cc</a:t>
            </a:r>
            <a:r>
              <a:rPr lang="en-US" i="1" dirty="0" err="1"/>
              <a:t>alti</a:t>
            </a:r>
            <a:r>
              <a:rPr lang="en-US" dirty="0"/>
              <a:t> </a:t>
            </a:r>
            <a:r>
              <a:rPr lang="hu-HU" dirty="0" smtClean="0"/>
              <a:t>					</a:t>
            </a:r>
            <a:r>
              <a:rPr lang="en-US" sz="2200" dirty="0" smtClean="0"/>
              <a:t>(</a:t>
            </a:r>
            <a:r>
              <a:rPr lang="en-US" sz="2200" dirty="0"/>
              <a:t>BT: &lt; *</a:t>
            </a:r>
            <a:r>
              <a:rPr lang="en-US" sz="2200" i="1" dirty="0" err="1"/>
              <a:t>pa</a:t>
            </a:r>
            <a:r>
              <a:rPr lang="en-US" sz="2200" i="1" baseline="30000" dirty="0" err="1"/>
              <a:t>cc</a:t>
            </a:r>
            <a:r>
              <a:rPr lang="en-US" sz="2200" i="1" dirty="0" err="1"/>
              <a:t>il</a:t>
            </a:r>
            <a:r>
              <a:rPr lang="en-US" sz="2200" dirty="0"/>
              <a:t> ?)</a:t>
            </a:r>
            <a:endParaRPr lang="hu-HU" sz="2200" dirty="0"/>
          </a:p>
          <a:p>
            <a:pPr>
              <a:lnSpc>
                <a:spcPct val="100000"/>
              </a:lnSpc>
            </a:pPr>
            <a:r>
              <a:rPr lang="en-US" dirty="0"/>
              <a:t>*</a:t>
            </a:r>
            <a:r>
              <a:rPr lang="en-US" i="1" dirty="0" err="1"/>
              <a:t>hip</a:t>
            </a:r>
            <a:r>
              <a:rPr lang="en-US" i="1" baseline="30000" dirty="0" err="1"/>
              <a:t>c</a:t>
            </a:r>
            <a:r>
              <a:rPr lang="en-US" i="1" dirty="0" err="1"/>
              <a:t>ilti</a:t>
            </a:r>
            <a:r>
              <a:rPr lang="en-US" dirty="0"/>
              <a:t> &gt; </a:t>
            </a:r>
            <a:r>
              <a:rPr lang="en-US" i="1" dirty="0" err="1" smtClean="0"/>
              <a:t>hip</a:t>
            </a:r>
            <a:r>
              <a:rPr lang="en-US" i="1" baseline="30000" dirty="0" err="1" smtClean="0"/>
              <a:t>c</a:t>
            </a:r>
            <a:r>
              <a:rPr lang="en-US" i="1" dirty="0" err="1" smtClean="0"/>
              <a:t>alti</a:t>
            </a:r>
            <a:r>
              <a:rPr lang="hu-HU" i="1" dirty="0"/>
              <a:t>;</a:t>
            </a:r>
            <a:r>
              <a:rPr lang="en-US" i="1" dirty="0" smtClean="0"/>
              <a:t> </a:t>
            </a:r>
            <a:r>
              <a:rPr lang="hu-HU" i="1" dirty="0" smtClean="0"/>
              <a:t>	</a:t>
            </a:r>
            <a:r>
              <a:rPr lang="en-US" dirty="0" err="1" smtClean="0"/>
              <a:t>imperativ</a:t>
            </a:r>
            <a:r>
              <a:rPr lang="hu-HU" dirty="0" err="1" smtClean="0"/>
              <a:t>us</a:t>
            </a:r>
            <a:r>
              <a:rPr lang="en-US" dirty="0" smtClean="0"/>
              <a:t> </a:t>
            </a:r>
            <a:r>
              <a:rPr lang="en-US" i="1" dirty="0" err="1"/>
              <a:t>hap</a:t>
            </a:r>
            <a:r>
              <a:rPr lang="en-US" i="1" baseline="30000" dirty="0" err="1"/>
              <a:t>c</a:t>
            </a:r>
            <a:r>
              <a:rPr lang="en-US" i="1" dirty="0" err="1"/>
              <a:t>il</a:t>
            </a:r>
            <a:r>
              <a:rPr lang="en-US" i="1" dirty="0"/>
              <a:t> </a:t>
            </a:r>
            <a:r>
              <a:rPr lang="en-US" dirty="0"/>
              <a:t>&gt; </a:t>
            </a:r>
            <a:r>
              <a:rPr lang="en-US" i="1" dirty="0" err="1" smtClean="0"/>
              <a:t>hap</a:t>
            </a:r>
            <a:r>
              <a:rPr lang="en-US" i="1" baseline="30000" dirty="0" err="1" smtClean="0"/>
              <a:t>c</a:t>
            </a:r>
            <a:r>
              <a:rPr lang="en-US" i="1" dirty="0" err="1" smtClean="0"/>
              <a:t>ēl</a:t>
            </a:r>
            <a:r>
              <a:rPr lang="en-US" dirty="0" smtClean="0"/>
              <a:t> </a:t>
            </a:r>
            <a:r>
              <a:rPr lang="hu-HU" dirty="0" smtClean="0"/>
              <a:t>	</a:t>
            </a:r>
            <a:r>
              <a:rPr lang="en-US" sz="2200" dirty="0" smtClean="0"/>
              <a:t>(</a:t>
            </a:r>
            <a:r>
              <a:rPr lang="en-US" sz="2200" dirty="0"/>
              <a:t>BT: &lt; *</a:t>
            </a:r>
            <a:r>
              <a:rPr lang="en-US" sz="2200" i="1" dirty="0" err="1"/>
              <a:t>hap</a:t>
            </a:r>
            <a:r>
              <a:rPr lang="en-US" sz="2200" i="1" baseline="30000" dirty="0" err="1"/>
              <a:t>c</a:t>
            </a:r>
            <a:r>
              <a:rPr lang="en-US" sz="2200" i="1" dirty="0" err="1"/>
              <a:t>ilti</a:t>
            </a:r>
            <a:r>
              <a:rPr lang="en-US" sz="2200" dirty="0"/>
              <a:t> ?)</a:t>
            </a:r>
            <a:endParaRPr lang="hu-HU" sz="2200" dirty="0"/>
          </a:p>
          <a:p>
            <a:pPr>
              <a:lnSpc>
                <a:spcPct val="100000"/>
              </a:lnSpc>
            </a:pPr>
            <a:r>
              <a:rPr lang="en-US" sz="2400" dirty="0"/>
              <a:t>Joshua </a:t>
            </a:r>
            <a:r>
              <a:rPr lang="en-US" sz="2400" dirty="0" err="1"/>
              <a:t>Blau</a:t>
            </a:r>
            <a:r>
              <a:rPr lang="en-US" sz="2400" dirty="0"/>
              <a:t>, </a:t>
            </a:r>
            <a:r>
              <a:rPr lang="en-US" sz="2400" i="1" dirty="0"/>
              <a:t>Phonology and Morphology of Biblical Hebrew</a:t>
            </a:r>
            <a:r>
              <a:rPr lang="en-US" sz="2400" dirty="0"/>
              <a:t> (Linguistic Studies in Ancient West Semitic 2, </a:t>
            </a:r>
            <a:r>
              <a:rPr lang="en-US" sz="2400" dirty="0" err="1"/>
              <a:t>Eisenbrauns</a:t>
            </a:r>
            <a:r>
              <a:rPr lang="en-US" sz="2400" dirty="0"/>
              <a:t>: Winona Lake, 2010), pp. 133ff. </a:t>
            </a:r>
            <a:r>
              <a:rPr lang="hu-HU" sz="2400" dirty="0"/>
              <a:t>és máshol</a:t>
            </a:r>
            <a:r>
              <a:rPr lang="hu-HU" sz="2400" dirty="0" smtClean="0"/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7686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Hangtörvény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„Törvény”: ha a feltételek teljesülnek, </a:t>
            </a:r>
            <a:r>
              <a:rPr lang="hu-HU" dirty="0" smtClean="0"/>
              <a:t>lezajlik.</a:t>
            </a:r>
            <a:endParaRPr lang="hu-HU" dirty="0" smtClean="0"/>
          </a:p>
          <a:p>
            <a:r>
              <a:rPr lang="hu-HU" dirty="0" err="1" smtClean="0"/>
              <a:t>Proto-nyelvben</a:t>
            </a:r>
            <a:r>
              <a:rPr lang="hu-HU" dirty="0" smtClean="0"/>
              <a:t>: *</a:t>
            </a:r>
            <a:r>
              <a:rPr lang="hu-HU" i="1" dirty="0" err="1" smtClean="0"/>
              <a:t>axcy</a:t>
            </a:r>
            <a:endParaRPr lang="hu-HU" dirty="0" smtClean="0"/>
          </a:p>
          <a:p>
            <a:r>
              <a:rPr lang="hu-HU" dirty="0" smtClean="0"/>
              <a:t>L1 leánynyelv kifejlődése során hangváltozás: </a:t>
            </a:r>
          </a:p>
          <a:p>
            <a:pPr marL="0" indent="0" algn="ctr">
              <a:buNone/>
            </a:pPr>
            <a:r>
              <a:rPr lang="hu-HU" i="1" dirty="0" smtClean="0"/>
              <a:t>x </a:t>
            </a:r>
            <a:r>
              <a:rPr lang="hu-HU" dirty="0" smtClean="0"/>
              <a:t>&gt;</a:t>
            </a:r>
            <a:r>
              <a:rPr lang="hu-HU" i="1" dirty="0" smtClean="0"/>
              <a:t> z </a:t>
            </a:r>
            <a:r>
              <a:rPr lang="hu-HU" dirty="0" smtClean="0"/>
              <a:t>/</a:t>
            </a:r>
            <a:r>
              <a:rPr lang="hu-HU" i="1" dirty="0" smtClean="0"/>
              <a:t> a __ c</a:t>
            </a:r>
          </a:p>
          <a:p>
            <a:r>
              <a:rPr lang="hu-HU" dirty="0" err="1" smtClean="0"/>
              <a:t>Proto-nyelvi</a:t>
            </a:r>
            <a:r>
              <a:rPr lang="hu-HU" i="1" dirty="0" smtClean="0"/>
              <a:t> *</a:t>
            </a:r>
            <a:r>
              <a:rPr lang="hu-HU" i="1" dirty="0" err="1" smtClean="0"/>
              <a:t>axcy</a:t>
            </a:r>
            <a:r>
              <a:rPr lang="hu-HU" i="1" dirty="0" smtClean="0"/>
              <a:t>  </a:t>
            </a:r>
            <a:r>
              <a:rPr lang="hu-HU" dirty="0" smtClean="0"/>
              <a:t>&gt;</a:t>
            </a:r>
            <a:r>
              <a:rPr lang="hu-HU" i="1" dirty="0" smtClean="0"/>
              <a:t>   </a:t>
            </a:r>
            <a:r>
              <a:rPr lang="hu-HU" dirty="0" smtClean="0"/>
              <a:t>L1-ben </a:t>
            </a:r>
            <a:r>
              <a:rPr lang="hu-HU" i="1" dirty="0" err="1" smtClean="0"/>
              <a:t>azcy</a:t>
            </a:r>
            <a:endParaRPr lang="hu-HU" i="1" dirty="0" smtClean="0"/>
          </a:p>
          <a:p>
            <a:r>
              <a:rPr lang="hu-HU" dirty="0" smtClean="0"/>
              <a:t>Ha L2 leánynyelvben megmarad *</a:t>
            </a:r>
            <a:r>
              <a:rPr lang="hu-HU" i="1" dirty="0" err="1" smtClean="0"/>
              <a:t>axcy</a:t>
            </a:r>
            <a:r>
              <a:rPr lang="hu-HU" i="1" dirty="0" smtClean="0"/>
              <a:t> </a:t>
            </a:r>
            <a:r>
              <a:rPr lang="hu-HU" dirty="0" smtClean="0"/>
              <a:t>&gt;</a:t>
            </a:r>
            <a:r>
              <a:rPr lang="hu-HU" i="1" dirty="0" smtClean="0"/>
              <a:t> </a:t>
            </a:r>
            <a:r>
              <a:rPr lang="hu-HU" i="1" dirty="0" err="1" smtClean="0"/>
              <a:t>axcy</a:t>
            </a:r>
            <a:r>
              <a:rPr lang="hu-HU" dirty="0" smtClean="0"/>
              <a:t>,</a:t>
            </a:r>
          </a:p>
          <a:p>
            <a:r>
              <a:rPr lang="hu-HU" dirty="0" smtClean="0"/>
              <a:t>Akkor L1 </a:t>
            </a:r>
            <a:r>
              <a:rPr lang="hu-HU" i="1" dirty="0" err="1" smtClean="0"/>
              <a:t>azcy</a:t>
            </a:r>
            <a:r>
              <a:rPr lang="hu-HU" dirty="0" smtClean="0"/>
              <a:t> ~ L2 </a:t>
            </a:r>
            <a:r>
              <a:rPr lang="hu-HU" i="1" dirty="0" err="1"/>
              <a:t>axcy</a:t>
            </a:r>
            <a:r>
              <a:rPr lang="hu-HU" dirty="0" smtClean="0"/>
              <a:t> </a:t>
            </a:r>
            <a:r>
              <a:rPr lang="hu-HU" u="sng" dirty="0" smtClean="0"/>
              <a:t>szabályos hangmegfelelés</a:t>
            </a:r>
            <a:r>
              <a:rPr lang="hu-HU" dirty="0" smtClean="0"/>
              <a:t>: L1  </a:t>
            </a:r>
            <a:r>
              <a:rPr lang="hu-HU" i="1" dirty="0" smtClean="0"/>
              <a:t>z ~ </a:t>
            </a:r>
            <a:r>
              <a:rPr lang="hu-HU" dirty="0" smtClean="0"/>
              <a:t>L2</a:t>
            </a:r>
            <a:r>
              <a:rPr lang="hu-HU" i="1" dirty="0" smtClean="0"/>
              <a:t> x</a:t>
            </a:r>
            <a:r>
              <a:rPr lang="hu-HU" dirty="0" smtClean="0"/>
              <a:t> / </a:t>
            </a:r>
            <a:r>
              <a:rPr lang="hu-HU" i="1" dirty="0" smtClean="0"/>
              <a:t>a__c</a:t>
            </a:r>
          </a:p>
          <a:p>
            <a:r>
              <a:rPr lang="hu-HU" u="sng" dirty="0" err="1" smtClean="0"/>
              <a:t>Cognates</a:t>
            </a:r>
            <a:r>
              <a:rPr lang="hu-HU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kognátum</a:t>
            </a:r>
            <a:r>
              <a:rPr lang="hu-HU" dirty="0" smtClean="0"/>
              <a:t>, rokon szavak) vs</a:t>
            </a:r>
            <a:r>
              <a:rPr lang="hu-HU" dirty="0" smtClean="0"/>
              <a:t>. </a:t>
            </a:r>
            <a:r>
              <a:rPr lang="hu-HU" u="sng" dirty="0" err="1" smtClean="0"/>
              <a:t>skewed</a:t>
            </a:r>
            <a:r>
              <a:rPr lang="hu-HU" u="sng" dirty="0" smtClean="0"/>
              <a:t> reflexes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318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2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Következő órára: olvasandó + házi feladat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>
          <a:xfrm>
            <a:off x="838199" y="1573967"/>
            <a:ext cx="10929080" cy="506667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hu-HU" altLang="hu-HU" u="sng" dirty="0" smtClean="0"/>
              <a:t>Olvasandó:</a:t>
            </a:r>
            <a:r>
              <a:rPr lang="hu-HU" altLang="hu-HU" dirty="0" smtClean="0"/>
              <a:t> </a:t>
            </a:r>
            <a:r>
              <a:rPr lang="pl-PL" altLang="hu-HU" dirty="0" smtClean="0"/>
              <a:t>K-McK 93-108 (arámi), Bennett 23-33 (Part 3)</a:t>
            </a:r>
            <a:r>
              <a:rPr lang="hu-HU" altLang="hu-HU" dirty="0" smtClean="0"/>
              <a:t>.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hu-HU" altLang="hu-HU" i="1" dirty="0" smtClean="0"/>
              <a:t>Készítsenek listát az elírásokról, nyomdahibákról.</a:t>
            </a:r>
          </a:p>
          <a:p>
            <a:pPr>
              <a:lnSpc>
                <a:spcPct val="120000"/>
              </a:lnSpc>
            </a:pPr>
            <a:endParaRPr lang="hu-HU" altLang="hu-HU" sz="800" u="sng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hu-HU" altLang="hu-HU" dirty="0" smtClean="0"/>
              <a:t>2. </a:t>
            </a:r>
            <a:r>
              <a:rPr lang="hu-HU" altLang="hu-HU" u="sng" dirty="0" smtClean="0"/>
              <a:t>Rokon nyelvek, azonos eredetű szavak:</a:t>
            </a:r>
            <a:endParaRPr lang="hu-HU" altLang="hu-HU" dirty="0" smtClean="0"/>
          </a:p>
          <a:p>
            <a:pPr marL="539750">
              <a:lnSpc>
                <a:spcPct val="120000"/>
              </a:lnSpc>
            </a:pPr>
            <a:r>
              <a:rPr lang="en-US" altLang="hu-HU" sz="2600" dirty="0" smtClean="0"/>
              <a:t>Bennett, p. 30, exercise 2 </a:t>
            </a:r>
            <a:r>
              <a:rPr lang="en-US" altLang="hu-HU" sz="2600" dirty="0" smtClean="0"/>
              <a:t>(</a:t>
            </a:r>
            <a:r>
              <a:rPr lang="hu-HU" altLang="hu-HU" sz="2600" dirty="0" smtClean="0"/>
              <a:t>„</a:t>
            </a:r>
            <a:r>
              <a:rPr lang="en-US" altLang="hu-HU" sz="2600" i="1" dirty="0" smtClean="0"/>
              <a:t>discovering </a:t>
            </a:r>
            <a:r>
              <a:rPr lang="en-US" altLang="hu-HU" sz="2600" i="1" dirty="0" smtClean="0"/>
              <a:t>cognates </a:t>
            </a:r>
            <a:r>
              <a:rPr lang="hu-HU" altLang="hu-HU" sz="2600" i="1" dirty="0" smtClean="0"/>
              <a:t>and </a:t>
            </a:r>
            <a:r>
              <a:rPr lang="hu-HU" altLang="hu-HU" sz="2600" i="1" dirty="0" err="1" smtClean="0"/>
              <a:t>correspondences</a:t>
            </a:r>
            <a:r>
              <a:rPr lang="hu-HU" altLang="hu-HU" sz="2600" dirty="0" smtClean="0"/>
              <a:t>”).</a:t>
            </a:r>
            <a:r>
              <a:rPr lang="hu-HU" altLang="hu-HU" sz="2600" dirty="0" smtClean="0"/>
              <a:t/>
            </a:r>
            <a:br>
              <a:rPr lang="hu-HU" altLang="hu-HU" sz="2600" dirty="0" smtClean="0"/>
            </a:br>
            <a:r>
              <a:rPr lang="hu-HU" altLang="hu-HU" sz="2600" dirty="0" smtClean="0"/>
              <a:t>Foglalkozzon kizárólag az arab (</a:t>
            </a:r>
            <a:r>
              <a:rPr lang="hu-HU" altLang="hu-HU" sz="2600" dirty="0" err="1" smtClean="0"/>
              <a:t>Ar</a:t>
            </a:r>
            <a:r>
              <a:rPr lang="hu-HU" altLang="hu-HU" sz="2600" dirty="0" smtClean="0"/>
              <a:t>, </a:t>
            </a:r>
            <a:r>
              <a:rPr lang="hu-HU" altLang="hu-HU" sz="2600" dirty="0" err="1" smtClean="0"/>
              <a:t>Eg</a:t>
            </a:r>
            <a:r>
              <a:rPr lang="hu-HU" altLang="hu-HU" sz="2600" dirty="0" smtClean="0"/>
              <a:t>, </a:t>
            </a:r>
            <a:r>
              <a:rPr lang="hu-HU" altLang="hu-HU" sz="2600" dirty="0" err="1" smtClean="0"/>
              <a:t>Su</a:t>
            </a:r>
            <a:r>
              <a:rPr lang="hu-HU" altLang="hu-HU" sz="2600" dirty="0" smtClean="0"/>
              <a:t>) adatokkal.</a:t>
            </a:r>
          </a:p>
          <a:p>
            <a:pPr marL="539750">
              <a:lnSpc>
                <a:spcPct val="120000"/>
              </a:lnSpc>
            </a:pPr>
            <a:r>
              <a:rPr lang="hu-HU" altLang="hu-HU" sz="2600" dirty="0" smtClean="0"/>
              <a:t>Opcionális: p. 33, </a:t>
            </a:r>
            <a:r>
              <a:rPr lang="hu-HU" altLang="hu-HU" sz="2600" dirty="0" err="1" smtClean="0"/>
              <a:t>exercise</a:t>
            </a:r>
            <a:r>
              <a:rPr lang="hu-HU" altLang="hu-HU" sz="2600" dirty="0" smtClean="0"/>
              <a:t> 3, mint az előző feladat szerves folytatása.</a:t>
            </a:r>
            <a:endParaRPr lang="en-US" altLang="hu-HU" sz="2600" dirty="0" smtClean="0"/>
          </a:p>
          <a:p>
            <a:pPr marL="539750">
              <a:lnSpc>
                <a:spcPct val="120000"/>
              </a:lnSpc>
            </a:pPr>
            <a:r>
              <a:rPr lang="hu-HU" altLang="hu-HU" sz="2600" dirty="0" err="1" smtClean="0"/>
              <a:t>Emailben</a:t>
            </a:r>
            <a:r>
              <a:rPr lang="hu-HU" altLang="hu-HU" sz="2600" dirty="0" smtClean="0"/>
              <a:t>: </a:t>
            </a:r>
            <a:r>
              <a:rPr lang="hu-HU" altLang="hu-HU" sz="2600" dirty="0" err="1" smtClean="0"/>
              <a:t>biro.tamas</a:t>
            </a:r>
            <a:r>
              <a:rPr lang="hu-HU" altLang="hu-HU" sz="2600" dirty="0" smtClean="0"/>
              <a:t>@</a:t>
            </a:r>
            <a:r>
              <a:rPr lang="hu-HU" altLang="hu-HU" sz="2600" dirty="0" err="1" smtClean="0"/>
              <a:t>btk.elte.hu</a:t>
            </a:r>
            <a:r>
              <a:rPr lang="hu-HU" altLang="hu-HU" sz="2600" dirty="0" smtClean="0"/>
              <a:t>. Határidő: kedd dél (12:00). </a:t>
            </a:r>
          </a:p>
        </p:txBody>
      </p:sp>
    </p:spTree>
    <p:extLst>
      <p:ext uri="{BB962C8B-B14F-4D97-AF65-F5344CB8AC3E}">
        <p14:creationId xmlns:p14="http://schemas.microsoft.com/office/powerpoint/2010/main" val="35151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175558"/>
            <a:ext cx="10515600" cy="1325563"/>
          </a:xfrm>
        </p:spPr>
        <p:txBody>
          <a:bodyPr/>
          <a:lstStyle/>
          <a:p>
            <a:pPr algn="ctr"/>
            <a:r>
              <a:rPr lang="hu-HU" i="1" dirty="0" smtClean="0"/>
              <a:t>Viszlát jövő szerdán!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3299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Szamaritánus héber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Perfectum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b="1" dirty="0" err="1"/>
              <a:t>S</a:t>
            </a:r>
            <a:r>
              <a:rPr lang="hu-HU" b="1" dirty="0" err="1" smtClean="0"/>
              <a:t>ingular</a:t>
            </a:r>
            <a:r>
              <a:rPr lang="hu-HU" b="1" dirty="0"/>
              <a:t>			</a:t>
            </a:r>
            <a:r>
              <a:rPr lang="hu-HU" b="1" dirty="0" err="1" smtClean="0"/>
              <a:t>Plural</a:t>
            </a:r>
            <a:endParaRPr lang="hu-HU" b="1" dirty="0"/>
          </a:p>
          <a:p>
            <a:pPr marL="0" indent="0">
              <a:buNone/>
            </a:pPr>
            <a:r>
              <a:rPr lang="hu-HU" dirty="0"/>
              <a:t>1st	</a:t>
            </a:r>
            <a:r>
              <a:rPr lang="hu-HU" dirty="0" smtClean="0"/>
              <a:t>	</a:t>
            </a:r>
            <a:r>
              <a:rPr lang="hu-HU" dirty="0" err="1" smtClean="0"/>
              <a:t>få</a:t>
            </a:r>
            <a:r>
              <a:rPr lang="hu-HU" dirty="0" smtClean="0"/>
              <a:t>:</a:t>
            </a:r>
            <a:r>
              <a:rPr lang="hu-HU" dirty="0" err="1" smtClean="0"/>
              <a:t>qådti</a:t>
            </a:r>
            <a:r>
              <a:rPr lang="hu-HU" dirty="0"/>
              <a:t>	</a:t>
            </a:r>
            <a:r>
              <a:rPr lang="he-IL" dirty="0"/>
              <a:t>פקדתי		</a:t>
            </a:r>
            <a:r>
              <a:rPr lang="hu-HU" dirty="0" err="1"/>
              <a:t>få</a:t>
            </a:r>
            <a:r>
              <a:rPr lang="hu-HU" dirty="0"/>
              <a:t>:</a:t>
            </a:r>
            <a:r>
              <a:rPr lang="hu-HU" dirty="0" err="1"/>
              <a:t>qådnu</a:t>
            </a:r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e-IL" dirty="0" smtClean="0"/>
              <a:t>פקדנו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2</a:t>
            </a:r>
            <a:r>
              <a:rPr lang="hu-HU" dirty="0" err="1"/>
              <a:t>nd</a:t>
            </a:r>
            <a:r>
              <a:rPr lang="hu-HU" dirty="0"/>
              <a:t> </a:t>
            </a:r>
            <a:r>
              <a:rPr lang="hu-HU" dirty="0" err="1"/>
              <a:t>masc</a:t>
            </a:r>
            <a:r>
              <a:rPr lang="hu-HU" dirty="0"/>
              <a:t>.	</a:t>
            </a:r>
            <a:r>
              <a:rPr lang="hu-HU" dirty="0" err="1"/>
              <a:t>få</a:t>
            </a:r>
            <a:r>
              <a:rPr lang="hu-HU" dirty="0"/>
              <a:t>:</a:t>
            </a:r>
            <a:r>
              <a:rPr lang="hu-HU" dirty="0" err="1"/>
              <a:t>qådtå</a:t>
            </a:r>
            <a:r>
              <a:rPr lang="hu-HU" dirty="0"/>
              <a:t>	</a:t>
            </a:r>
            <a:r>
              <a:rPr lang="he-IL" dirty="0"/>
              <a:t>פקדת		</a:t>
            </a:r>
            <a:r>
              <a:rPr lang="hu-HU" dirty="0" err="1"/>
              <a:t>få</a:t>
            </a:r>
            <a:r>
              <a:rPr lang="hu-HU" dirty="0"/>
              <a:t>:</a:t>
            </a:r>
            <a:r>
              <a:rPr lang="hu-HU" dirty="0" err="1"/>
              <a:t>qådtimma</a:t>
            </a:r>
            <a:r>
              <a:rPr lang="hu-HU" dirty="0"/>
              <a:t>	</a:t>
            </a:r>
            <a:r>
              <a:rPr lang="he-IL" dirty="0"/>
              <a:t>פקדתם</a:t>
            </a:r>
          </a:p>
          <a:p>
            <a:pPr marL="0" indent="0">
              <a:buNone/>
            </a:pPr>
            <a:r>
              <a:rPr lang="he-IL" dirty="0"/>
              <a:t>2</a:t>
            </a:r>
            <a:r>
              <a:rPr lang="hu-HU" dirty="0" err="1"/>
              <a:t>nd</a:t>
            </a:r>
            <a:r>
              <a:rPr lang="hu-HU" dirty="0"/>
              <a:t> </a:t>
            </a:r>
            <a:r>
              <a:rPr lang="hu-HU" dirty="0" err="1"/>
              <a:t>fem</a:t>
            </a:r>
            <a:r>
              <a:rPr lang="hu-HU" dirty="0"/>
              <a:t>.	</a:t>
            </a:r>
            <a:r>
              <a:rPr lang="hu-HU" dirty="0" err="1"/>
              <a:t>få</a:t>
            </a:r>
            <a:r>
              <a:rPr lang="hu-HU" dirty="0"/>
              <a:t>:</a:t>
            </a:r>
            <a:r>
              <a:rPr lang="hu-HU" dirty="0" err="1"/>
              <a:t>qådti</a:t>
            </a:r>
            <a:r>
              <a:rPr lang="hu-HU" dirty="0"/>
              <a:t>	</a:t>
            </a:r>
            <a:r>
              <a:rPr lang="he-IL" dirty="0"/>
              <a:t>פקדת		</a:t>
            </a:r>
            <a:r>
              <a:rPr lang="hu-HU" dirty="0" err="1"/>
              <a:t>få</a:t>
            </a:r>
            <a:r>
              <a:rPr lang="hu-HU" dirty="0"/>
              <a:t>:</a:t>
            </a:r>
            <a:r>
              <a:rPr lang="hu-HU" dirty="0" err="1"/>
              <a:t>qådtən</a:t>
            </a:r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e-IL" dirty="0" smtClean="0"/>
              <a:t>פקדתן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3</a:t>
            </a:r>
            <a:r>
              <a:rPr lang="hu-HU" dirty="0" err="1"/>
              <a:t>rd</a:t>
            </a:r>
            <a:r>
              <a:rPr lang="hu-HU" dirty="0"/>
              <a:t> </a:t>
            </a:r>
            <a:r>
              <a:rPr lang="hu-HU" dirty="0" err="1"/>
              <a:t>masc</a:t>
            </a:r>
            <a:r>
              <a:rPr lang="hu-HU" dirty="0"/>
              <a:t>.	</a:t>
            </a:r>
            <a:r>
              <a:rPr lang="hu-HU" dirty="0" err="1" smtClean="0"/>
              <a:t>få</a:t>
            </a:r>
            <a:r>
              <a:rPr lang="hu-HU" dirty="0" smtClean="0"/>
              <a:t>:</a:t>
            </a:r>
            <a:r>
              <a:rPr lang="hu-HU" dirty="0" err="1" smtClean="0"/>
              <a:t>qåd</a:t>
            </a:r>
            <a:r>
              <a:rPr lang="hu-HU" dirty="0" smtClean="0"/>
              <a:t>	</a:t>
            </a:r>
            <a:r>
              <a:rPr lang="hu-HU" dirty="0"/>
              <a:t>	</a:t>
            </a:r>
            <a:r>
              <a:rPr lang="he-IL" dirty="0"/>
              <a:t>פקד		</a:t>
            </a:r>
            <a:r>
              <a:rPr lang="hu-HU" dirty="0" err="1"/>
              <a:t>få</a:t>
            </a:r>
            <a:r>
              <a:rPr lang="hu-HU" dirty="0"/>
              <a:t>:</a:t>
            </a:r>
            <a:r>
              <a:rPr lang="hu-HU" dirty="0" err="1"/>
              <a:t>qå</a:t>
            </a:r>
            <a:r>
              <a:rPr lang="hu-HU" dirty="0"/>
              <a:t>:du	</a:t>
            </a:r>
            <a:r>
              <a:rPr lang="hu-HU" dirty="0" smtClean="0"/>
              <a:t>	</a:t>
            </a:r>
            <a:r>
              <a:rPr lang="he-IL" dirty="0" smtClean="0"/>
              <a:t>פקדו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3</a:t>
            </a:r>
            <a:r>
              <a:rPr lang="hu-HU" dirty="0" err="1"/>
              <a:t>rd</a:t>
            </a:r>
            <a:r>
              <a:rPr lang="hu-HU" dirty="0"/>
              <a:t> </a:t>
            </a:r>
            <a:r>
              <a:rPr lang="hu-HU" dirty="0" err="1"/>
              <a:t>fem</a:t>
            </a:r>
            <a:r>
              <a:rPr lang="hu-HU" dirty="0"/>
              <a:t>.	</a:t>
            </a:r>
            <a:r>
              <a:rPr lang="hu-HU" dirty="0" err="1"/>
              <a:t>få</a:t>
            </a:r>
            <a:r>
              <a:rPr lang="hu-HU" dirty="0"/>
              <a:t>:</a:t>
            </a:r>
            <a:r>
              <a:rPr lang="hu-HU" dirty="0" err="1"/>
              <a:t>qå</a:t>
            </a:r>
            <a:r>
              <a:rPr lang="hu-HU" dirty="0"/>
              <a:t>:</a:t>
            </a:r>
            <a:r>
              <a:rPr lang="hu-HU" dirty="0" err="1"/>
              <a:t>då</a:t>
            </a:r>
            <a:r>
              <a:rPr lang="hu-HU" dirty="0"/>
              <a:t>/a	</a:t>
            </a:r>
            <a:r>
              <a:rPr lang="he-IL" dirty="0"/>
              <a:t>פקדה		</a:t>
            </a:r>
            <a:r>
              <a:rPr lang="hu-HU" dirty="0" err="1"/>
              <a:t>få</a:t>
            </a:r>
            <a:r>
              <a:rPr lang="hu-HU" dirty="0"/>
              <a:t>:</a:t>
            </a:r>
            <a:r>
              <a:rPr lang="hu-HU" dirty="0" err="1"/>
              <a:t>qå</a:t>
            </a:r>
            <a:r>
              <a:rPr lang="hu-HU" dirty="0"/>
              <a:t>:du	</a:t>
            </a:r>
            <a:r>
              <a:rPr lang="hu-HU" dirty="0" smtClean="0"/>
              <a:t>	</a:t>
            </a:r>
            <a:r>
              <a:rPr lang="he-IL" dirty="0" smtClean="0"/>
              <a:t>פקדו</a:t>
            </a: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886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Szamaritánus héber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Imperfectum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b="1" dirty="0" smtClean="0"/>
              <a:t>		</a:t>
            </a:r>
            <a:r>
              <a:rPr lang="hu-HU" b="1" dirty="0" err="1" smtClean="0"/>
              <a:t>Singular</a:t>
            </a:r>
            <a:r>
              <a:rPr lang="hu-HU" b="1" dirty="0"/>
              <a:t>			</a:t>
            </a:r>
            <a:r>
              <a:rPr lang="hu-HU" b="1" dirty="0" err="1"/>
              <a:t>Plural</a:t>
            </a:r>
            <a:r>
              <a:rPr lang="hu-HU" b="1" dirty="0"/>
              <a:t>	</a:t>
            </a:r>
          </a:p>
          <a:p>
            <a:pPr marL="0" indent="0">
              <a:buNone/>
            </a:pPr>
            <a:r>
              <a:rPr lang="hu-HU" dirty="0"/>
              <a:t>1st	</a:t>
            </a:r>
            <a:r>
              <a:rPr lang="hu-HU" dirty="0" smtClean="0"/>
              <a:t>	</a:t>
            </a:r>
            <a:r>
              <a:rPr lang="hu-HU" dirty="0" err="1" smtClean="0"/>
              <a:t>ifqåd</a:t>
            </a:r>
            <a:r>
              <a:rPr lang="hu-HU" dirty="0" smtClean="0"/>
              <a:t>	</a:t>
            </a:r>
            <a:r>
              <a:rPr lang="hu-HU" dirty="0"/>
              <a:t>	</a:t>
            </a:r>
            <a:r>
              <a:rPr lang="he-IL" dirty="0" smtClean="0"/>
              <a:t>אפקד</a:t>
            </a:r>
            <a:r>
              <a:rPr lang="he-IL" dirty="0"/>
              <a:t>		</a:t>
            </a:r>
            <a:r>
              <a:rPr lang="hu-HU" dirty="0" err="1" smtClean="0"/>
              <a:t>nifqåd</a:t>
            </a:r>
            <a:r>
              <a:rPr lang="hu-HU" dirty="0" smtClean="0"/>
              <a:t>			</a:t>
            </a:r>
            <a:r>
              <a:rPr lang="he-IL" dirty="0" smtClean="0"/>
              <a:t>נפקד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2</a:t>
            </a:r>
            <a:r>
              <a:rPr lang="hu-HU" dirty="0" err="1"/>
              <a:t>nd</a:t>
            </a:r>
            <a:r>
              <a:rPr lang="hu-HU" dirty="0"/>
              <a:t> </a:t>
            </a:r>
            <a:r>
              <a:rPr lang="hu-HU" dirty="0" err="1"/>
              <a:t>masc</a:t>
            </a:r>
            <a:r>
              <a:rPr lang="hu-HU" dirty="0"/>
              <a:t>.	</a:t>
            </a:r>
            <a:r>
              <a:rPr lang="hu-HU" dirty="0" err="1" smtClean="0"/>
              <a:t>tifqåd</a:t>
            </a:r>
            <a:r>
              <a:rPr lang="hu-HU" dirty="0" smtClean="0"/>
              <a:t>	</a:t>
            </a:r>
            <a:r>
              <a:rPr lang="hu-HU" dirty="0"/>
              <a:t>	</a:t>
            </a:r>
            <a:r>
              <a:rPr lang="he-IL" dirty="0"/>
              <a:t>תפקד		</a:t>
            </a:r>
            <a:r>
              <a:rPr lang="hu-HU" dirty="0" err="1"/>
              <a:t>tifqå</a:t>
            </a:r>
            <a:r>
              <a:rPr lang="hu-HU" dirty="0"/>
              <a:t>:du, </a:t>
            </a:r>
            <a:r>
              <a:rPr lang="hu-HU" dirty="0" err="1"/>
              <a:t>tifqå</a:t>
            </a:r>
            <a:r>
              <a:rPr lang="hu-HU" dirty="0"/>
              <a:t>:</a:t>
            </a:r>
            <a:r>
              <a:rPr lang="hu-HU" dirty="0" err="1"/>
              <a:t>don</a:t>
            </a:r>
            <a:r>
              <a:rPr lang="hu-HU" dirty="0"/>
              <a:t>	</a:t>
            </a:r>
            <a:r>
              <a:rPr lang="he-IL" dirty="0"/>
              <a:t>תפקדו, </a:t>
            </a:r>
            <a:r>
              <a:rPr lang="he-IL" dirty="0" err="1"/>
              <a:t>תפקדון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2</a:t>
            </a:r>
            <a:r>
              <a:rPr lang="hu-HU" dirty="0" err="1"/>
              <a:t>nd</a:t>
            </a:r>
            <a:r>
              <a:rPr lang="hu-HU" dirty="0"/>
              <a:t> </a:t>
            </a:r>
            <a:r>
              <a:rPr lang="hu-HU" dirty="0" err="1"/>
              <a:t>fem</a:t>
            </a:r>
            <a:r>
              <a:rPr lang="hu-HU" dirty="0"/>
              <a:t>.	</a:t>
            </a:r>
            <a:r>
              <a:rPr lang="hu-HU" dirty="0" err="1"/>
              <a:t>tifqå</a:t>
            </a:r>
            <a:r>
              <a:rPr lang="hu-HU" dirty="0"/>
              <a:t>:di	</a:t>
            </a:r>
            <a:r>
              <a:rPr lang="he-IL" dirty="0"/>
              <a:t>תפקדי		</a:t>
            </a:r>
            <a:r>
              <a:rPr lang="hu-HU" dirty="0" err="1" smtClean="0"/>
              <a:t>tifqå</a:t>
            </a:r>
            <a:r>
              <a:rPr lang="hu-HU" dirty="0" smtClean="0"/>
              <a:t>:</a:t>
            </a:r>
            <a:r>
              <a:rPr lang="hu-HU" dirty="0" err="1" smtClean="0"/>
              <a:t>dinna</a:t>
            </a:r>
            <a:r>
              <a:rPr lang="hu-HU" dirty="0" smtClean="0"/>
              <a:t>	</a:t>
            </a:r>
            <a:r>
              <a:rPr lang="hu-HU" dirty="0"/>
              <a:t>	</a:t>
            </a:r>
            <a:r>
              <a:rPr lang="he-IL" dirty="0"/>
              <a:t>תפקדנה</a:t>
            </a:r>
          </a:p>
          <a:p>
            <a:pPr marL="0" indent="0">
              <a:buNone/>
            </a:pPr>
            <a:r>
              <a:rPr lang="he-IL" dirty="0"/>
              <a:t>3</a:t>
            </a:r>
            <a:r>
              <a:rPr lang="hu-HU" dirty="0" err="1"/>
              <a:t>rd</a:t>
            </a:r>
            <a:r>
              <a:rPr lang="hu-HU" dirty="0"/>
              <a:t> </a:t>
            </a:r>
            <a:r>
              <a:rPr lang="hu-HU" dirty="0" err="1"/>
              <a:t>masc</a:t>
            </a:r>
            <a:r>
              <a:rPr lang="hu-HU" dirty="0"/>
              <a:t>.	</a:t>
            </a:r>
            <a:r>
              <a:rPr lang="hu-HU" dirty="0" err="1" smtClean="0"/>
              <a:t>yifqåd</a:t>
            </a:r>
            <a:r>
              <a:rPr lang="hu-HU" dirty="0" smtClean="0"/>
              <a:t>	</a:t>
            </a:r>
            <a:r>
              <a:rPr lang="hu-HU" dirty="0"/>
              <a:t>	</a:t>
            </a:r>
            <a:r>
              <a:rPr lang="he-IL" dirty="0"/>
              <a:t>יפקד		</a:t>
            </a:r>
            <a:r>
              <a:rPr lang="hu-HU" dirty="0" err="1"/>
              <a:t>yifqå</a:t>
            </a:r>
            <a:r>
              <a:rPr lang="hu-HU" dirty="0"/>
              <a:t>:du, </a:t>
            </a:r>
            <a:r>
              <a:rPr lang="hu-HU" dirty="0" err="1"/>
              <a:t>yifqå</a:t>
            </a:r>
            <a:r>
              <a:rPr lang="hu-HU" dirty="0"/>
              <a:t>:</a:t>
            </a:r>
            <a:r>
              <a:rPr lang="hu-HU" dirty="0" err="1"/>
              <a:t>don</a:t>
            </a:r>
            <a:r>
              <a:rPr lang="hu-HU" dirty="0"/>
              <a:t>	</a:t>
            </a:r>
            <a:r>
              <a:rPr lang="he-IL" dirty="0"/>
              <a:t>יפקדו, </a:t>
            </a:r>
            <a:r>
              <a:rPr lang="he-IL" dirty="0" err="1"/>
              <a:t>יפקדון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3</a:t>
            </a:r>
            <a:r>
              <a:rPr lang="hu-HU" dirty="0" err="1"/>
              <a:t>rd</a:t>
            </a:r>
            <a:r>
              <a:rPr lang="hu-HU" dirty="0"/>
              <a:t> </a:t>
            </a:r>
            <a:r>
              <a:rPr lang="hu-HU" dirty="0" err="1"/>
              <a:t>fem</a:t>
            </a:r>
            <a:r>
              <a:rPr lang="hu-HU" dirty="0"/>
              <a:t>.	</a:t>
            </a:r>
            <a:r>
              <a:rPr lang="hu-HU" dirty="0" err="1" smtClean="0"/>
              <a:t>tifqåd</a:t>
            </a:r>
            <a:r>
              <a:rPr lang="hu-HU" dirty="0" smtClean="0"/>
              <a:t>	</a:t>
            </a:r>
            <a:r>
              <a:rPr lang="hu-HU" dirty="0"/>
              <a:t>	</a:t>
            </a:r>
            <a:r>
              <a:rPr lang="he-IL" dirty="0"/>
              <a:t>תפקד		</a:t>
            </a:r>
            <a:r>
              <a:rPr lang="hu-HU" dirty="0" err="1" smtClean="0"/>
              <a:t>tifqå</a:t>
            </a:r>
            <a:r>
              <a:rPr lang="hu-HU" dirty="0" smtClean="0"/>
              <a:t>:</a:t>
            </a:r>
            <a:r>
              <a:rPr lang="hu-HU" dirty="0" err="1" smtClean="0"/>
              <a:t>dinna</a:t>
            </a:r>
            <a:r>
              <a:rPr lang="hu-HU" dirty="0" smtClean="0"/>
              <a:t>	</a:t>
            </a:r>
            <a:r>
              <a:rPr lang="hu-HU" dirty="0"/>
              <a:t>	</a:t>
            </a:r>
            <a:r>
              <a:rPr lang="he-IL" dirty="0"/>
              <a:t>תפקדנה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1427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Epigrafikus</a:t>
            </a:r>
            <a:r>
              <a:rPr lang="hu-HU" dirty="0" smtClean="0"/>
              <a:t> héber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Perfectum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b="1" dirty="0" err="1"/>
              <a:t>S</a:t>
            </a:r>
            <a:r>
              <a:rPr lang="hu-HU" b="1" dirty="0" err="1" smtClean="0"/>
              <a:t>ingular</a:t>
            </a:r>
            <a:r>
              <a:rPr lang="hu-HU" b="1" dirty="0"/>
              <a:t>			</a:t>
            </a:r>
            <a:r>
              <a:rPr lang="hu-HU" b="1" dirty="0" err="1" smtClean="0"/>
              <a:t>Plural</a:t>
            </a:r>
            <a:endParaRPr lang="hu-HU" b="1" dirty="0"/>
          </a:p>
          <a:p>
            <a:pPr marL="0" indent="0">
              <a:buNone/>
            </a:pPr>
            <a:r>
              <a:rPr lang="hu-HU" dirty="0"/>
              <a:t>1st	</a:t>
            </a:r>
            <a:r>
              <a:rPr lang="hu-HU" dirty="0" smtClean="0"/>
              <a:t>	</a:t>
            </a:r>
            <a:r>
              <a:rPr lang="hu-HU" i="1" cap="small" dirty="0" err="1"/>
              <a:t>-ty</a:t>
            </a:r>
            <a:r>
              <a:rPr lang="hu-HU" i="1" cap="small" dirty="0"/>
              <a:t>, </a:t>
            </a:r>
            <a:r>
              <a:rPr lang="hu-HU" i="1" cap="small" dirty="0" err="1"/>
              <a:t>-t</a:t>
            </a:r>
            <a:r>
              <a:rPr lang="hu-HU" dirty="0"/>
              <a:t>	</a:t>
            </a:r>
            <a:r>
              <a:rPr lang="hu-HU" dirty="0" smtClean="0"/>
              <a:t>		</a:t>
            </a:r>
            <a:r>
              <a:rPr lang="he-IL" dirty="0"/>
              <a:t>	</a:t>
            </a:r>
            <a:r>
              <a:rPr lang="hu-HU" i="1" dirty="0" err="1"/>
              <a:t>n.a</a:t>
            </a:r>
            <a:r>
              <a:rPr lang="hu-HU" i="1" dirty="0"/>
              <a:t>.</a:t>
            </a:r>
            <a:r>
              <a:rPr lang="hu-HU" dirty="0" smtClean="0"/>
              <a:t>	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2</a:t>
            </a:r>
            <a:r>
              <a:rPr lang="hu-HU" dirty="0" err="1"/>
              <a:t>nd</a:t>
            </a:r>
            <a:r>
              <a:rPr lang="hu-HU" dirty="0"/>
              <a:t> </a:t>
            </a:r>
            <a:r>
              <a:rPr lang="hu-HU" dirty="0" err="1"/>
              <a:t>masc</a:t>
            </a:r>
            <a:r>
              <a:rPr lang="hu-HU" dirty="0"/>
              <a:t>.	</a:t>
            </a:r>
            <a:r>
              <a:rPr lang="hu-HU" i="1" cap="small" dirty="0" err="1"/>
              <a:t>-t</a:t>
            </a:r>
            <a:r>
              <a:rPr lang="hu-HU" i="1" cap="small" dirty="0"/>
              <a:t>, </a:t>
            </a:r>
            <a:r>
              <a:rPr lang="hu-HU" i="1" cap="small" dirty="0" err="1"/>
              <a:t>-th</a:t>
            </a:r>
            <a:r>
              <a:rPr lang="hu-HU" dirty="0" smtClean="0"/>
              <a:t>				</a:t>
            </a:r>
            <a:r>
              <a:rPr lang="hu-HU" i="1" dirty="0" err="1"/>
              <a:t>-</a:t>
            </a:r>
            <a:r>
              <a:rPr lang="hu-HU" i="1" cap="small" dirty="0" err="1" smtClean="0"/>
              <a:t>tm</a:t>
            </a:r>
            <a:endParaRPr lang="hu-HU" i="1" cap="small" dirty="0" smtClean="0"/>
          </a:p>
          <a:p>
            <a:pPr marL="0" indent="0">
              <a:buNone/>
            </a:pPr>
            <a:r>
              <a:rPr lang="he-IL" dirty="0" smtClean="0"/>
              <a:t>2</a:t>
            </a:r>
            <a:r>
              <a:rPr lang="hu-HU" dirty="0" err="1"/>
              <a:t>nd</a:t>
            </a:r>
            <a:r>
              <a:rPr lang="hu-HU" dirty="0"/>
              <a:t> </a:t>
            </a:r>
            <a:r>
              <a:rPr lang="hu-HU" dirty="0" err="1"/>
              <a:t>fem</a:t>
            </a:r>
            <a:r>
              <a:rPr lang="hu-HU" dirty="0"/>
              <a:t>.	</a:t>
            </a:r>
            <a:r>
              <a:rPr lang="hu-HU" i="1" dirty="0" err="1"/>
              <a:t>n.a</a:t>
            </a:r>
            <a:r>
              <a:rPr lang="hu-HU" i="1" dirty="0"/>
              <a:t>.</a:t>
            </a:r>
            <a:r>
              <a:rPr lang="hu-HU" dirty="0"/>
              <a:t>				</a:t>
            </a:r>
            <a:r>
              <a:rPr lang="hu-HU" i="1" dirty="0" err="1"/>
              <a:t>n.a</a:t>
            </a:r>
            <a:r>
              <a:rPr lang="hu-HU" i="1" dirty="0" smtClean="0"/>
              <a:t>.</a:t>
            </a:r>
          </a:p>
          <a:p>
            <a:pPr marL="0" indent="0">
              <a:buNone/>
            </a:pPr>
            <a:r>
              <a:rPr lang="he-IL" dirty="0" smtClean="0"/>
              <a:t>3</a:t>
            </a:r>
            <a:r>
              <a:rPr lang="hu-HU" dirty="0" err="1"/>
              <a:t>rd</a:t>
            </a:r>
            <a:r>
              <a:rPr lang="hu-HU" dirty="0"/>
              <a:t> </a:t>
            </a:r>
            <a:r>
              <a:rPr lang="hu-HU" dirty="0" err="1"/>
              <a:t>masc</a:t>
            </a:r>
            <a:r>
              <a:rPr lang="hu-HU" dirty="0"/>
              <a:t>.	</a:t>
            </a:r>
            <a:r>
              <a:rPr lang="hu-HU" i="1" dirty="0"/>
              <a:t>-</a:t>
            </a:r>
            <a:r>
              <a:rPr lang="hu-HU" dirty="0"/>
              <a:t>Ø				</a:t>
            </a:r>
            <a:r>
              <a:rPr lang="hu-HU" i="1" dirty="0" err="1"/>
              <a:t>-</a:t>
            </a:r>
            <a:r>
              <a:rPr lang="hu-HU" i="1" cap="small" dirty="0" err="1"/>
              <a:t>w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3</a:t>
            </a:r>
            <a:r>
              <a:rPr lang="hu-HU" dirty="0" err="1"/>
              <a:t>rd</a:t>
            </a:r>
            <a:r>
              <a:rPr lang="hu-HU" dirty="0"/>
              <a:t> </a:t>
            </a:r>
            <a:r>
              <a:rPr lang="hu-HU" dirty="0" err="1"/>
              <a:t>fem</a:t>
            </a:r>
            <a:r>
              <a:rPr lang="hu-HU" dirty="0"/>
              <a:t>.	</a:t>
            </a:r>
            <a:r>
              <a:rPr lang="hu-HU" i="1" dirty="0" err="1"/>
              <a:t>n.a</a:t>
            </a:r>
            <a:r>
              <a:rPr lang="hu-HU" i="1" dirty="0"/>
              <a:t>.</a:t>
            </a:r>
            <a:r>
              <a:rPr lang="hu-HU" dirty="0"/>
              <a:t> (vagy</a:t>
            </a:r>
            <a:r>
              <a:rPr lang="hu-HU" i="1" dirty="0"/>
              <a:t> –</a:t>
            </a:r>
            <a:r>
              <a:rPr lang="hu-HU" i="1" cap="small" dirty="0"/>
              <a:t>t</a:t>
            </a:r>
            <a:r>
              <a:rPr lang="hu-HU" dirty="0" smtClean="0"/>
              <a:t>?)</a:t>
            </a:r>
            <a:r>
              <a:rPr lang="hu-HU" dirty="0"/>
              <a:t>		</a:t>
            </a:r>
            <a:r>
              <a:rPr lang="hu-HU" i="1" dirty="0" err="1"/>
              <a:t>n.a</a:t>
            </a:r>
            <a:r>
              <a:rPr lang="hu-HU" i="1" dirty="0"/>
              <a:t>.</a:t>
            </a: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71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Ugariti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Perfectum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b="1" dirty="0" err="1"/>
              <a:t>S</a:t>
            </a:r>
            <a:r>
              <a:rPr lang="hu-HU" b="1" dirty="0" err="1" smtClean="0"/>
              <a:t>ingular</a:t>
            </a:r>
            <a:r>
              <a:rPr lang="hu-HU" b="1" dirty="0"/>
              <a:t>			</a:t>
            </a:r>
            <a:r>
              <a:rPr lang="hu-HU" b="1" dirty="0" err="1" smtClean="0"/>
              <a:t>Plural</a:t>
            </a:r>
            <a:endParaRPr lang="hu-HU" b="1" dirty="0"/>
          </a:p>
          <a:p>
            <a:pPr marL="0" indent="0">
              <a:buNone/>
            </a:pPr>
            <a:r>
              <a:rPr lang="hu-HU" dirty="0"/>
              <a:t>1st	</a:t>
            </a:r>
            <a:r>
              <a:rPr lang="hu-HU" dirty="0" smtClean="0"/>
              <a:t>	PQDT</a:t>
            </a:r>
            <a:r>
              <a:rPr lang="hu-HU" dirty="0"/>
              <a:t>	</a:t>
            </a:r>
            <a:r>
              <a:rPr lang="hu-HU" dirty="0" smtClean="0"/>
              <a:t>		</a:t>
            </a:r>
            <a:r>
              <a:rPr lang="he-IL" dirty="0"/>
              <a:t>	</a:t>
            </a:r>
            <a:r>
              <a:rPr lang="hu-HU" dirty="0" smtClean="0"/>
              <a:t>	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2</a:t>
            </a:r>
            <a:r>
              <a:rPr lang="hu-HU" dirty="0" err="1"/>
              <a:t>nd</a:t>
            </a:r>
            <a:r>
              <a:rPr lang="hu-HU" dirty="0"/>
              <a:t> </a:t>
            </a:r>
            <a:r>
              <a:rPr lang="hu-HU" dirty="0" err="1"/>
              <a:t>masc</a:t>
            </a:r>
            <a:r>
              <a:rPr lang="hu-HU" dirty="0"/>
              <a:t>.	</a:t>
            </a:r>
            <a:r>
              <a:rPr lang="hu-HU" dirty="0" smtClean="0"/>
              <a:t>PQDT				PQDTM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2</a:t>
            </a:r>
            <a:r>
              <a:rPr lang="hu-HU" dirty="0" err="1"/>
              <a:t>nd</a:t>
            </a:r>
            <a:r>
              <a:rPr lang="hu-HU" dirty="0"/>
              <a:t> </a:t>
            </a:r>
            <a:r>
              <a:rPr lang="hu-HU" dirty="0" err="1"/>
              <a:t>fem</a:t>
            </a:r>
            <a:r>
              <a:rPr lang="hu-HU" dirty="0"/>
              <a:t>.	</a:t>
            </a:r>
            <a:r>
              <a:rPr lang="hu-HU" dirty="0" smtClean="0"/>
              <a:t>PQDT</a:t>
            </a:r>
            <a:r>
              <a:rPr lang="hu-HU" dirty="0"/>
              <a:t>				</a:t>
            </a:r>
            <a:r>
              <a:rPr lang="hu-HU" dirty="0" smtClean="0"/>
              <a:t>PQDTN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3</a:t>
            </a:r>
            <a:r>
              <a:rPr lang="hu-HU" dirty="0" err="1"/>
              <a:t>rd</a:t>
            </a:r>
            <a:r>
              <a:rPr lang="hu-HU" dirty="0"/>
              <a:t> </a:t>
            </a:r>
            <a:r>
              <a:rPr lang="hu-HU" dirty="0" err="1"/>
              <a:t>masc</a:t>
            </a:r>
            <a:r>
              <a:rPr lang="hu-HU" dirty="0"/>
              <a:t>.	</a:t>
            </a:r>
            <a:r>
              <a:rPr lang="hu-HU" dirty="0" smtClean="0"/>
              <a:t>PQD</a:t>
            </a:r>
            <a:r>
              <a:rPr lang="hu-HU" dirty="0"/>
              <a:t>				</a:t>
            </a:r>
            <a:r>
              <a:rPr lang="hu-HU" dirty="0" smtClean="0"/>
              <a:t>PQD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3</a:t>
            </a:r>
            <a:r>
              <a:rPr lang="hu-HU" dirty="0" err="1"/>
              <a:t>rd</a:t>
            </a:r>
            <a:r>
              <a:rPr lang="hu-HU" dirty="0"/>
              <a:t> </a:t>
            </a:r>
            <a:r>
              <a:rPr lang="hu-HU" dirty="0" err="1"/>
              <a:t>fem</a:t>
            </a:r>
            <a:r>
              <a:rPr lang="hu-HU" dirty="0"/>
              <a:t>.	</a:t>
            </a:r>
            <a:r>
              <a:rPr lang="hu-HU" dirty="0" smtClean="0"/>
              <a:t>PQDT</a:t>
            </a:r>
            <a:r>
              <a:rPr lang="hu-HU" dirty="0"/>
              <a:t>				</a:t>
            </a:r>
            <a:r>
              <a:rPr lang="hu-HU" dirty="0" smtClean="0"/>
              <a:t>PQD</a:t>
            </a: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336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Akkád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Stative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b="1" dirty="0" err="1"/>
              <a:t>S</a:t>
            </a:r>
            <a:r>
              <a:rPr lang="hu-HU" b="1" dirty="0" err="1" smtClean="0"/>
              <a:t>ingular</a:t>
            </a:r>
            <a:r>
              <a:rPr lang="hu-HU" b="1" dirty="0"/>
              <a:t>			</a:t>
            </a:r>
            <a:r>
              <a:rPr lang="hu-HU" b="1" dirty="0" err="1" smtClean="0"/>
              <a:t>Plural</a:t>
            </a:r>
            <a:endParaRPr lang="hu-HU" b="1" dirty="0"/>
          </a:p>
          <a:p>
            <a:pPr marL="0" indent="0">
              <a:buNone/>
            </a:pPr>
            <a:r>
              <a:rPr lang="hu-HU" dirty="0"/>
              <a:t>1st	</a:t>
            </a:r>
            <a:r>
              <a:rPr lang="hu-HU" dirty="0" smtClean="0"/>
              <a:t>	</a:t>
            </a:r>
            <a:r>
              <a:rPr lang="hu-HU" i="1" dirty="0" err="1"/>
              <a:t>-āku</a:t>
            </a:r>
            <a:r>
              <a:rPr lang="hu-HU" dirty="0"/>
              <a:t>	</a:t>
            </a:r>
            <a:r>
              <a:rPr lang="hu-HU" dirty="0" smtClean="0"/>
              <a:t>		</a:t>
            </a:r>
            <a:r>
              <a:rPr lang="he-IL" dirty="0"/>
              <a:t>	</a:t>
            </a:r>
            <a:r>
              <a:rPr lang="hu-HU" i="1" dirty="0" err="1"/>
              <a:t>-ānu</a:t>
            </a:r>
            <a:r>
              <a:rPr lang="hu-HU" dirty="0" smtClean="0"/>
              <a:t>	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2</a:t>
            </a:r>
            <a:r>
              <a:rPr lang="hu-HU" dirty="0" err="1"/>
              <a:t>nd</a:t>
            </a:r>
            <a:r>
              <a:rPr lang="hu-HU" dirty="0"/>
              <a:t> </a:t>
            </a:r>
            <a:r>
              <a:rPr lang="hu-HU" dirty="0" err="1"/>
              <a:t>masc</a:t>
            </a:r>
            <a:r>
              <a:rPr lang="hu-HU" dirty="0"/>
              <a:t>.	</a:t>
            </a:r>
            <a:r>
              <a:rPr lang="hu-HU" i="1" dirty="0" err="1"/>
              <a:t>-āta</a:t>
            </a:r>
            <a:r>
              <a:rPr lang="hu-HU" dirty="0" smtClean="0"/>
              <a:t>				</a:t>
            </a:r>
            <a:r>
              <a:rPr lang="hu-HU" i="1" dirty="0" err="1"/>
              <a:t>-ātunu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2</a:t>
            </a:r>
            <a:r>
              <a:rPr lang="hu-HU" dirty="0" err="1"/>
              <a:t>nd</a:t>
            </a:r>
            <a:r>
              <a:rPr lang="hu-HU" dirty="0"/>
              <a:t> </a:t>
            </a:r>
            <a:r>
              <a:rPr lang="hu-HU" dirty="0" err="1"/>
              <a:t>fem</a:t>
            </a:r>
            <a:r>
              <a:rPr lang="hu-HU" dirty="0"/>
              <a:t>.	</a:t>
            </a:r>
            <a:r>
              <a:rPr lang="hu-HU" i="1" dirty="0" err="1"/>
              <a:t>-āti</a:t>
            </a:r>
            <a:r>
              <a:rPr lang="hu-HU" dirty="0"/>
              <a:t>				</a:t>
            </a:r>
            <a:r>
              <a:rPr lang="hu-HU" i="1" dirty="0" err="1"/>
              <a:t>-ātina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3</a:t>
            </a:r>
            <a:r>
              <a:rPr lang="hu-HU" dirty="0" err="1"/>
              <a:t>rd</a:t>
            </a:r>
            <a:r>
              <a:rPr lang="hu-HU" dirty="0"/>
              <a:t> </a:t>
            </a:r>
            <a:r>
              <a:rPr lang="hu-HU" dirty="0" err="1"/>
              <a:t>masc</a:t>
            </a:r>
            <a:r>
              <a:rPr lang="hu-HU" dirty="0"/>
              <a:t>.	-Ø				</a:t>
            </a:r>
            <a:r>
              <a:rPr lang="hu-HU" i="1" dirty="0" err="1"/>
              <a:t>-ū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3</a:t>
            </a:r>
            <a:r>
              <a:rPr lang="hu-HU" dirty="0" err="1"/>
              <a:t>rd</a:t>
            </a:r>
            <a:r>
              <a:rPr lang="hu-HU" dirty="0"/>
              <a:t> </a:t>
            </a:r>
            <a:r>
              <a:rPr lang="hu-HU" dirty="0" err="1"/>
              <a:t>fem</a:t>
            </a:r>
            <a:r>
              <a:rPr lang="hu-HU" dirty="0"/>
              <a:t>.	</a:t>
            </a:r>
            <a:r>
              <a:rPr lang="hu-HU" i="1" dirty="0" err="1"/>
              <a:t>-at</a:t>
            </a:r>
            <a:r>
              <a:rPr lang="hu-HU" dirty="0"/>
              <a:t>				</a:t>
            </a:r>
            <a:r>
              <a:rPr lang="hu-HU" i="1" dirty="0" err="1"/>
              <a:t>-ā</a:t>
            </a: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25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Közép-egyiptomi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Old </a:t>
            </a:r>
            <a:r>
              <a:rPr lang="hu-HU" dirty="0" err="1"/>
              <a:t>Perfective</a:t>
            </a:r>
            <a:r>
              <a:rPr lang="hu-HU" dirty="0"/>
              <a:t> (</a:t>
            </a:r>
            <a:r>
              <a:rPr lang="hu-HU" dirty="0" err="1"/>
              <a:t>aka</a:t>
            </a:r>
            <a:r>
              <a:rPr lang="hu-HU" dirty="0"/>
              <a:t> </a:t>
            </a:r>
            <a:r>
              <a:rPr lang="hu-HU" dirty="0" err="1"/>
              <a:t>Stative</a:t>
            </a:r>
            <a:r>
              <a:rPr lang="hu-HU" dirty="0"/>
              <a:t>, </a:t>
            </a:r>
            <a:r>
              <a:rPr lang="hu-HU" dirty="0" err="1"/>
              <a:t>Qualitative</a:t>
            </a:r>
            <a:r>
              <a:rPr lang="hu-HU" dirty="0"/>
              <a:t>, </a:t>
            </a:r>
            <a:r>
              <a:rPr lang="hu-HU" dirty="0" err="1"/>
              <a:t>Pseudo-participle</a:t>
            </a:r>
            <a:r>
              <a:rPr lang="hu-HU" dirty="0"/>
              <a:t>, etc.)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b="1" dirty="0" err="1"/>
              <a:t>S</a:t>
            </a:r>
            <a:r>
              <a:rPr lang="hu-HU" b="1" dirty="0" err="1" smtClean="0"/>
              <a:t>ingular</a:t>
            </a:r>
            <a:r>
              <a:rPr lang="hu-HU" b="1" dirty="0"/>
              <a:t>			</a:t>
            </a:r>
            <a:r>
              <a:rPr lang="hu-HU" b="1" dirty="0" err="1" smtClean="0"/>
              <a:t>Plural</a:t>
            </a:r>
            <a:endParaRPr lang="hu-HU" b="1" dirty="0"/>
          </a:p>
          <a:p>
            <a:pPr marL="0" indent="0">
              <a:buNone/>
            </a:pPr>
            <a:r>
              <a:rPr lang="hu-HU" dirty="0"/>
              <a:t>1st	</a:t>
            </a:r>
            <a:r>
              <a:rPr lang="hu-HU" dirty="0" smtClean="0"/>
              <a:t>	</a:t>
            </a:r>
            <a:r>
              <a:rPr lang="hu-HU" i="1" dirty="0"/>
              <a:t>.</a:t>
            </a:r>
            <a:r>
              <a:rPr lang="hu-HU" i="1" dirty="0" err="1"/>
              <a:t>kwi</a:t>
            </a:r>
            <a:r>
              <a:rPr lang="hu-HU" i="1" dirty="0"/>
              <a:t>͗</a:t>
            </a:r>
            <a:r>
              <a:rPr lang="hu-HU" dirty="0"/>
              <a:t>	</a:t>
            </a:r>
            <a:r>
              <a:rPr lang="hu-HU" dirty="0" smtClean="0"/>
              <a:t>		</a:t>
            </a:r>
            <a:r>
              <a:rPr lang="he-IL" dirty="0"/>
              <a:t>	</a:t>
            </a:r>
            <a:r>
              <a:rPr lang="hu-HU" i="1" dirty="0"/>
              <a:t> .</a:t>
            </a:r>
            <a:r>
              <a:rPr lang="hu-HU" i="1" dirty="0" err="1"/>
              <a:t>wyn</a:t>
            </a:r>
            <a:r>
              <a:rPr lang="hu-HU" i="1" dirty="0"/>
              <a:t> </a:t>
            </a:r>
            <a:r>
              <a:rPr lang="hu-HU" dirty="0" smtClean="0"/>
              <a:t>	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2</a:t>
            </a:r>
            <a:r>
              <a:rPr lang="hu-HU" dirty="0" err="1"/>
              <a:t>nd</a:t>
            </a:r>
            <a:r>
              <a:rPr lang="hu-HU" dirty="0"/>
              <a:t> </a:t>
            </a:r>
            <a:r>
              <a:rPr lang="hu-HU" dirty="0" err="1"/>
              <a:t>masc</a:t>
            </a:r>
            <a:r>
              <a:rPr lang="hu-HU" dirty="0"/>
              <a:t>.	</a:t>
            </a:r>
            <a:r>
              <a:rPr lang="hu-HU" i="1" dirty="0"/>
              <a:t>.ti͗</a:t>
            </a:r>
            <a:r>
              <a:rPr lang="hu-HU" dirty="0" smtClean="0"/>
              <a:t>				</a:t>
            </a:r>
            <a:r>
              <a:rPr lang="hu-HU" i="1" dirty="0"/>
              <a:t> .</a:t>
            </a:r>
            <a:r>
              <a:rPr lang="hu-HU" i="1" dirty="0" err="1"/>
              <a:t>ti</a:t>
            </a:r>
            <a:r>
              <a:rPr lang="hu-HU" i="1" dirty="0"/>
              <a:t>͗</a:t>
            </a:r>
            <a:r>
              <a:rPr lang="hu-HU" i="1" dirty="0" err="1"/>
              <a:t>wny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2</a:t>
            </a:r>
            <a:r>
              <a:rPr lang="hu-HU" dirty="0" err="1"/>
              <a:t>nd</a:t>
            </a:r>
            <a:r>
              <a:rPr lang="hu-HU" dirty="0"/>
              <a:t> </a:t>
            </a:r>
            <a:r>
              <a:rPr lang="hu-HU" dirty="0" err="1"/>
              <a:t>fem</a:t>
            </a:r>
            <a:r>
              <a:rPr lang="hu-HU" dirty="0"/>
              <a:t>.	</a:t>
            </a:r>
            <a:r>
              <a:rPr lang="hu-HU" i="1" dirty="0"/>
              <a:t> .ti͗ </a:t>
            </a:r>
            <a:r>
              <a:rPr lang="hu-HU" dirty="0"/>
              <a:t>				</a:t>
            </a:r>
            <a:r>
              <a:rPr lang="hu-HU" i="1" dirty="0"/>
              <a:t> .</a:t>
            </a:r>
            <a:r>
              <a:rPr lang="hu-HU" i="1" dirty="0" err="1"/>
              <a:t>ti</a:t>
            </a:r>
            <a:r>
              <a:rPr lang="hu-HU" i="1" dirty="0"/>
              <a:t>͗</a:t>
            </a:r>
            <a:r>
              <a:rPr lang="hu-HU" i="1" dirty="0" err="1"/>
              <a:t>wny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3</a:t>
            </a:r>
            <a:r>
              <a:rPr lang="hu-HU" dirty="0" err="1"/>
              <a:t>rd</a:t>
            </a:r>
            <a:r>
              <a:rPr lang="hu-HU" dirty="0"/>
              <a:t> </a:t>
            </a:r>
            <a:r>
              <a:rPr lang="hu-HU" dirty="0" err="1"/>
              <a:t>masc</a:t>
            </a:r>
            <a:r>
              <a:rPr lang="hu-HU" dirty="0"/>
              <a:t>.	</a:t>
            </a:r>
            <a:r>
              <a:rPr lang="hu-HU" i="1" dirty="0"/>
              <a:t>.w</a:t>
            </a:r>
            <a:r>
              <a:rPr lang="hu-HU" dirty="0"/>
              <a:t>				</a:t>
            </a:r>
            <a:r>
              <a:rPr lang="hu-HU" i="1" dirty="0"/>
              <a:t> .</a:t>
            </a:r>
            <a:r>
              <a:rPr lang="hu-HU" i="1" dirty="0" err="1"/>
              <a:t>w</a:t>
            </a:r>
            <a:r>
              <a:rPr lang="hu-HU" i="1" dirty="0"/>
              <a:t> 	</a:t>
            </a:r>
            <a:r>
              <a:rPr lang="hu-HU" sz="2400" dirty="0"/>
              <a:t>(</a:t>
            </a:r>
            <a:r>
              <a:rPr lang="hu-HU" sz="2400" dirty="0" err="1"/>
              <a:t>sometimes</a:t>
            </a:r>
            <a:r>
              <a:rPr lang="hu-HU" sz="2400" i="1" dirty="0"/>
              <a:t> .y</a:t>
            </a:r>
            <a:r>
              <a:rPr lang="hu-HU" sz="2400" dirty="0"/>
              <a:t>)</a:t>
            </a:r>
            <a:endParaRPr lang="he-IL" sz="2400" dirty="0"/>
          </a:p>
          <a:p>
            <a:pPr marL="0" indent="0">
              <a:buNone/>
            </a:pPr>
            <a:r>
              <a:rPr lang="he-IL" dirty="0"/>
              <a:t>3</a:t>
            </a:r>
            <a:r>
              <a:rPr lang="hu-HU" dirty="0" err="1"/>
              <a:t>rd</a:t>
            </a:r>
            <a:r>
              <a:rPr lang="hu-HU" dirty="0"/>
              <a:t> </a:t>
            </a:r>
            <a:r>
              <a:rPr lang="hu-HU" dirty="0" err="1"/>
              <a:t>fem</a:t>
            </a:r>
            <a:r>
              <a:rPr lang="hu-HU" dirty="0"/>
              <a:t>.	</a:t>
            </a:r>
            <a:r>
              <a:rPr lang="hu-HU" i="1" dirty="0"/>
              <a:t> .ti͗ </a:t>
            </a:r>
            <a:r>
              <a:rPr lang="hu-HU" dirty="0"/>
              <a:t>				</a:t>
            </a:r>
            <a:r>
              <a:rPr lang="hu-HU" i="1" dirty="0"/>
              <a:t> .w </a:t>
            </a:r>
            <a:r>
              <a:rPr lang="hu-HU" i="1" dirty="0" smtClean="0"/>
              <a:t>	</a:t>
            </a:r>
            <a:r>
              <a:rPr lang="hu-HU" sz="2400" dirty="0" smtClean="0"/>
              <a:t>(</a:t>
            </a:r>
            <a:r>
              <a:rPr lang="hu-HU" sz="2400" dirty="0" err="1"/>
              <a:t>sometimes</a:t>
            </a:r>
            <a:r>
              <a:rPr lang="hu-HU" sz="2400" i="1" dirty="0"/>
              <a:t> .y</a:t>
            </a:r>
            <a:r>
              <a:rPr lang="hu-HU" sz="2400" dirty="0"/>
              <a:t>)</a:t>
            </a:r>
            <a:endParaRPr lang="he-IL" sz="2400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664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bibliai héber? 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690688"/>
            <a:ext cx="10632141" cy="4575641"/>
          </a:xfrm>
        </p:spPr>
        <p:txBody>
          <a:bodyPr>
            <a:normAutofit/>
          </a:bodyPr>
          <a:lstStyle/>
          <a:p>
            <a:pPr>
              <a:lnSpc>
                <a:spcPct val="99000"/>
              </a:lnSpc>
            </a:pPr>
            <a:r>
              <a:rPr lang="hu-HU" u="sng" dirty="0" err="1" smtClean="0"/>
              <a:t>Tiberiási</a:t>
            </a:r>
            <a:r>
              <a:rPr lang="hu-HU" u="sng" dirty="0" smtClean="0"/>
              <a:t> </a:t>
            </a:r>
            <a:r>
              <a:rPr lang="hu-HU" u="sng" dirty="0" err="1"/>
              <a:t>maszóra</a:t>
            </a:r>
            <a:r>
              <a:rPr lang="hu-HU" u="sng" dirty="0"/>
              <a:t>:</a:t>
            </a:r>
            <a:r>
              <a:rPr lang="hu-HU" dirty="0"/>
              <a:t> </a:t>
            </a:r>
            <a:r>
              <a:rPr lang="hu-HU" sz="2600" dirty="0" err="1"/>
              <a:t>askenázi</a:t>
            </a:r>
            <a:r>
              <a:rPr lang="hu-HU" sz="2600" dirty="0"/>
              <a:t> (ÉK, DK, Ny…), </a:t>
            </a:r>
            <a:r>
              <a:rPr lang="hu-HU" sz="2600" dirty="0" err="1"/>
              <a:t>szfaradi</a:t>
            </a:r>
            <a:r>
              <a:rPr lang="hu-HU" sz="2600" dirty="0"/>
              <a:t> (európai, </a:t>
            </a:r>
            <a:r>
              <a:rPr lang="hu-HU" sz="2600" dirty="0" smtClean="0"/>
              <a:t>arab környezet…), </a:t>
            </a:r>
            <a:r>
              <a:rPr lang="hu-HU" sz="2600" dirty="0"/>
              <a:t>jemeni </a:t>
            </a:r>
            <a:r>
              <a:rPr lang="hu-HU" sz="2600" dirty="0" smtClean="0"/>
              <a:t>(4-5 hagyomány), </a:t>
            </a:r>
            <a:r>
              <a:rPr lang="hu-HU" sz="2600" dirty="0"/>
              <a:t>izraeli, akadémiai, stb. kiejtésekkel.</a:t>
            </a:r>
          </a:p>
          <a:p>
            <a:pPr>
              <a:lnSpc>
                <a:spcPct val="99000"/>
              </a:lnSpc>
            </a:pPr>
            <a:r>
              <a:rPr lang="hu-HU" dirty="0"/>
              <a:t>Nem </a:t>
            </a:r>
            <a:r>
              <a:rPr lang="hu-HU" dirty="0" err="1"/>
              <a:t>tiberiási</a:t>
            </a:r>
            <a:r>
              <a:rPr lang="hu-HU" dirty="0"/>
              <a:t> </a:t>
            </a:r>
            <a:r>
              <a:rPr lang="hu-HU" dirty="0" err="1"/>
              <a:t>maszóra</a:t>
            </a:r>
            <a:r>
              <a:rPr lang="hu-HU" dirty="0"/>
              <a:t>: </a:t>
            </a:r>
            <a:r>
              <a:rPr lang="hu-HU" dirty="0" smtClean="0"/>
              <a:t>babiloni </a:t>
            </a:r>
            <a:r>
              <a:rPr lang="hu-HU" dirty="0" err="1" smtClean="0"/>
              <a:t>maszóra</a:t>
            </a:r>
            <a:r>
              <a:rPr lang="hu-HU" dirty="0" smtClean="0"/>
              <a:t> és palesztinai </a:t>
            </a:r>
            <a:r>
              <a:rPr lang="hu-HU" dirty="0" err="1" smtClean="0"/>
              <a:t>maszóra</a:t>
            </a:r>
            <a:r>
              <a:rPr lang="hu-HU" dirty="0" smtClean="0"/>
              <a:t>.</a:t>
            </a:r>
            <a:endParaRPr lang="hu-HU" dirty="0"/>
          </a:p>
          <a:p>
            <a:pPr>
              <a:lnSpc>
                <a:spcPct val="99000"/>
              </a:lnSpc>
            </a:pPr>
            <a:r>
              <a:rPr lang="hu-HU" dirty="0" smtClean="0"/>
              <a:t>További ókori vagy az ókorban már elágazó </a:t>
            </a:r>
            <a:r>
              <a:rPr lang="hu-HU" dirty="0"/>
              <a:t>kiejtési </a:t>
            </a:r>
            <a:r>
              <a:rPr lang="hu-HU" dirty="0" smtClean="0"/>
              <a:t>hagyományok: Septuaginta, szamaritánus…</a:t>
            </a:r>
            <a:endParaRPr lang="hu-HU" dirty="0"/>
          </a:p>
          <a:p>
            <a:pPr>
              <a:lnSpc>
                <a:spcPct val="99000"/>
              </a:lnSpc>
            </a:pPr>
            <a:r>
              <a:rPr lang="hu-HU" u="sng" dirty="0" err="1"/>
              <a:t>Historical</a:t>
            </a:r>
            <a:r>
              <a:rPr lang="hu-HU" u="sng" dirty="0"/>
              <a:t> </a:t>
            </a:r>
            <a:r>
              <a:rPr lang="hu-HU" u="sng" dirty="0" err="1"/>
              <a:t>Hebrew</a:t>
            </a:r>
            <a:r>
              <a:rPr lang="hu-HU" u="sng" dirty="0"/>
              <a:t>:</a:t>
            </a:r>
            <a:r>
              <a:rPr lang="hu-HU" dirty="0"/>
              <a:t> 	</a:t>
            </a:r>
            <a:r>
              <a:rPr lang="hu-HU" dirty="0" smtClean="0"/>
              <a:t>(legalább) három dimenzió:</a:t>
            </a:r>
            <a:br>
              <a:rPr lang="hu-HU" dirty="0" smtClean="0"/>
            </a:br>
            <a:endParaRPr lang="hu-HU" sz="1200" dirty="0"/>
          </a:p>
          <a:p>
            <a:pPr lvl="1">
              <a:lnSpc>
                <a:spcPct val="99000"/>
              </a:lnSpc>
            </a:pPr>
            <a:r>
              <a:rPr lang="hu-HU" dirty="0"/>
              <a:t>Kronológia:	</a:t>
            </a:r>
            <a:r>
              <a:rPr lang="hu-HU" dirty="0" err="1" smtClean="0"/>
              <a:t>Iron</a:t>
            </a:r>
            <a:r>
              <a:rPr lang="hu-HU" dirty="0" smtClean="0"/>
              <a:t> </a:t>
            </a:r>
            <a:r>
              <a:rPr lang="hu-HU" dirty="0" err="1"/>
              <a:t>Age</a:t>
            </a:r>
            <a:r>
              <a:rPr lang="hu-HU" dirty="0"/>
              <a:t> I vs. </a:t>
            </a:r>
            <a:r>
              <a:rPr lang="hu-HU" dirty="0" err="1"/>
              <a:t>Iron</a:t>
            </a:r>
            <a:r>
              <a:rPr lang="hu-HU" dirty="0"/>
              <a:t> </a:t>
            </a:r>
            <a:r>
              <a:rPr lang="hu-HU" dirty="0" err="1"/>
              <a:t>Age</a:t>
            </a:r>
            <a:r>
              <a:rPr lang="hu-HU" dirty="0"/>
              <a:t> II vs. </a:t>
            </a:r>
            <a:r>
              <a:rPr lang="hu-HU" dirty="0" err="1"/>
              <a:t>Persian</a:t>
            </a:r>
            <a:r>
              <a:rPr lang="hu-HU" dirty="0"/>
              <a:t> </a:t>
            </a:r>
            <a:r>
              <a:rPr lang="hu-HU" dirty="0" err="1"/>
              <a:t>Age</a:t>
            </a:r>
            <a:endParaRPr lang="hu-HU" dirty="0"/>
          </a:p>
          <a:p>
            <a:pPr lvl="1">
              <a:lnSpc>
                <a:spcPct val="99000"/>
              </a:lnSpc>
            </a:pPr>
            <a:r>
              <a:rPr lang="hu-HU" dirty="0"/>
              <a:t>Földrajz:		</a:t>
            </a:r>
            <a:r>
              <a:rPr lang="hu-HU" dirty="0" err="1"/>
              <a:t>Judean</a:t>
            </a:r>
            <a:r>
              <a:rPr lang="hu-HU" dirty="0"/>
              <a:t> </a:t>
            </a:r>
            <a:r>
              <a:rPr lang="hu-HU" dirty="0" err="1" smtClean="0"/>
              <a:t>Canaanite</a:t>
            </a:r>
            <a:r>
              <a:rPr lang="hu-HU" dirty="0" smtClean="0"/>
              <a:t> (</a:t>
            </a:r>
            <a:r>
              <a:rPr lang="hu-HU" i="1" dirty="0" err="1" smtClean="0"/>
              <a:t>jehudit</a:t>
            </a:r>
            <a:r>
              <a:rPr lang="hu-HU" dirty="0" smtClean="0"/>
              <a:t>) </a:t>
            </a:r>
            <a:r>
              <a:rPr lang="hu-HU" dirty="0"/>
              <a:t>vs. (</a:t>
            </a:r>
            <a:r>
              <a:rPr lang="hu-HU" dirty="0" err="1"/>
              <a:t>Northern</a:t>
            </a:r>
            <a:r>
              <a:rPr lang="hu-HU" dirty="0"/>
              <a:t>) </a:t>
            </a:r>
            <a:r>
              <a:rPr lang="hu-HU" dirty="0" err="1"/>
              <a:t>Israelite</a:t>
            </a:r>
            <a:r>
              <a:rPr lang="hu-HU" dirty="0"/>
              <a:t> </a:t>
            </a:r>
            <a:r>
              <a:rPr lang="hu-HU" dirty="0" err="1"/>
              <a:t>Canaanite</a:t>
            </a:r>
            <a:endParaRPr lang="hu-HU" dirty="0"/>
          </a:p>
          <a:p>
            <a:pPr lvl="1">
              <a:lnSpc>
                <a:spcPct val="99000"/>
              </a:lnSpc>
            </a:pPr>
            <a:r>
              <a:rPr lang="hu-HU" dirty="0" smtClean="0"/>
              <a:t>Regiszter</a:t>
            </a:r>
            <a:r>
              <a:rPr lang="hu-HU" dirty="0"/>
              <a:t>:	</a:t>
            </a:r>
            <a:r>
              <a:rPr lang="hu-HU" dirty="0" err="1" smtClean="0"/>
              <a:t>Iron</a:t>
            </a:r>
            <a:r>
              <a:rPr lang="hu-HU" dirty="0" smtClean="0"/>
              <a:t> </a:t>
            </a:r>
            <a:r>
              <a:rPr lang="hu-HU" dirty="0" err="1"/>
              <a:t>Age</a:t>
            </a:r>
            <a:r>
              <a:rPr lang="hu-HU" dirty="0"/>
              <a:t> </a:t>
            </a:r>
            <a:r>
              <a:rPr lang="hu-HU" dirty="0" err="1"/>
              <a:t>Literary</a:t>
            </a:r>
            <a:r>
              <a:rPr lang="hu-HU" dirty="0"/>
              <a:t> </a:t>
            </a:r>
            <a:r>
              <a:rPr lang="hu-HU" dirty="0" err="1"/>
              <a:t>Hebrew</a:t>
            </a:r>
            <a:r>
              <a:rPr lang="hu-HU" dirty="0"/>
              <a:t> vs. </a:t>
            </a:r>
            <a:r>
              <a:rPr lang="hu-HU" dirty="0" err="1"/>
              <a:t>Iron</a:t>
            </a:r>
            <a:r>
              <a:rPr lang="hu-HU" dirty="0"/>
              <a:t> </a:t>
            </a:r>
            <a:r>
              <a:rPr lang="hu-HU" dirty="0" err="1"/>
              <a:t>Age</a:t>
            </a:r>
            <a:r>
              <a:rPr lang="hu-HU" dirty="0"/>
              <a:t> </a:t>
            </a:r>
            <a:r>
              <a:rPr lang="hu-HU" dirty="0" err="1"/>
              <a:t>Colloquial</a:t>
            </a:r>
            <a:r>
              <a:rPr lang="hu-HU" dirty="0"/>
              <a:t> </a:t>
            </a:r>
            <a:r>
              <a:rPr lang="hu-HU" dirty="0" err="1"/>
              <a:t>Hebrew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211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438" y="115889"/>
            <a:ext cx="8964612" cy="1133475"/>
          </a:xfrm>
        </p:spPr>
        <p:txBody>
          <a:bodyPr/>
          <a:lstStyle/>
          <a:p>
            <a:r>
              <a:rPr lang="en-US" altLang="hu-HU" sz="4000"/>
              <a:t>The </a:t>
            </a:r>
            <a:r>
              <a:rPr lang="en-US" altLang="hu-HU" sz="4000">
                <a:solidFill>
                  <a:srgbClr val="993300"/>
                </a:solidFill>
              </a:rPr>
              <a:t>West-Semitic</a:t>
            </a:r>
            <a:r>
              <a:rPr lang="en-US" altLang="hu-HU" sz="4000"/>
              <a:t> language continuum</a:t>
            </a:r>
          </a:p>
        </p:txBody>
      </p:sp>
      <p:pic>
        <p:nvPicPr>
          <p:cNvPr id="8195" name="Picture 3"/>
          <p:cNvPicPr>
            <a:picLocks noGrp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1268413"/>
            <a:ext cx="7504112" cy="5808662"/>
          </a:xfrm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1" y="5373688"/>
            <a:ext cx="1331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CC00FF"/>
                </a:solidFill>
              </a:rPr>
              <a:t>Egyiptian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143251" y="2565400"/>
            <a:ext cx="576263" cy="287338"/>
          </a:xfrm>
          <a:prstGeom prst="flowChartAlternateProcess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719514" y="2708275"/>
            <a:ext cx="1512887" cy="1512888"/>
          </a:xfrm>
          <a:prstGeom prst="flowChartAlternateProcess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6672263" y="2587625"/>
            <a:ext cx="576262" cy="215900"/>
          </a:xfrm>
          <a:prstGeom prst="flowChartAlternateProcess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7751763" y="4365625"/>
            <a:ext cx="576262" cy="287338"/>
          </a:xfrm>
          <a:prstGeom prst="flowChartAlternateProcess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1703388" y="1773239"/>
            <a:ext cx="10795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993300"/>
                </a:solidFill>
              </a:rPr>
              <a:t>Ugaritic</a:t>
            </a:r>
            <a:br>
              <a:rPr lang="en-US" altLang="hu-HU" b="1" i="1">
                <a:solidFill>
                  <a:srgbClr val="993300"/>
                </a:solidFill>
              </a:rPr>
            </a:br>
            <a:r>
              <a:rPr lang="en-US" altLang="hu-HU" sz="1400">
                <a:solidFill>
                  <a:srgbClr val="993300"/>
                </a:solidFill>
              </a:rPr>
              <a:t>until </a:t>
            </a:r>
            <a:br>
              <a:rPr lang="en-US" altLang="hu-HU" sz="1400">
                <a:solidFill>
                  <a:srgbClr val="993300"/>
                </a:solidFill>
              </a:rPr>
            </a:br>
            <a:r>
              <a:rPr lang="en-US" altLang="hu-HU" sz="1400">
                <a:solidFill>
                  <a:srgbClr val="993300"/>
                </a:solidFill>
              </a:rPr>
              <a:t>1200 BCE</a:t>
            </a:r>
            <a:endParaRPr lang="en-US" altLang="hu-HU" sz="1400" b="1" i="1">
              <a:solidFill>
                <a:srgbClr val="993300"/>
              </a:solidFill>
            </a:endParaRP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6311901" y="2924176"/>
            <a:ext cx="1331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FF0066"/>
                </a:solidFill>
              </a:rPr>
              <a:t>Akkadian</a:t>
            </a:r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>
            <a:off x="2208213" y="2133600"/>
            <a:ext cx="863600" cy="431800"/>
          </a:xfrm>
          <a:prstGeom prst="line">
            <a:avLst/>
          </a:prstGeom>
          <a:noFill/>
          <a:ln w="22225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4" name="AutoShape 14"/>
          <p:cNvSpPr>
            <a:spLocks noChangeArrowheads="1"/>
          </p:cNvSpPr>
          <p:nvPr/>
        </p:nvSpPr>
        <p:spPr bwMode="auto">
          <a:xfrm>
            <a:off x="3863976" y="3933825"/>
            <a:ext cx="576263" cy="215900"/>
          </a:xfrm>
          <a:prstGeom prst="flowChartAlternateProcess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4079876" y="3213100"/>
            <a:ext cx="1439863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993300"/>
                </a:solidFill>
              </a:rPr>
              <a:t>Aramaic</a:t>
            </a:r>
            <a:r>
              <a:rPr lang="en-US" altLang="hu-HU">
                <a:solidFill>
                  <a:srgbClr val="993300"/>
                </a:solidFill>
              </a:rPr>
              <a:t>    </a:t>
            </a:r>
            <a:r>
              <a:rPr lang="en-US" altLang="hu-HU" sz="1400">
                <a:solidFill>
                  <a:srgbClr val="993300"/>
                </a:solidFill>
              </a:rPr>
              <a:t>from 1100 BCE</a:t>
            </a:r>
          </a:p>
        </p:txBody>
      </p:sp>
      <p:sp>
        <p:nvSpPr>
          <p:cNvPr id="8206" name="AutoShape 16"/>
          <p:cNvSpPr>
            <a:spLocks noChangeArrowheads="1"/>
          </p:cNvSpPr>
          <p:nvPr/>
        </p:nvSpPr>
        <p:spPr bwMode="auto">
          <a:xfrm>
            <a:off x="5664201" y="3284538"/>
            <a:ext cx="576263" cy="215900"/>
          </a:xfrm>
          <a:prstGeom prst="flowChartAlternateProcess">
            <a:avLst/>
          </a:prstGeom>
          <a:noFill/>
          <a:ln w="254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207" name="Text Box 17"/>
          <p:cNvSpPr txBox="1">
            <a:spLocks noChangeArrowheads="1"/>
          </p:cNvSpPr>
          <p:nvPr/>
        </p:nvSpPr>
        <p:spPr bwMode="auto">
          <a:xfrm rot="-3480000">
            <a:off x="1538288" y="3371851"/>
            <a:ext cx="1547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993300"/>
                </a:solidFill>
              </a:rPr>
              <a:t>Phoenician</a:t>
            </a:r>
          </a:p>
        </p:txBody>
      </p:sp>
      <p:sp>
        <p:nvSpPr>
          <p:cNvPr id="8208" name="Line 18"/>
          <p:cNvSpPr>
            <a:spLocks noChangeShapeType="1"/>
          </p:cNvSpPr>
          <p:nvPr/>
        </p:nvSpPr>
        <p:spPr bwMode="auto">
          <a:xfrm>
            <a:off x="2208213" y="3860800"/>
            <a:ext cx="863600" cy="431800"/>
          </a:xfrm>
          <a:prstGeom prst="line">
            <a:avLst/>
          </a:prstGeom>
          <a:noFill/>
          <a:ln w="22225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9" name="Line 19"/>
          <p:cNvSpPr>
            <a:spLocks noChangeShapeType="1"/>
          </p:cNvSpPr>
          <p:nvPr/>
        </p:nvSpPr>
        <p:spPr bwMode="auto">
          <a:xfrm flipV="1">
            <a:off x="2424114" y="3429001"/>
            <a:ext cx="935037" cy="144463"/>
          </a:xfrm>
          <a:prstGeom prst="line">
            <a:avLst/>
          </a:prstGeom>
          <a:noFill/>
          <a:ln w="22225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3935413" y="5149851"/>
            <a:ext cx="309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FF0066"/>
                </a:solidFill>
              </a:rPr>
              <a:t>Arabic (Nabatean) tribes?</a:t>
            </a: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5808663" y="6015038"/>
            <a:ext cx="309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FF0066"/>
                </a:solidFill>
              </a:rPr>
              <a:t>South-Arabian &amp; Ethiopian</a:t>
            </a:r>
          </a:p>
        </p:txBody>
      </p:sp>
      <p:sp>
        <p:nvSpPr>
          <p:cNvPr id="8212" name="Line 22"/>
          <p:cNvSpPr>
            <a:spLocks noChangeShapeType="1"/>
          </p:cNvSpPr>
          <p:nvPr/>
        </p:nvSpPr>
        <p:spPr bwMode="auto">
          <a:xfrm flipH="1">
            <a:off x="5519738" y="6308726"/>
            <a:ext cx="431800" cy="549275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13" name="AutoShape 23"/>
          <p:cNvSpPr>
            <a:spLocks noChangeArrowheads="1"/>
          </p:cNvSpPr>
          <p:nvPr/>
        </p:nvSpPr>
        <p:spPr bwMode="auto">
          <a:xfrm rot="-9600000">
            <a:off x="3214689" y="3068639"/>
            <a:ext cx="288925" cy="15843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hu-HU"/>
          </a:p>
        </p:txBody>
      </p:sp>
      <p:sp>
        <p:nvSpPr>
          <p:cNvPr id="8214" name="Text Box 24"/>
          <p:cNvSpPr txBox="1">
            <a:spLocks noChangeArrowheads="1"/>
          </p:cNvSpPr>
          <p:nvPr/>
        </p:nvSpPr>
        <p:spPr bwMode="auto">
          <a:xfrm>
            <a:off x="1558926" y="6597650"/>
            <a:ext cx="6480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sz="1200"/>
              <a:t>Source: http://www.aramaic-dem.org/English/History/THE_ARAMAEANS-filer/image001.jpg</a:t>
            </a:r>
          </a:p>
        </p:txBody>
      </p:sp>
      <p:sp>
        <p:nvSpPr>
          <p:cNvPr id="8215" name="Text Box 25"/>
          <p:cNvSpPr txBox="1">
            <a:spLocks noChangeArrowheads="1"/>
          </p:cNvSpPr>
          <p:nvPr/>
        </p:nvSpPr>
        <p:spPr bwMode="auto">
          <a:xfrm>
            <a:off x="1524000" y="5876925"/>
            <a:ext cx="1042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993300"/>
                </a:solidFill>
              </a:rPr>
              <a:t>Tel el-Amarna</a:t>
            </a:r>
          </a:p>
        </p:txBody>
      </p:sp>
      <p:sp>
        <p:nvSpPr>
          <p:cNvPr id="8216" name="Freeform 26"/>
          <p:cNvSpPr>
            <a:spLocks/>
          </p:cNvSpPr>
          <p:nvPr/>
        </p:nvSpPr>
        <p:spPr bwMode="auto">
          <a:xfrm>
            <a:off x="2424113" y="5157789"/>
            <a:ext cx="850900" cy="935037"/>
          </a:xfrm>
          <a:custGeom>
            <a:avLst/>
            <a:gdLst>
              <a:gd name="T0" fmla="*/ 2147483647 w 536"/>
              <a:gd name="T1" fmla="*/ 0 h 589"/>
              <a:gd name="T2" fmla="*/ 2147483647 w 536"/>
              <a:gd name="T3" fmla="*/ 2147483647 h 589"/>
              <a:gd name="T4" fmla="*/ 0 w 536"/>
              <a:gd name="T5" fmla="*/ 2147483647 h 589"/>
              <a:gd name="T6" fmla="*/ 0 60000 65536"/>
              <a:gd name="T7" fmla="*/ 0 60000 65536"/>
              <a:gd name="T8" fmla="*/ 0 60000 65536"/>
              <a:gd name="T9" fmla="*/ 0 w 536"/>
              <a:gd name="T10" fmla="*/ 0 h 589"/>
              <a:gd name="T11" fmla="*/ 536 w 536"/>
              <a:gd name="T12" fmla="*/ 589 h 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6" h="589">
                <a:moveTo>
                  <a:pt x="499" y="0"/>
                </a:moveTo>
                <a:cubicBezTo>
                  <a:pt x="517" y="177"/>
                  <a:pt x="536" y="355"/>
                  <a:pt x="453" y="453"/>
                </a:cubicBezTo>
                <a:cubicBezTo>
                  <a:pt x="370" y="551"/>
                  <a:pt x="75" y="566"/>
                  <a:pt x="0" y="589"/>
                </a:cubicBezTo>
              </a:path>
            </a:pathLst>
          </a:custGeom>
          <a:noFill/>
          <a:ln w="25400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17" name="Text Box 27"/>
          <p:cNvSpPr txBox="1">
            <a:spLocks noChangeArrowheads="1"/>
          </p:cNvSpPr>
          <p:nvPr/>
        </p:nvSpPr>
        <p:spPr bwMode="auto">
          <a:xfrm>
            <a:off x="1919289" y="981075"/>
            <a:ext cx="1296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hu-HU" b="1" i="1">
                <a:solidFill>
                  <a:srgbClr val="0066FF"/>
                </a:solidFill>
              </a:rPr>
              <a:t>Hittite </a:t>
            </a:r>
            <a:r>
              <a:rPr lang="en-US" altLang="hu-HU" sz="1400">
                <a:solidFill>
                  <a:srgbClr val="0066FF"/>
                </a:solidFill>
              </a:rPr>
              <a:t>until </a:t>
            </a:r>
            <a:br>
              <a:rPr lang="en-US" altLang="hu-HU" sz="1400">
                <a:solidFill>
                  <a:srgbClr val="0066FF"/>
                </a:solidFill>
              </a:rPr>
            </a:br>
            <a:r>
              <a:rPr lang="en-US" altLang="hu-HU" sz="1400">
                <a:solidFill>
                  <a:srgbClr val="0066FF"/>
                </a:solidFill>
              </a:rPr>
              <a:t>1200      BCE</a:t>
            </a:r>
            <a:endParaRPr lang="en-US" altLang="hu-HU" sz="1400" b="1" i="1">
              <a:solidFill>
                <a:srgbClr val="0066FF"/>
              </a:solidFill>
            </a:endParaRPr>
          </a:p>
        </p:txBody>
      </p:sp>
      <p:sp>
        <p:nvSpPr>
          <p:cNvPr id="8218" name="Line 28"/>
          <p:cNvSpPr>
            <a:spLocks noChangeShapeType="1"/>
          </p:cNvSpPr>
          <p:nvPr/>
        </p:nvSpPr>
        <p:spPr bwMode="auto">
          <a:xfrm flipH="1">
            <a:off x="1631950" y="3646489"/>
            <a:ext cx="503238" cy="142875"/>
          </a:xfrm>
          <a:prstGeom prst="line">
            <a:avLst/>
          </a:prstGeom>
          <a:noFill/>
          <a:ln w="22225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9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418</Words>
  <Application>Microsoft Office PowerPoint</Application>
  <PresentationFormat>Szélesvásznú</PresentationFormat>
  <Paragraphs>141</Paragraphs>
  <Slides>17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Times New Roman</vt:lpstr>
      <vt:lpstr>Office-téma</vt:lpstr>
      <vt:lpstr>Sémi összehasonlító nyelvészet</vt:lpstr>
      <vt:lpstr>Szamaritánus héber</vt:lpstr>
      <vt:lpstr>Szamaritánus héber</vt:lpstr>
      <vt:lpstr>Epigrafikus héber</vt:lpstr>
      <vt:lpstr>Ugariti</vt:lpstr>
      <vt:lpstr>Akkád</vt:lpstr>
      <vt:lpstr>Közép-egyiptomi</vt:lpstr>
      <vt:lpstr>Mi a bibliai héber? Összefoglalás</vt:lpstr>
      <vt:lpstr>The West-Semitic language continuum</vt:lpstr>
      <vt:lpstr>The West-Semitic language continuum</vt:lpstr>
      <vt:lpstr>PowerPoint bemutató</vt:lpstr>
      <vt:lpstr>A bibliai héber északi dialektusa</vt:lpstr>
      <vt:lpstr>Hangtani változások: [a] és [i/e]</vt:lpstr>
      <vt:lpstr>Hangtörvény</vt:lpstr>
      <vt:lpstr>Házi feladat</vt:lpstr>
      <vt:lpstr>Következő órára: olvasandó + házi feladat</vt:lpstr>
      <vt:lpstr>Viszlát jövő szerdán!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 összehasonlító nyelvészet</dc:title>
  <dc:creator>birot</dc:creator>
  <cp:lastModifiedBy>birot</cp:lastModifiedBy>
  <cp:revision>103</cp:revision>
  <dcterms:created xsi:type="dcterms:W3CDTF">2014-09-09T08:41:25Z</dcterms:created>
  <dcterms:modified xsi:type="dcterms:W3CDTF">2014-10-08T15:46:07Z</dcterms:modified>
</cp:coreProperties>
</file>