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33" r:id="rId3"/>
    <p:sldId id="262" r:id="rId4"/>
    <p:sldId id="263" r:id="rId5"/>
    <p:sldId id="332" r:id="rId6"/>
    <p:sldId id="335" r:id="rId7"/>
    <p:sldId id="334" r:id="rId8"/>
    <p:sldId id="337" r:id="rId9"/>
    <p:sldId id="338" r:id="rId10"/>
    <p:sldId id="339" r:id="rId11"/>
    <p:sldId id="352" r:id="rId12"/>
    <p:sldId id="353" r:id="rId13"/>
    <p:sldId id="354" r:id="rId14"/>
    <p:sldId id="320" r:id="rId15"/>
    <p:sldId id="319" r:id="rId16"/>
    <p:sldId id="323" r:id="rId17"/>
    <p:sldId id="355" r:id="rId18"/>
    <p:sldId id="264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6C478-EF30-4BA2-82E7-BB1912A6EB19}" type="datetimeFigureOut">
              <a:rPr lang="hu-HU" smtClean="0"/>
              <a:pPr/>
              <a:t>2014.10.15.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DB1EF-4AAE-4828-BB6B-B0D988999B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519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03825" y="-12809538"/>
            <a:ext cx="24098250" cy="135556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2425" cy="43719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en-US" altLang="hu-H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2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03825" y="-12809538"/>
            <a:ext cx="24098250" cy="135556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2425" cy="43719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hu-H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14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6700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6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03825" y="-12809538"/>
            <a:ext cx="24098250" cy="135556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2425" cy="44608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en-US" altLang="hu-H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07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03825" y="-12809538"/>
            <a:ext cx="24098250" cy="135556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2425" cy="44608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en-US" altLang="hu-H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3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6700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57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920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372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28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12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63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381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624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778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4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734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092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4A82-DD17-4363-9B29-11E444A65FB0}" type="datetimeFigureOut">
              <a:rPr lang="hu-HU" smtClean="0"/>
              <a:pPr/>
              <a:t>2014.10.15.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655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hu/url?sa=i&amp;rct=j&amp;q=&amp;esrc=s&amp;frm=1&amp;source=images&amp;cd=&amp;cad=rja&amp;docid=uhPeUMwjjZgk-M&amp;tbnid=zZldMtqHVHsfVM:&amp;ved=0CAUQjRw&amp;url=http://courses.essex.ac.uk/lg/lg232/images/DialectMaps/Europe/&amp;ei=59UxUrSOC_W-4APeuYCABA&amp;bvm=bv.52109249,d.dmg&amp;psig=AFQjCNG1GEWdeJ34UNH-M3aGXjqJum0lPw&amp;ust=1379084130768049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6/6b/Wave_Model_Schmidt.jpe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upload.wikimedia.org/wikipedia/commons/6/6b/Wave_Model_Schmidt.jpe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1524000" y="315543"/>
            <a:ext cx="9144000" cy="2387600"/>
          </a:xfrm>
        </p:spPr>
        <p:txBody>
          <a:bodyPr/>
          <a:lstStyle/>
          <a:p>
            <a:r>
              <a:rPr lang="hu-HU" b="1" dirty="0"/>
              <a:t>Sémi összehasonlító nyelvészet</a:t>
            </a:r>
          </a:p>
        </p:txBody>
      </p:sp>
      <p:sp>
        <p:nvSpPr>
          <p:cNvPr id="2051" name="Alcím 2"/>
          <p:cNvSpPr>
            <a:spLocks noGrp="1"/>
          </p:cNvSpPr>
          <p:nvPr>
            <p:ph type="subTitle" idx="1"/>
          </p:nvPr>
        </p:nvSpPr>
        <p:spPr>
          <a:xfrm>
            <a:off x="1524000" y="3294533"/>
            <a:ext cx="9144000" cy="1169894"/>
          </a:xfrm>
        </p:spPr>
        <p:txBody>
          <a:bodyPr/>
          <a:lstStyle/>
          <a:p>
            <a:r>
              <a:rPr lang="hu-HU" dirty="0"/>
              <a:t>BMA-HEBD-303</a:t>
            </a:r>
            <a:endParaRPr lang="hu-HU" dirty="0" smtClean="0"/>
          </a:p>
          <a:p>
            <a:r>
              <a:rPr lang="hu-HU" altLang="hu-HU" dirty="0" err="1" smtClean="0"/>
              <a:t>Biró</a:t>
            </a:r>
            <a:r>
              <a:rPr lang="hu-HU" altLang="hu-HU" dirty="0" smtClean="0"/>
              <a:t> Tamás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805519" y="49619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smtClean="0"/>
              <a:t>2014. október 15.</a:t>
            </a:r>
            <a:endParaRPr lang="hu-HU" sz="2400" i="1" dirty="0"/>
          </a:p>
        </p:txBody>
      </p:sp>
    </p:spTree>
    <p:extLst>
      <p:ext uri="{BB962C8B-B14F-4D97-AF65-F5344CB8AC3E}">
        <p14:creationId xmlns:p14="http://schemas.microsoft.com/office/powerpoint/2010/main" val="42515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981201" y="115889"/>
            <a:ext cx="82200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hu-HU" sz="4400">
                <a:solidFill>
                  <a:srgbClr val="000000"/>
                </a:solidFill>
              </a:rPr>
              <a:t>Isoglosses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981201" y="1125539"/>
            <a:ext cx="822007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altLang="hu-HU" sz="2000" u="sng" dirty="0">
                <a:solidFill>
                  <a:srgbClr val="000000"/>
                </a:solidFill>
              </a:rPr>
              <a:t>Isogloss</a:t>
            </a:r>
            <a:r>
              <a:rPr lang="en-US" altLang="hu-HU" sz="2000" dirty="0">
                <a:solidFill>
                  <a:srgbClr val="000000"/>
                </a:solidFill>
              </a:rPr>
              <a:t>: geographical boundary of a </a:t>
            </a:r>
            <a:r>
              <a:rPr lang="en-US" altLang="hu-HU" sz="2000" u="sng" dirty="0">
                <a:solidFill>
                  <a:srgbClr val="000000"/>
                </a:solidFill>
              </a:rPr>
              <a:t>linguistic feature</a:t>
            </a:r>
            <a:r>
              <a:rPr lang="en-US" altLang="hu-HU" sz="2000" dirty="0">
                <a:solidFill>
                  <a:srgbClr val="000000"/>
                </a:solidFill>
              </a:rPr>
              <a:t> (</a:t>
            </a:r>
            <a:r>
              <a:rPr lang="en-US" altLang="hu-HU" sz="2000" i="1" dirty="0" err="1">
                <a:solidFill>
                  <a:srgbClr val="000000"/>
                </a:solidFill>
              </a:rPr>
              <a:t>isolex</a:t>
            </a:r>
            <a:r>
              <a:rPr lang="en-US" altLang="hu-HU" sz="2000" dirty="0">
                <a:solidFill>
                  <a:srgbClr val="000000"/>
                </a:solidFill>
              </a:rPr>
              <a:t> for lexicon=word use, </a:t>
            </a:r>
            <a:r>
              <a:rPr lang="en-US" altLang="hu-HU" sz="2000" i="1" dirty="0" err="1">
                <a:solidFill>
                  <a:srgbClr val="000000"/>
                </a:solidFill>
              </a:rPr>
              <a:t>isophone</a:t>
            </a:r>
            <a:r>
              <a:rPr lang="en-US" altLang="hu-HU" sz="2000" i="1" dirty="0">
                <a:solidFill>
                  <a:srgbClr val="000000"/>
                </a:solidFill>
              </a:rPr>
              <a:t> </a:t>
            </a:r>
            <a:r>
              <a:rPr lang="en-US" altLang="hu-HU" sz="2000" dirty="0">
                <a:solidFill>
                  <a:srgbClr val="000000"/>
                </a:solidFill>
              </a:rPr>
              <a:t>for phonological=pronunciation difference, etc.). Crossing isoglosses. </a:t>
            </a:r>
            <a:br>
              <a:rPr lang="en-US" altLang="hu-HU" sz="2000" dirty="0">
                <a:solidFill>
                  <a:srgbClr val="000000"/>
                </a:solidFill>
              </a:rPr>
            </a:br>
            <a:r>
              <a:rPr lang="en-US" altLang="hu-HU" sz="2000" dirty="0">
                <a:solidFill>
                  <a:srgbClr val="000000"/>
                </a:solidFill>
              </a:rPr>
              <a:t>Area between two isoglosses: where does it belong to?</a:t>
            </a:r>
          </a:p>
          <a:p>
            <a:pPr eaLnBrk="1" hangingPunct="1">
              <a:spcBef>
                <a:spcPts val="700"/>
              </a:spcBef>
            </a:pPr>
            <a:endParaRPr lang="en-US" altLang="hu-HU" sz="2000" dirty="0">
              <a:solidFill>
                <a:srgbClr val="000000"/>
              </a:solidFill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9" y="2565400"/>
            <a:ext cx="3760787" cy="34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6672264" y="6092825"/>
            <a:ext cx="38877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50"/>
              </a:spcBef>
            </a:pPr>
            <a:r>
              <a:rPr lang="en-US" altLang="hu-HU" sz="1200">
                <a:solidFill>
                  <a:srgbClr val="000000"/>
                </a:solidFill>
              </a:rPr>
              <a:t>Source: http://nds-nl.wikipedia.org/wiki/Ofbeelding:Ik-ich-Isogloss_-_Uerdinger_Lien.svg</a:t>
            </a: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2420939"/>
            <a:ext cx="414972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1631951" y="6237288"/>
            <a:ext cx="482441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50"/>
              </a:spcBef>
            </a:pPr>
            <a:r>
              <a:rPr lang="en-US" altLang="hu-HU" sz="1200">
                <a:solidFill>
                  <a:srgbClr val="000000"/>
                </a:solidFill>
              </a:rPr>
              <a:t>Source: http://en.wikipedia.org/wiki/File:Benrather_und_Speyerer_Linie.png</a:t>
            </a:r>
          </a:p>
        </p:txBody>
      </p:sp>
    </p:spTree>
    <p:extLst>
      <p:ext uri="{BB962C8B-B14F-4D97-AF65-F5344CB8AC3E}">
        <p14:creationId xmlns:p14="http://schemas.microsoft.com/office/powerpoint/2010/main" val="1001545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3346450" y="5094289"/>
            <a:ext cx="5486400" cy="566737"/>
          </a:xfrm>
        </p:spPr>
        <p:txBody>
          <a:bodyPr/>
          <a:lstStyle/>
          <a:p>
            <a:pPr algn="ctr"/>
            <a:r>
              <a:rPr lang="en-US" altLang="hu-HU" smtClean="0"/>
              <a:t>The Rhenish fan</a:t>
            </a:r>
          </a:p>
        </p:txBody>
      </p:sp>
      <p:sp>
        <p:nvSpPr>
          <p:cNvPr id="20483" name="Szöveg helye 3"/>
          <p:cNvSpPr>
            <a:spLocks noGrp="1"/>
          </p:cNvSpPr>
          <p:nvPr>
            <p:ph type="body" sz="half" idx="2"/>
          </p:nvPr>
        </p:nvSpPr>
        <p:spPr>
          <a:xfrm>
            <a:off x="2495550" y="5719763"/>
            <a:ext cx="7200900" cy="804862"/>
          </a:xfrm>
        </p:spPr>
        <p:txBody>
          <a:bodyPr/>
          <a:lstStyle/>
          <a:p>
            <a:r>
              <a:rPr lang="en-US" altLang="hu-HU" smtClean="0"/>
              <a:t>Source:</a:t>
            </a:r>
          </a:p>
          <a:p>
            <a:r>
              <a:rPr lang="en-US" altLang="hu-HU" smtClean="0"/>
              <a:t>http://courses.essex.ac.uk/lg/lg232/images/DialectMaps/Europe/RhenishFan.JPG</a:t>
            </a:r>
          </a:p>
        </p:txBody>
      </p:sp>
      <p:pic>
        <p:nvPicPr>
          <p:cNvPr id="20484" name="Picture 2" descr="http://courses.essex.ac.uk/lg/lg232/images/DialectMaps/Europe/RhenishFan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" b="2605"/>
          <a:stretch>
            <a:fillRect/>
          </a:stretch>
        </p:blipFill>
        <p:spPr>
          <a:xfrm>
            <a:off x="2841626" y="214313"/>
            <a:ext cx="6494463" cy="4870450"/>
          </a:xfrm>
        </p:spPr>
      </p:pic>
    </p:spTree>
    <p:extLst>
      <p:ext uri="{BB962C8B-B14F-4D97-AF65-F5344CB8AC3E}">
        <p14:creationId xmlns:p14="http://schemas.microsoft.com/office/powerpoint/2010/main" val="27348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hu-HU"/>
          </a:p>
        </p:txBody>
      </p:sp>
      <p:pic>
        <p:nvPicPr>
          <p:cNvPr id="21507" name="Picture 1" descr="File:Wave Model Schmidt.jpe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333376"/>
            <a:ext cx="423862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992313" y="5610226"/>
            <a:ext cx="6946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en-US" altLang="hu-HU" sz="1600"/>
              <a:t>http://en.wikipedia.org/wiki/File:Wave_Model_Schmidt.jpeg</a:t>
            </a:r>
          </a:p>
        </p:txBody>
      </p:sp>
    </p:spTree>
    <p:extLst>
      <p:ext uri="{BB962C8B-B14F-4D97-AF65-F5344CB8AC3E}">
        <p14:creationId xmlns:p14="http://schemas.microsoft.com/office/powerpoint/2010/main" val="15022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8077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847851" y="274639"/>
            <a:ext cx="85693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hu-HU" sz="4000">
                <a:solidFill>
                  <a:srgbClr val="000000"/>
                </a:solidFill>
              </a:rPr>
              <a:t>Family tree model vs. Wave model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703388" y="1557338"/>
            <a:ext cx="89646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528638" indent="-527050" eaLnBrk="0" hangingPunct="0">
              <a:tabLst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  <a:tab pos="967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  <a:tab pos="967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  <a:tab pos="967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  <a:tab pos="967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  <a:tab pos="967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  <a:tab pos="967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  <a:tab pos="967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  <a:tab pos="967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985838" algn="l"/>
                <a:tab pos="1443038" algn="l"/>
                <a:tab pos="1900238" algn="l"/>
                <a:tab pos="2357438" algn="l"/>
                <a:tab pos="2814638" algn="l"/>
                <a:tab pos="3271838" algn="l"/>
                <a:tab pos="3729038" algn="l"/>
                <a:tab pos="4186238" algn="l"/>
                <a:tab pos="4643438" algn="l"/>
                <a:tab pos="5100638" algn="l"/>
                <a:tab pos="5557838" algn="l"/>
                <a:tab pos="6015038" algn="l"/>
                <a:tab pos="6472238" algn="l"/>
                <a:tab pos="6929438" algn="l"/>
                <a:tab pos="7386638" algn="l"/>
                <a:tab pos="7843838" algn="l"/>
                <a:tab pos="8301038" algn="l"/>
                <a:tab pos="8758238" algn="l"/>
                <a:tab pos="9215438" algn="l"/>
                <a:tab pos="967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 sz="2800">
                <a:solidFill>
                  <a:srgbClr val="000000"/>
                </a:solidFill>
              </a:rPr>
              <a:t>Family Tree Model </a:t>
            </a:r>
            <a:r>
              <a:rPr lang="en-US" altLang="hu-HU" sz="2000">
                <a:solidFill>
                  <a:srgbClr val="000000"/>
                </a:solidFill>
              </a:rPr>
              <a:t>(August Schleicher: </a:t>
            </a:r>
            <a:r>
              <a:rPr lang="de-DE" altLang="hu-HU" sz="2000" i="1">
                <a:solidFill>
                  <a:srgbClr val="000000"/>
                </a:solidFill>
              </a:rPr>
              <a:t>Stammbaumtheorie</a:t>
            </a:r>
            <a:r>
              <a:rPr lang="de-DE" altLang="hu-HU" sz="2000">
                <a:solidFill>
                  <a:srgbClr val="000000"/>
                </a:solidFill>
              </a:rPr>
              <a:t>, 1860s</a:t>
            </a:r>
            <a:r>
              <a:rPr lang="en-US" altLang="hu-HU" sz="2000">
                <a:solidFill>
                  <a:srgbClr val="000000"/>
                </a:solidFill>
              </a:rPr>
              <a:t>):</a:t>
            </a:r>
          </a:p>
          <a:p>
            <a:pPr eaLnBrk="1" hangingPunct="1">
              <a:buClrTx/>
              <a:buFontTx/>
              <a:buNone/>
            </a:pPr>
            <a:r>
              <a:rPr lang="en-US" altLang="hu-HU" sz="2000">
                <a:solidFill>
                  <a:srgbClr val="000000"/>
                </a:solidFill>
              </a:rPr>
              <a:t>- Biological analogy (Darwin). NB: Darwin influenced by linguistic analogy.</a:t>
            </a:r>
          </a:p>
          <a:p>
            <a:pPr eaLnBrk="1" hangingPunct="1">
              <a:buClrTx/>
              <a:buFontTx/>
              <a:buNone/>
            </a:pPr>
            <a:r>
              <a:rPr lang="en-US" altLang="hu-HU" sz="2000">
                <a:solidFill>
                  <a:srgbClr val="000000"/>
                </a:solidFill>
              </a:rPr>
              <a:t>- Related languages originate from common ancestor:</a:t>
            </a:r>
          </a:p>
          <a:p>
            <a:pPr eaLnBrk="1" hangingPunct="1">
              <a:buClrTx/>
              <a:buFontTx/>
              <a:buNone/>
            </a:pPr>
            <a:r>
              <a:rPr lang="en-US" altLang="hu-HU" sz="2000">
                <a:solidFill>
                  <a:srgbClr val="000000"/>
                </a:solidFill>
              </a:rPr>
              <a:t>	- different “tribes” migrating to different directions</a:t>
            </a:r>
          </a:p>
          <a:p>
            <a:pPr eaLnBrk="1" hangingPunct="1">
              <a:buClrTx/>
              <a:buFontTx/>
              <a:buNone/>
            </a:pPr>
            <a:r>
              <a:rPr lang="en-US" altLang="hu-HU" sz="2000">
                <a:solidFill>
                  <a:srgbClr val="000000"/>
                </a:solidFill>
              </a:rPr>
              <a:t>	- “hard” geographic boundary (hill, river, political border) between “tribes”</a:t>
            </a:r>
          </a:p>
          <a:p>
            <a:pPr eaLnBrk="1" hangingPunct="1">
              <a:buClrTx/>
              <a:buFontTx/>
              <a:buNone/>
            </a:pPr>
            <a:r>
              <a:rPr lang="en-US" altLang="hu-HU" sz="2000">
                <a:solidFill>
                  <a:srgbClr val="000000"/>
                </a:solidFill>
              </a:rPr>
              <a:t>	- language change (linguistic tree ≠ genetic tree)</a:t>
            </a:r>
          </a:p>
          <a:p>
            <a:pPr eaLnBrk="1" hangingPunct="1">
              <a:buClrTx/>
              <a:buFontTx/>
              <a:buNone/>
            </a:pPr>
            <a:r>
              <a:rPr lang="en-US" altLang="hu-HU" sz="2000">
                <a:solidFill>
                  <a:srgbClr val="000000"/>
                </a:solidFill>
              </a:rPr>
              <a:t>	- Explains linguistic diversification, but not convergence.</a:t>
            </a:r>
          </a:p>
          <a:p>
            <a:pPr eaLnBrk="1" hangingPunct="1">
              <a:buClrTx/>
              <a:buFontTx/>
              <a:buNone/>
            </a:pPr>
            <a:endParaRPr lang="en-US" altLang="hu-HU" sz="20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en-US" altLang="hu-HU" sz="2800">
                <a:solidFill>
                  <a:srgbClr val="000000"/>
                </a:solidFill>
              </a:rPr>
              <a:t>Wave theory </a:t>
            </a:r>
            <a:r>
              <a:rPr lang="en-US" altLang="hu-HU" sz="2000">
                <a:solidFill>
                  <a:srgbClr val="000000"/>
                </a:solidFill>
              </a:rPr>
              <a:t>(</a:t>
            </a:r>
            <a:r>
              <a:rPr lang="de-DE" altLang="hu-HU" sz="2000">
                <a:solidFill>
                  <a:srgbClr val="000000"/>
                </a:solidFill>
              </a:rPr>
              <a:t>Johannes Schmidt</a:t>
            </a:r>
            <a:r>
              <a:rPr lang="en-US" altLang="hu-HU" sz="2000">
                <a:solidFill>
                  <a:srgbClr val="000000"/>
                </a:solidFill>
              </a:rPr>
              <a:t>: </a:t>
            </a:r>
            <a:r>
              <a:rPr lang="de-DE" altLang="hu-HU" sz="2000" i="1">
                <a:solidFill>
                  <a:srgbClr val="000000"/>
                </a:solidFill>
              </a:rPr>
              <a:t>Wellentheorie</a:t>
            </a:r>
            <a:r>
              <a:rPr lang="en-US" altLang="hu-HU" sz="2000">
                <a:solidFill>
                  <a:srgbClr val="000000"/>
                </a:solidFill>
              </a:rPr>
              <a:t>, 1872):</a:t>
            </a:r>
          </a:p>
          <a:p>
            <a:pPr eaLnBrk="1" hangingPunct="1">
              <a:buClrTx/>
              <a:buFontTx/>
              <a:buNone/>
            </a:pPr>
            <a:r>
              <a:rPr lang="en-US" altLang="hu-HU" sz="2000">
                <a:solidFill>
                  <a:srgbClr val="000000"/>
                </a:solidFill>
              </a:rPr>
              <a:t>	- Dialect continuum; different languages in contact (cf. areal linguistics)</a:t>
            </a:r>
          </a:p>
          <a:p>
            <a:pPr eaLnBrk="1" hangingPunct="1">
              <a:buClrTx/>
              <a:buFontTx/>
              <a:buNone/>
            </a:pPr>
            <a:r>
              <a:rPr lang="en-US" altLang="hu-HU" sz="2000">
                <a:solidFill>
                  <a:srgbClr val="000000"/>
                </a:solidFill>
              </a:rPr>
              <a:t>	- </a:t>
            </a:r>
            <a:r>
              <a:rPr lang="en-US" altLang="hu-HU" sz="2000" i="1">
                <a:solidFill>
                  <a:srgbClr val="000000"/>
                </a:solidFill>
              </a:rPr>
              <a:t>Innovation</a:t>
            </a:r>
            <a:r>
              <a:rPr lang="en-US" altLang="hu-HU" sz="2000">
                <a:solidFill>
                  <a:srgbClr val="000000"/>
                </a:solidFill>
              </a:rPr>
              <a:t> spreads from </a:t>
            </a:r>
            <a:r>
              <a:rPr lang="en-US" altLang="hu-HU" sz="2000" i="1">
                <a:solidFill>
                  <a:srgbClr val="000000"/>
                </a:solidFill>
              </a:rPr>
              <a:t>center</a:t>
            </a:r>
            <a:r>
              <a:rPr lang="en-US" altLang="hu-HU" sz="2000">
                <a:solidFill>
                  <a:srgbClr val="000000"/>
                </a:solidFill>
              </a:rPr>
              <a:t> in continuously weakening circles. </a:t>
            </a:r>
          </a:p>
          <a:p>
            <a:pPr eaLnBrk="1" hangingPunct="1">
              <a:buClrTx/>
              <a:buFontTx/>
              <a:buNone/>
            </a:pPr>
            <a:r>
              <a:rPr lang="en-US" altLang="hu-HU" sz="2000">
                <a:solidFill>
                  <a:srgbClr val="000000"/>
                </a:solidFill>
              </a:rPr>
              <a:t>	- Peripheries (in all directions) not always reached by innovation: archaic features may survive in distant varieties of the language.</a:t>
            </a:r>
          </a:p>
          <a:p>
            <a:pPr eaLnBrk="1" hangingPunct="1">
              <a:buClrTx/>
              <a:buFontTx/>
              <a:buNone/>
            </a:pPr>
            <a:r>
              <a:rPr lang="en-US" altLang="hu-HU" sz="2000">
                <a:solidFill>
                  <a:srgbClr val="000000"/>
                </a:solidFill>
              </a:rPr>
              <a:t>	- Can account for complex isogloss structures: different innovations arising in different centers, spreading in perpendicular directions, and reaching different distances.</a:t>
            </a:r>
          </a:p>
        </p:txBody>
      </p:sp>
    </p:spTree>
    <p:extLst>
      <p:ext uri="{BB962C8B-B14F-4D97-AF65-F5344CB8AC3E}">
        <p14:creationId xmlns:p14="http://schemas.microsoft.com/office/powerpoint/2010/main" val="1898848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438" y="115889"/>
            <a:ext cx="8964612" cy="1133475"/>
          </a:xfrm>
        </p:spPr>
        <p:txBody>
          <a:bodyPr/>
          <a:lstStyle/>
          <a:p>
            <a:r>
              <a:rPr lang="en-US" altLang="hu-HU" sz="4000"/>
              <a:t>The </a:t>
            </a:r>
            <a:r>
              <a:rPr lang="en-US" altLang="hu-HU" sz="4000">
                <a:solidFill>
                  <a:srgbClr val="993300"/>
                </a:solidFill>
              </a:rPr>
              <a:t>West-Semitic</a:t>
            </a:r>
            <a:r>
              <a:rPr lang="en-US" altLang="hu-HU" sz="4000"/>
              <a:t> language continuum</a:t>
            </a:r>
          </a:p>
        </p:txBody>
      </p:sp>
      <p:pic>
        <p:nvPicPr>
          <p:cNvPr id="8195" name="Picture 3"/>
          <p:cNvPicPr>
            <a:picLocks noGrp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1268413"/>
            <a:ext cx="7504112" cy="5808662"/>
          </a:xfrm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24001" y="5373688"/>
            <a:ext cx="1331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CC00FF"/>
                </a:solidFill>
              </a:rPr>
              <a:t>Egyiptian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3143251" y="2565400"/>
            <a:ext cx="576263" cy="287338"/>
          </a:xfrm>
          <a:prstGeom prst="flowChartAlternateProcess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3719514" y="2708275"/>
            <a:ext cx="1512887" cy="1512888"/>
          </a:xfrm>
          <a:prstGeom prst="flowChartAlternateProcess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6672263" y="2587625"/>
            <a:ext cx="576262" cy="215900"/>
          </a:xfrm>
          <a:prstGeom prst="flowChartAlternateProcess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7751763" y="4365625"/>
            <a:ext cx="576262" cy="287338"/>
          </a:xfrm>
          <a:prstGeom prst="flowChartAlternateProcess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1703388" y="1773239"/>
            <a:ext cx="10795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993300"/>
                </a:solidFill>
              </a:rPr>
              <a:t>Ugaritic</a:t>
            </a:r>
            <a:br>
              <a:rPr lang="en-US" altLang="hu-HU" b="1" i="1">
                <a:solidFill>
                  <a:srgbClr val="993300"/>
                </a:solidFill>
              </a:rPr>
            </a:br>
            <a:r>
              <a:rPr lang="en-US" altLang="hu-HU" sz="1400">
                <a:solidFill>
                  <a:srgbClr val="993300"/>
                </a:solidFill>
              </a:rPr>
              <a:t>until </a:t>
            </a:r>
            <a:br>
              <a:rPr lang="en-US" altLang="hu-HU" sz="1400">
                <a:solidFill>
                  <a:srgbClr val="993300"/>
                </a:solidFill>
              </a:rPr>
            </a:br>
            <a:r>
              <a:rPr lang="en-US" altLang="hu-HU" sz="1400">
                <a:solidFill>
                  <a:srgbClr val="993300"/>
                </a:solidFill>
              </a:rPr>
              <a:t>1200 BCE</a:t>
            </a:r>
            <a:endParaRPr lang="en-US" altLang="hu-HU" sz="1400" b="1" i="1">
              <a:solidFill>
                <a:srgbClr val="993300"/>
              </a:solidFill>
            </a:endParaRP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6311901" y="2924176"/>
            <a:ext cx="1331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FF0066"/>
                </a:solidFill>
              </a:rPr>
              <a:t>Akkadian</a:t>
            </a:r>
          </a:p>
        </p:txBody>
      </p:sp>
      <p:sp>
        <p:nvSpPr>
          <p:cNvPr id="8203" name="Line 13"/>
          <p:cNvSpPr>
            <a:spLocks noChangeShapeType="1"/>
          </p:cNvSpPr>
          <p:nvPr/>
        </p:nvSpPr>
        <p:spPr bwMode="auto">
          <a:xfrm>
            <a:off x="2208213" y="2133600"/>
            <a:ext cx="863600" cy="431800"/>
          </a:xfrm>
          <a:prstGeom prst="line">
            <a:avLst/>
          </a:prstGeom>
          <a:noFill/>
          <a:ln w="22225">
            <a:solidFill>
              <a:srgbClr val="99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4" name="AutoShape 14"/>
          <p:cNvSpPr>
            <a:spLocks noChangeArrowheads="1"/>
          </p:cNvSpPr>
          <p:nvPr/>
        </p:nvSpPr>
        <p:spPr bwMode="auto">
          <a:xfrm>
            <a:off x="3863976" y="3933825"/>
            <a:ext cx="576263" cy="215900"/>
          </a:xfrm>
          <a:prstGeom prst="flowChartAlternateProcess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4079876" y="3213100"/>
            <a:ext cx="1439863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993300"/>
                </a:solidFill>
              </a:rPr>
              <a:t>Aramaic</a:t>
            </a:r>
            <a:r>
              <a:rPr lang="en-US" altLang="hu-HU">
                <a:solidFill>
                  <a:srgbClr val="993300"/>
                </a:solidFill>
              </a:rPr>
              <a:t>    </a:t>
            </a:r>
            <a:r>
              <a:rPr lang="en-US" altLang="hu-HU" sz="1400">
                <a:solidFill>
                  <a:srgbClr val="993300"/>
                </a:solidFill>
              </a:rPr>
              <a:t>from 1100 BCE</a:t>
            </a:r>
          </a:p>
        </p:txBody>
      </p:sp>
      <p:sp>
        <p:nvSpPr>
          <p:cNvPr id="8206" name="AutoShape 16"/>
          <p:cNvSpPr>
            <a:spLocks noChangeArrowheads="1"/>
          </p:cNvSpPr>
          <p:nvPr/>
        </p:nvSpPr>
        <p:spPr bwMode="auto">
          <a:xfrm>
            <a:off x="5664201" y="3284538"/>
            <a:ext cx="576263" cy="215900"/>
          </a:xfrm>
          <a:prstGeom prst="flowChartAlternateProcess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8207" name="Text Box 17"/>
          <p:cNvSpPr txBox="1">
            <a:spLocks noChangeArrowheads="1"/>
          </p:cNvSpPr>
          <p:nvPr/>
        </p:nvSpPr>
        <p:spPr bwMode="auto">
          <a:xfrm rot="-3480000">
            <a:off x="1538288" y="3371851"/>
            <a:ext cx="1547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993300"/>
                </a:solidFill>
              </a:rPr>
              <a:t>Phoenician</a:t>
            </a:r>
          </a:p>
        </p:txBody>
      </p:sp>
      <p:sp>
        <p:nvSpPr>
          <p:cNvPr id="8208" name="Line 18"/>
          <p:cNvSpPr>
            <a:spLocks noChangeShapeType="1"/>
          </p:cNvSpPr>
          <p:nvPr/>
        </p:nvSpPr>
        <p:spPr bwMode="auto">
          <a:xfrm>
            <a:off x="2208213" y="3860800"/>
            <a:ext cx="863600" cy="431800"/>
          </a:xfrm>
          <a:prstGeom prst="line">
            <a:avLst/>
          </a:prstGeom>
          <a:noFill/>
          <a:ln w="22225">
            <a:solidFill>
              <a:srgbClr val="99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9" name="Line 19"/>
          <p:cNvSpPr>
            <a:spLocks noChangeShapeType="1"/>
          </p:cNvSpPr>
          <p:nvPr/>
        </p:nvSpPr>
        <p:spPr bwMode="auto">
          <a:xfrm flipV="1">
            <a:off x="2424114" y="3429001"/>
            <a:ext cx="935037" cy="144463"/>
          </a:xfrm>
          <a:prstGeom prst="line">
            <a:avLst/>
          </a:prstGeom>
          <a:noFill/>
          <a:ln w="22225">
            <a:solidFill>
              <a:srgbClr val="99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3935413" y="5149851"/>
            <a:ext cx="3097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FF0066"/>
                </a:solidFill>
              </a:rPr>
              <a:t>Arabic (Nabatean) tribes?</a:t>
            </a: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5808663" y="6015038"/>
            <a:ext cx="3097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FF0066"/>
                </a:solidFill>
              </a:rPr>
              <a:t>South-Arabian &amp; Ethiopian</a:t>
            </a:r>
          </a:p>
        </p:txBody>
      </p:sp>
      <p:sp>
        <p:nvSpPr>
          <p:cNvPr id="8212" name="Line 22"/>
          <p:cNvSpPr>
            <a:spLocks noChangeShapeType="1"/>
          </p:cNvSpPr>
          <p:nvPr/>
        </p:nvSpPr>
        <p:spPr bwMode="auto">
          <a:xfrm flipH="1">
            <a:off x="5519738" y="6308726"/>
            <a:ext cx="431800" cy="5492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13" name="AutoShape 23"/>
          <p:cNvSpPr>
            <a:spLocks noChangeArrowheads="1"/>
          </p:cNvSpPr>
          <p:nvPr/>
        </p:nvSpPr>
        <p:spPr bwMode="auto">
          <a:xfrm rot="-9600000">
            <a:off x="3214689" y="3068639"/>
            <a:ext cx="288925" cy="15843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8214" name="Text Box 24"/>
          <p:cNvSpPr txBox="1">
            <a:spLocks noChangeArrowheads="1"/>
          </p:cNvSpPr>
          <p:nvPr/>
        </p:nvSpPr>
        <p:spPr bwMode="auto">
          <a:xfrm>
            <a:off x="1558926" y="6597650"/>
            <a:ext cx="6480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sz="1200"/>
              <a:t>Source: http://www.aramaic-dem.org/English/History/THE_ARAMAEANS-filer/image001.jpg</a:t>
            </a:r>
          </a:p>
        </p:txBody>
      </p:sp>
      <p:sp>
        <p:nvSpPr>
          <p:cNvPr id="8215" name="Text Box 25"/>
          <p:cNvSpPr txBox="1">
            <a:spLocks noChangeArrowheads="1"/>
          </p:cNvSpPr>
          <p:nvPr/>
        </p:nvSpPr>
        <p:spPr bwMode="auto">
          <a:xfrm>
            <a:off x="1524000" y="5876925"/>
            <a:ext cx="1042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993300"/>
                </a:solidFill>
              </a:rPr>
              <a:t>Tel el-Amarna</a:t>
            </a:r>
          </a:p>
        </p:txBody>
      </p:sp>
      <p:sp>
        <p:nvSpPr>
          <p:cNvPr id="8216" name="Freeform 26"/>
          <p:cNvSpPr>
            <a:spLocks/>
          </p:cNvSpPr>
          <p:nvPr/>
        </p:nvSpPr>
        <p:spPr bwMode="auto">
          <a:xfrm>
            <a:off x="2424113" y="5157789"/>
            <a:ext cx="850900" cy="935037"/>
          </a:xfrm>
          <a:custGeom>
            <a:avLst/>
            <a:gdLst>
              <a:gd name="T0" fmla="*/ 2147483647 w 536"/>
              <a:gd name="T1" fmla="*/ 0 h 589"/>
              <a:gd name="T2" fmla="*/ 2147483647 w 536"/>
              <a:gd name="T3" fmla="*/ 2147483647 h 589"/>
              <a:gd name="T4" fmla="*/ 0 w 536"/>
              <a:gd name="T5" fmla="*/ 2147483647 h 589"/>
              <a:gd name="T6" fmla="*/ 0 60000 65536"/>
              <a:gd name="T7" fmla="*/ 0 60000 65536"/>
              <a:gd name="T8" fmla="*/ 0 60000 65536"/>
              <a:gd name="T9" fmla="*/ 0 w 536"/>
              <a:gd name="T10" fmla="*/ 0 h 589"/>
              <a:gd name="T11" fmla="*/ 536 w 536"/>
              <a:gd name="T12" fmla="*/ 589 h 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6" h="589">
                <a:moveTo>
                  <a:pt x="499" y="0"/>
                </a:moveTo>
                <a:cubicBezTo>
                  <a:pt x="517" y="177"/>
                  <a:pt x="536" y="355"/>
                  <a:pt x="453" y="453"/>
                </a:cubicBezTo>
                <a:cubicBezTo>
                  <a:pt x="370" y="551"/>
                  <a:pt x="75" y="566"/>
                  <a:pt x="0" y="589"/>
                </a:cubicBezTo>
              </a:path>
            </a:pathLst>
          </a:custGeom>
          <a:noFill/>
          <a:ln w="25400">
            <a:solidFill>
              <a:srgbClr val="99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17" name="Text Box 27"/>
          <p:cNvSpPr txBox="1">
            <a:spLocks noChangeArrowheads="1"/>
          </p:cNvSpPr>
          <p:nvPr/>
        </p:nvSpPr>
        <p:spPr bwMode="auto">
          <a:xfrm>
            <a:off x="1919289" y="981075"/>
            <a:ext cx="1296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0066FF"/>
                </a:solidFill>
              </a:rPr>
              <a:t>Hittite </a:t>
            </a:r>
            <a:r>
              <a:rPr lang="en-US" altLang="hu-HU" sz="1400">
                <a:solidFill>
                  <a:srgbClr val="0066FF"/>
                </a:solidFill>
              </a:rPr>
              <a:t>until </a:t>
            </a:r>
            <a:br>
              <a:rPr lang="en-US" altLang="hu-HU" sz="1400">
                <a:solidFill>
                  <a:srgbClr val="0066FF"/>
                </a:solidFill>
              </a:rPr>
            </a:br>
            <a:r>
              <a:rPr lang="en-US" altLang="hu-HU" sz="1400">
                <a:solidFill>
                  <a:srgbClr val="0066FF"/>
                </a:solidFill>
              </a:rPr>
              <a:t>1200      BCE</a:t>
            </a:r>
            <a:endParaRPr lang="en-US" altLang="hu-HU" sz="1400" b="1" i="1">
              <a:solidFill>
                <a:srgbClr val="0066FF"/>
              </a:solidFill>
            </a:endParaRPr>
          </a:p>
        </p:txBody>
      </p:sp>
      <p:sp>
        <p:nvSpPr>
          <p:cNvPr id="8218" name="Line 28"/>
          <p:cNvSpPr>
            <a:spLocks noChangeShapeType="1"/>
          </p:cNvSpPr>
          <p:nvPr/>
        </p:nvSpPr>
        <p:spPr bwMode="auto">
          <a:xfrm flipH="1">
            <a:off x="1631950" y="3646489"/>
            <a:ext cx="503238" cy="142875"/>
          </a:xfrm>
          <a:prstGeom prst="line">
            <a:avLst/>
          </a:prstGeom>
          <a:noFill/>
          <a:ln w="22225">
            <a:solidFill>
              <a:srgbClr val="99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9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115889"/>
            <a:ext cx="9144000" cy="1133475"/>
          </a:xfrm>
        </p:spPr>
        <p:txBody>
          <a:bodyPr/>
          <a:lstStyle/>
          <a:p>
            <a:r>
              <a:rPr lang="en-US" altLang="hu-HU" sz="4000"/>
              <a:t>The West-Semitic language continuum</a:t>
            </a:r>
          </a:p>
        </p:txBody>
      </p:sp>
      <p:pic>
        <p:nvPicPr>
          <p:cNvPr id="7171" name="Picture 3"/>
          <p:cNvPicPr>
            <a:picLocks noGrp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3339" y="1484313"/>
            <a:ext cx="4033837" cy="4362450"/>
          </a:xfrm>
        </p:spPr>
      </p:pic>
      <p:sp>
        <p:nvSpPr>
          <p:cNvPr id="717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74826" y="1195389"/>
            <a:ext cx="4537075" cy="5329237"/>
          </a:xfrm>
        </p:spPr>
        <p:txBody>
          <a:bodyPr/>
          <a:lstStyle/>
          <a:p>
            <a:pPr marL="0" indent="0">
              <a:spcBef>
                <a:spcPct val="20000"/>
              </a:spcBef>
            </a:pPr>
            <a:r>
              <a:rPr lang="en-US" altLang="hu-HU" smtClean="0">
                <a:latin typeface="Times New Roman" panose="02020603050405020304" pitchFamily="18" charset="0"/>
              </a:rPr>
              <a:t>Soon after 1000 BCE:</a:t>
            </a:r>
          </a:p>
          <a:p>
            <a:pPr marL="0" indent="0"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en-US" altLang="hu-HU" sz="2000" u="sng">
                <a:latin typeface="Times New Roman" panose="02020603050405020304" pitchFamily="18" charset="0"/>
              </a:rPr>
              <a:t>(Ugaritic</a:t>
            </a:r>
            <a:r>
              <a:rPr lang="en-US" altLang="hu-HU" sz="2000">
                <a:latin typeface="Times New Roman" panose="02020603050405020304" pitchFamily="18" charset="0"/>
              </a:rPr>
              <a:t> not anymore, </a:t>
            </a:r>
            <a:r>
              <a:rPr lang="en-US" altLang="hu-HU" sz="1600">
                <a:latin typeface="Times New Roman" panose="02020603050405020304" pitchFamily="18" charset="0"/>
              </a:rPr>
              <a:t>no Canaanite shift</a:t>
            </a:r>
            <a:r>
              <a:rPr lang="en-US" altLang="hu-HU" sz="2000">
                <a:latin typeface="Times New Roman" panose="02020603050405020304" pitchFamily="18" charset="0"/>
              </a:rPr>
              <a:t>)</a:t>
            </a:r>
          </a:p>
          <a:p>
            <a:pPr marL="0" indent="0"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en-US" altLang="hu-HU" sz="2000">
                <a:latin typeface="Times New Roman" panose="02020603050405020304" pitchFamily="18" charset="0"/>
              </a:rPr>
              <a:t>(Philistine language? Indo-European?)</a:t>
            </a:r>
            <a:endParaRPr lang="en-US" altLang="hu-HU" sz="2000" u="sng">
              <a:latin typeface="Times New Roman" panose="02020603050405020304" pitchFamily="18" charset="0"/>
            </a:endParaRPr>
          </a:p>
          <a:p>
            <a:pPr marL="0" indent="0"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en-US" altLang="hu-HU" sz="2400" u="sng">
                <a:latin typeface="Times New Roman" panose="02020603050405020304" pitchFamily="18" charset="0"/>
              </a:rPr>
              <a:t>Aramaic</a:t>
            </a:r>
            <a:r>
              <a:rPr lang="en-US" altLang="hu-HU" sz="2400">
                <a:latin typeface="Times New Roman" panose="02020603050405020304" pitchFamily="18" charset="0"/>
              </a:rPr>
              <a:t> in Syria </a:t>
            </a:r>
            <a:r>
              <a:rPr lang="en-US" altLang="hu-HU" sz="1600">
                <a:latin typeface="Times New Roman" panose="02020603050405020304" pitchFamily="18" charset="0"/>
              </a:rPr>
              <a:t>(no Canaanite shift)</a:t>
            </a:r>
            <a:endParaRPr lang="en-US" altLang="hu-HU" sz="2400" u="sng">
              <a:latin typeface="Times New Roman" panose="02020603050405020304" pitchFamily="18" charset="0"/>
            </a:endParaRPr>
          </a:p>
          <a:p>
            <a:pPr marL="0" indent="0"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en-US" altLang="hu-HU" sz="2400">
                <a:latin typeface="Times New Roman" panose="02020603050405020304" pitchFamily="18" charset="0"/>
              </a:rPr>
              <a:t>Canaanite sound shift </a:t>
            </a:r>
            <a:r>
              <a:rPr lang="en-US" altLang="hu-HU" sz="2000">
                <a:latin typeface="Times New Roman" panose="02020603050405020304" pitchFamily="18" charset="0"/>
              </a:rPr>
              <a:t>[ā] &gt; [ō]</a:t>
            </a:r>
            <a:r>
              <a:rPr lang="en-US" altLang="hu-HU" sz="2400">
                <a:latin typeface="Times New Roman" panose="02020603050405020304" pitchFamily="18" charset="0"/>
              </a:rPr>
              <a:t>: </a:t>
            </a:r>
            <a:r>
              <a:rPr lang="en-US" altLang="hu-HU" sz="2400" u="sng">
                <a:latin typeface="Times New Roman" panose="02020603050405020304" pitchFamily="18" charset="0"/>
              </a:rPr>
              <a:t>Phoenician</a:t>
            </a:r>
            <a:r>
              <a:rPr lang="en-US" altLang="hu-HU" sz="2400">
                <a:latin typeface="Times New Roman" panose="02020603050405020304" pitchFamily="18" charset="0"/>
              </a:rPr>
              <a:t> on the coast, and </a:t>
            </a:r>
            <a:br>
              <a:rPr lang="en-US" altLang="hu-HU" sz="2400">
                <a:latin typeface="Times New Roman" panose="02020603050405020304" pitchFamily="18" charset="0"/>
              </a:rPr>
            </a:br>
            <a:r>
              <a:rPr lang="en-US" altLang="hu-HU" sz="2400" u="sng">
                <a:latin typeface="Times New Roman" panose="02020603050405020304" pitchFamily="18" charset="0"/>
              </a:rPr>
              <a:t>Hebrew</a:t>
            </a:r>
            <a:r>
              <a:rPr lang="en-US" altLang="hu-HU" sz="2400">
                <a:latin typeface="Times New Roman" panose="02020603050405020304" pitchFamily="18" charset="0"/>
              </a:rPr>
              <a:t>: Northern and Southern dialects?</a:t>
            </a:r>
            <a:r>
              <a:rPr lang="en-US" altLang="hu-HU" sz="1800">
                <a:latin typeface="Times New Roman" panose="02020603050405020304" pitchFamily="18" charset="0"/>
              </a:rPr>
              <a:t> (E.g., shibbolet/sibbolet?)</a:t>
            </a:r>
          </a:p>
          <a:p>
            <a:pPr marL="0" indent="0"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en-US" altLang="hu-HU" sz="2400">
                <a:latin typeface="Times New Roman" panose="02020603050405020304" pitchFamily="18" charset="0"/>
              </a:rPr>
              <a:t>Ammonite, Moabite, Edomite (etc?).</a:t>
            </a:r>
          </a:p>
          <a:p>
            <a:pPr marL="0" indent="0">
              <a:spcBef>
                <a:spcPct val="20000"/>
              </a:spcBef>
            </a:pPr>
            <a:r>
              <a:rPr lang="en-US" altLang="hu-HU" sz="2400" i="1">
                <a:latin typeface="Times New Roman" panose="02020603050405020304" pitchFamily="18" charset="0"/>
              </a:rPr>
              <a:t>Most probably: </a:t>
            </a:r>
          </a:p>
          <a:p>
            <a:pPr marL="0" indent="0">
              <a:spcBef>
                <a:spcPct val="20000"/>
              </a:spcBef>
            </a:pPr>
            <a:r>
              <a:rPr lang="en-US" altLang="hu-HU" sz="2400">
                <a:latin typeface="Times New Roman" panose="02020603050405020304" pitchFamily="18" charset="0"/>
              </a:rPr>
              <a:t>- </a:t>
            </a:r>
            <a:r>
              <a:rPr lang="en-US" altLang="hu-HU" sz="2400" u="sng">
                <a:latin typeface="Times New Roman" panose="02020603050405020304" pitchFamily="18" charset="0"/>
              </a:rPr>
              <a:t>spoken</a:t>
            </a:r>
            <a:r>
              <a:rPr lang="en-US" altLang="hu-HU" sz="2400">
                <a:latin typeface="Times New Roman" panose="02020603050405020304" pitchFamily="18" charset="0"/>
              </a:rPr>
              <a:t> dialect continuum </a:t>
            </a:r>
            <a:br>
              <a:rPr lang="en-US" altLang="hu-HU" sz="2400">
                <a:latin typeface="Times New Roman" panose="02020603050405020304" pitchFamily="18" charset="0"/>
              </a:rPr>
            </a:br>
            <a:r>
              <a:rPr lang="en-US" altLang="hu-HU" sz="2400">
                <a:latin typeface="Times New Roman" panose="02020603050405020304" pitchFamily="18" charset="0"/>
              </a:rPr>
              <a:t>- artificial </a:t>
            </a:r>
            <a:r>
              <a:rPr lang="en-US" altLang="hu-HU" sz="2400" u="sng">
                <a:latin typeface="Times New Roman" panose="02020603050405020304" pitchFamily="18" charset="0"/>
              </a:rPr>
              <a:t>official/literary</a:t>
            </a:r>
            <a:r>
              <a:rPr lang="en-US" altLang="hu-HU" sz="2400">
                <a:latin typeface="Times New Roman" panose="02020603050405020304" pitchFamily="18" charset="0"/>
              </a:rPr>
              <a:t> language(s) in inscriptions.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5953125" y="6165850"/>
            <a:ext cx="4679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sz="1200"/>
              <a:t>Source: http://library.kiwix.org:4201/I/300px_Levant_830_svg.png</a:t>
            </a:r>
          </a:p>
        </p:txBody>
      </p:sp>
    </p:spTree>
    <p:extLst>
      <p:ext uri="{BB962C8B-B14F-4D97-AF65-F5344CB8AC3E}">
        <p14:creationId xmlns:p14="http://schemas.microsoft.com/office/powerpoint/2010/main" val="4277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bibliai héber északi dialektusa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1049000" cy="50323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u-HU" sz="2600" dirty="0" smtClean="0"/>
              <a:t>Az esetragok lekopása után szóvégi mássalhangzó-torlódás vagy diftongus jött létre. Feloldása: </a:t>
            </a:r>
            <a:r>
              <a:rPr lang="hu-HU" sz="2600" dirty="0" err="1" smtClean="0"/>
              <a:t>epentézis</a:t>
            </a:r>
            <a:r>
              <a:rPr lang="hu-HU" sz="2600" dirty="0" smtClean="0"/>
              <a:t> </a:t>
            </a:r>
            <a:r>
              <a:rPr lang="hu-HU" sz="2200" dirty="0" smtClean="0"/>
              <a:t>(</a:t>
            </a:r>
            <a:r>
              <a:rPr lang="hu-HU" sz="2200" dirty="0" err="1" smtClean="0"/>
              <a:t>v.ö</a:t>
            </a:r>
            <a:r>
              <a:rPr lang="hu-HU" sz="2200" dirty="0" smtClean="0"/>
              <a:t>. </a:t>
            </a:r>
            <a:r>
              <a:rPr lang="hu-HU" sz="2200" dirty="0" err="1" smtClean="0"/>
              <a:t>szegoláták</a:t>
            </a:r>
            <a:r>
              <a:rPr lang="hu-HU" sz="2200" dirty="0" smtClean="0"/>
              <a:t>)</a:t>
            </a:r>
            <a:r>
              <a:rPr lang="hu-HU" sz="2600" dirty="0" smtClean="0"/>
              <a:t>, összevonás vagy asszimiláció/törlés.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sz="2600" dirty="0" smtClean="0"/>
              <a:t>Az északi dialektusokban nem zajlott le </a:t>
            </a:r>
            <a:r>
              <a:rPr lang="hu-HU" sz="2600" dirty="0" err="1" smtClean="0"/>
              <a:t>epentézis</a:t>
            </a:r>
            <a:r>
              <a:rPr lang="hu-HU" sz="2600" dirty="0" smtClean="0"/>
              <a:t> a következő esetekben:</a:t>
            </a:r>
          </a:p>
          <a:p>
            <a:pPr marL="269875" indent="0">
              <a:lnSpc>
                <a:spcPct val="110000"/>
              </a:lnSpc>
              <a:buNone/>
            </a:pPr>
            <a:r>
              <a:rPr lang="hu-HU" sz="2400" dirty="0" err="1" smtClean="0"/>
              <a:t>Proto-ÉNy</a:t>
            </a:r>
            <a:r>
              <a:rPr lang="hu-HU" sz="2400" dirty="0" smtClean="0"/>
              <a:t> sémi	</a:t>
            </a:r>
            <a:r>
              <a:rPr lang="hu-HU" sz="2400" dirty="0"/>
              <a:t> </a:t>
            </a:r>
            <a:r>
              <a:rPr lang="hu-HU" sz="2400" dirty="0" smtClean="0"/>
              <a:t>esetrag </a:t>
            </a:r>
            <a:r>
              <a:rPr lang="hu-HU" sz="2400" dirty="0"/>
              <a:t>lekopása </a:t>
            </a:r>
            <a:r>
              <a:rPr lang="hu-HU" sz="2400" dirty="0" smtClean="0"/>
              <a:t>után	</a:t>
            </a:r>
            <a:r>
              <a:rPr lang="hu-HU" sz="2400" dirty="0" err="1" smtClean="0"/>
              <a:t>epentézis</a:t>
            </a:r>
            <a:r>
              <a:rPr lang="hu-HU" sz="2400" dirty="0" smtClean="0"/>
              <a:t>	/ törlés,összevonás</a:t>
            </a:r>
          </a:p>
          <a:p>
            <a:pPr>
              <a:lnSpc>
                <a:spcPct val="110000"/>
              </a:lnSpc>
            </a:pPr>
            <a:r>
              <a:rPr lang="hu-HU" sz="2400" dirty="0" smtClean="0"/>
              <a:t>*</a:t>
            </a:r>
            <a:r>
              <a:rPr lang="hu-HU" sz="2400" i="1" dirty="0" err="1" smtClean="0"/>
              <a:t>baytum</a:t>
            </a:r>
            <a:r>
              <a:rPr lang="hu-HU" sz="2400" dirty="0" smtClean="0"/>
              <a:t> (’</a:t>
            </a:r>
            <a:r>
              <a:rPr lang="hu-HU" sz="2400" dirty="0" err="1" smtClean="0"/>
              <a:t>ház</a:t>
            </a:r>
            <a:r>
              <a:rPr lang="hu-HU" sz="2400" dirty="0" smtClean="0"/>
              <a:t>’) &gt;	*</a:t>
            </a:r>
            <a:r>
              <a:rPr lang="hu-HU" sz="2400" i="1" dirty="0" err="1" smtClean="0"/>
              <a:t>bayt</a:t>
            </a:r>
            <a:r>
              <a:rPr lang="hu-HU" sz="2400" i="1" dirty="0" smtClean="0"/>
              <a:t> 			</a:t>
            </a:r>
            <a:r>
              <a:rPr lang="hu-HU" sz="2400" dirty="0" smtClean="0"/>
              <a:t>&gt;	</a:t>
            </a:r>
            <a:r>
              <a:rPr lang="hu-HU" sz="2400" i="1" dirty="0" err="1" smtClean="0"/>
              <a:t>bayit</a:t>
            </a:r>
            <a:r>
              <a:rPr lang="hu-HU" sz="2400" dirty="0" smtClean="0"/>
              <a:t> 	</a:t>
            </a:r>
            <a:r>
              <a:rPr lang="hu-HU" sz="2400" dirty="0"/>
              <a:t>	</a:t>
            </a:r>
            <a:r>
              <a:rPr lang="hu-HU" sz="2400" dirty="0" smtClean="0"/>
              <a:t>/ 	</a:t>
            </a:r>
            <a:r>
              <a:rPr lang="hu-HU" sz="2400" i="1" dirty="0" err="1" smtClean="0"/>
              <a:t>bēt</a:t>
            </a:r>
            <a:r>
              <a:rPr lang="hu-HU" sz="2400" i="1" dirty="0"/>
              <a:t/>
            </a:r>
            <a:br>
              <a:rPr lang="hu-HU" sz="2400" i="1" dirty="0"/>
            </a:br>
            <a:r>
              <a:rPr lang="hu-HU" sz="2400" i="1" dirty="0" smtClean="0"/>
              <a:t>							</a:t>
            </a:r>
            <a:r>
              <a:rPr lang="hu-HU" sz="2000" dirty="0" err="1" smtClean="0"/>
              <a:t>Judeai</a:t>
            </a:r>
            <a:r>
              <a:rPr lang="hu-HU" sz="2000" dirty="0" smtClean="0"/>
              <a:t> H </a:t>
            </a:r>
            <a:r>
              <a:rPr lang="hu-HU" sz="2000" dirty="0" err="1" smtClean="0"/>
              <a:t>st</a:t>
            </a:r>
            <a:r>
              <a:rPr lang="hu-HU" sz="2000" dirty="0" smtClean="0"/>
              <a:t>. </a:t>
            </a:r>
            <a:r>
              <a:rPr lang="hu-HU" sz="2000" dirty="0" err="1" smtClean="0"/>
              <a:t>abs</a:t>
            </a:r>
            <a:r>
              <a:rPr lang="hu-HU" sz="2000" dirty="0" smtClean="0"/>
              <a:t>.</a:t>
            </a:r>
            <a:r>
              <a:rPr lang="hu-HU" sz="2400" dirty="0"/>
              <a:t>	</a:t>
            </a:r>
            <a:r>
              <a:rPr lang="hu-HU" sz="2400" dirty="0" smtClean="0"/>
              <a:t>/ </a:t>
            </a:r>
            <a:r>
              <a:rPr lang="hu-HU" sz="2000" dirty="0" err="1"/>
              <a:t>Judeai</a:t>
            </a:r>
            <a:r>
              <a:rPr lang="hu-HU" sz="2000" dirty="0"/>
              <a:t> H </a:t>
            </a:r>
            <a:r>
              <a:rPr lang="hu-HU" sz="2000" dirty="0" err="1"/>
              <a:t>st</a:t>
            </a:r>
            <a:r>
              <a:rPr lang="hu-HU" sz="2000" dirty="0"/>
              <a:t>. </a:t>
            </a:r>
            <a:r>
              <a:rPr lang="hu-HU" sz="2000" dirty="0" err="1" smtClean="0"/>
              <a:t>constr</a:t>
            </a:r>
            <a:r>
              <a:rPr lang="hu-HU" sz="2000" dirty="0" smtClean="0"/>
              <a:t>., ÉH</a:t>
            </a:r>
          </a:p>
          <a:p>
            <a:pPr>
              <a:lnSpc>
                <a:spcPct val="110000"/>
              </a:lnSpc>
            </a:pPr>
            <a:r>
              <a:rPr lang="hu-HU" sz="2400" dirty="0" smtClean="0"/>
              <a:t>*</a:t>
            </a:r>
            <a:r>
              <a:rPr lang="hu-HU" sz="2400" i="1" dirty="0" err="1" smtClean="0"/>
              <a:t>bintum</a:t>
            </a:r>
            <a:r>
              <a:rPr lang="hu-HU" sz="2400" dirty="0" smtClean="0"/>
              <a:t> (’</a:t>
            </a:r>
            <a:r>
              <a:rPr lang="hu-HU" sz="2400" dirty="0" err="1" smtClean="0"/>
              <a:t>lány</a:t>
            </a:r>
            <a:r>
              <a:rPr lang="hu-HU" sz="2400" dirty="0" smtClean="0"/>
              <a:t>’) &gt;	*</a:t>
            </a:r>
            <a:r>
              <a:rPr lang="hu-HU" sz="2400" i="1" dirty="0" err="1" smtClean="0"/>
              <a:t>bint</a:t>
            </a:r>
            <a:r>
              <a:rPr lang="hu-HU" sz="2400" dirty="0" smtClean="0"/>
              <a:t>			&gt;	</a:t>
            </a:r>
            <a:r>
              <a:rPr lang="hu-HU" sz="2400" i="1" strike="sngStrike" dirty="0" err="1" smtClean="0"/>
              <a:t>binVt</a:t>
            </a:r>
            <a:r>
              <a:rPr lang="hu-HU" sz="2400" i="1" dirty="0" smtClean="0"/>
              <a:t>		</a:t>
            </a:r>
            <a:r>
              <a:rPr lang="hu-HU" sz="2400" dirty="0" smtClean="0"/>
              <a:t>/	</a:t>
            </a:r>
            <a:r>
              <a:rPr lang="hu-HU" sz="2400" i="1" dirty="0"/>
              <a:t> </a:t>
            </a:r>
            <a:r>
              <a:rPr lang="hu-HU" sz="2400" i="1" dirty="0" smtClean="0"/>
              <a:t>bit(t), </a:t>
            </a:r>
            <a:r>
              <a:rPr lang="hu-HU" sz="2400" i="1" dirty="0" err="1" smtClean="0"/>
              <a:t>bat</a:t>
            </a:r>
            <a:r>
              <a:rPr lang="hu-HU" sz="2400" i="1" dirty="0" smtClean="0"/>
              <a:t>(</a:t>
            </a:r>
            <a:r>
              <a:rPr lang="hu-HU" sz="2400" i="1" dirty="0" err="1" smtClean="0"/>
              <a:t>t</a:t>
            </a:r>
            <a:r>
              <a:rPr lang="hu-HU" sz="2400" i="1" dirty="0" smtClean="0"/>
              <a:t>)</a:t>
            </a:r>
            <a:br>
              <a:rPr lang="hu-HU" sz="2400" i="1" dirty="0" smtClean="0"/>
            </a:br>
            <a:r>
              <a:rPr lang="hu-HU" sz="2400" i="1" dirty="0"/>
              <a:t>							</a:t>
            </a:r>
            <a:r>
              <a:rPr lang="hu-HU" sz="2000" dirty="0" smtClean="0"/>
              <a:t>sehol</a:t>
            </a:r>
            <a:r>
              <a:rPr lang="hu-HU" sz="2400" dirty="0"/>
              <a:t>	</a:t>
            </a:r>
            <a:r>
              <a:rPr lang="hu-HU" sz="2400" dirty="0" smtClean="0"/>
              <a:t>	/ 	</a:t>
            </a:r>
            <a:r>
              <a:rPr lang="hu-HU" sz="2000" dirty="0" smtClean="0"/>
              <a:t>mindenhol</a:t>
            </a:r>
          </a:p>
          <a:p>
            <a:pPr>
              <a:lnSpc>
                <a:spcPct val="110000"/>
              </a:lnSpc>
            </a:pPr>
            <a:r>
              <a:rPr lang="hu-HU" sz="2400" dirty="0" smtClean="0"/>
              <a:t>*</a:t>
            </a:r>
            <a:r>
              <a:rPr lang="hu-HU" sz="2400" i="1" dirty="0" err="1" smtClean="0"/>
              <a:t>šantum</a:t>
            </a:r>
            <a:r>
              <a:rPr lang="hu-HU" sz="2400" dirty="0" smtClean="0"/>
              <a:t> </a:t>
            </a:r>
            <a:r>
              <a:rPr lang="hu-HU" sz="2400" dirty="0"/>
              <a:t>(</a:t>
            </a:r>
            <a:r>
              <a:rPr lang="hu-HU" sz="2400" dirty="0" smtClean="0"/>
              <a:t>’</a:t>
            </a:r>
            <a:r>
              <a:rPr lang="hu-HU" sz="2400" dirty="0" err="1" smtClean="0"/>
              <a:t>év</a:t>
            </a:r>
            <a:r>
              <a:rPr lang="hu-HU" sz="2400" dirty="0" smtClean="0"/>
              <a:t>’) &gt;	</a:t>
            </a:r>
            <a:r>
              <a:rPr lang="hu-HU" sz="2400" i="1" dirty="0"/>
              <a:t> </a:t>
            </a:r>
            <a:r>
              <a:rPr lang="hu-HU" sz="2400" i="1" dirty="0" err="1" smtClean="0"/>
              <a:t>šant</a:t>
            </a:r>
            <a:r>
              <a:rPr lang="hu-HU" sz="2400" i="1" dirty="0" smtClean="0"/>
              <a:t>			&gt;	</a:t>
            </a:r>
            <a:r>
              <a:rPr lang="hu-HU" sz="2400" i="1" dirty="0"/>
              <a:t> </a:t>
            </a:r>
            <a:r>
              <a:rPr lang="hu-HU" sz="2400" i="1" dirty="0" err="1" smtClean="0"/>
              <a:t>šana</a:t>
            </a:r>
            <a:r>
              <a:rPr lang="hu-HU" sz="2400" i="1" dirty="0" smtClean="0"/>
              <a:t>(t)	</a:t>
            </a:r>
            <a:r>
              <a:rPr lang="hu-HU" sz="2400" dirty="0" smtClean="0"/>
              <a:t>/ 	</a:t>
            </a:r>
            <a:r>
              <a:rPr lang="hu-HU" sz="2400" i="1" dirty="0"/>
              <a:t> </a:t>
            </a:r>
            <a:r>
              <a:rPr lang="hu-HU" sz="2400" i="1" dirty="0" err="1" smtClean="0"/>
              <a:t>šat</a:t>
            </a:r>
            <a:r>
              <a:rPr lang="hu-HU" sz="2400" i="1" dirty="0" smtClean="0"/>
              <a:t>(</a:t>
            </a:r>
            <a:r>
              <a:rPr lang="hu-HU" sz="2400" i="1" dirty="0" err="1" smtClean="0"/>
              <a:t>t</a:t>
            </a:r>
            <a:r>
              <a:rPr lang="hu-HU" sz="2400" i="1" dirty="0" smtClean="0"/>
              <a:t>)</a:t>
            </a:r>
            <a:br>
              <a:rPr lang="hu-HU" sz="2400" i="1" dirty="0" smtClean="0"/>
            </a:br>
            <a:r>
              <a:rPr lang="hu-HU" sz="2400" i="1" dirty="0"/>
              <a:t>							</a:t>
            </a:r>
            <a:r>
              <a:rPr lang="hu-HU" sz="2000" dirty="0" err="1"/>
              <a:t>Judeai</a:t>
            </a:r>
            <a:r>
              <a:rPr lang="hu-HU" sz="2000" dirty="0"/>
              <a:t> H </a:t>
            </a:r>
            <a:r>
              <a:rPr lang="hu-HU" sz="2000" dirty="0" err="1"/>
              <a:t>st</a:t>
            </a:r>
            <a:r>
              <a:rPr lang="hu-HU" sz="2000" dirty="0"/>
              <a:t>. </a:t>
            </a:r>
            <a:r>
              <a:rPr lang="hu-HU" sz="2000" dirty="0" err="1"/>
              <a:t>abs</a:t>
            </a:r>
            <a:r>
              <a:rPr lang="hu-HU" sz="2000" dirty="0" smtClean="0"/>
              <a:t>. (</a:t>
            </a:r>
            <a:r>
              <a:rPr lang="hu-HU" sz="2000" dirty="0" err="1" smtClean="0"/>
              <a:t>constr</a:t>
            </a:r>
            <a:r>
              <a:rPr lang="hu-HU" sz="2000" dirty="0" smtClean="0"/>
              <a:t>) </a:t>
            </a:r>
            <a:r>
              <a:rPr lang="hu-HU" sz="2400" dirty="0" smtClean="0"/>
              <a:t>/</a:t>
            </a:r>
            <a:r>
              <a:rPr lang="hu-HU" sz="2000" dirty="0" smtClean="0"/>
              <a:t> 	északi héber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9692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[</a:t>
            </a:r>
            <a:r>
              <a:rPr lang="hu-HU" dirty="0" err="1" smtClean="0"/>
              <a:t>ay</a:t>
            </a:r>
            <a:r>
              <a:rPr lang="hu-HU" dirty="0" smtClean="0"/>
              <a:t>] ~ [ē] dialektuskontinuum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111965"/>
              </p:ext>
            </p:extLst>
          </p:nvPr>
        </p:nvGraphicFramePr>
        <p:xfrm>
          <a:off x="838200" y="1825625"/>
          <a:ext cx="10515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err="1" smtClean="0"/>
                        <a:t>Föniciai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Északi héber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/>
                        <a:t>Júdeai</a:t>
                      </a:r>
                      <a:r>
                        <a:rPr lang="hu-HU" sz="2400" baseline="0" dirty="0" smtClean="0"/>
                        <a:t> (TH)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aseline="0" dirty="0" err="1" smtClean="0"/>
                        <a:t>st</a:t>
                      </a:r>
                      <a:r>
                        <a:rPr lang="hu-HU" sz="2400" baseline="0" dirty="0" smtClean="0"/>
                        <a:t>. </a:t>
                      </a:r>
                      <a:r>
                        <a:rPr lang="hu-HU" sz="2400" baseline="0" dirty="0" err="1" smtClean="0"/>
                        <a:t>constructus</a:t>
                      </a:r>
                      <a:endParaRPr lang="hu-H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Júdeai</a:t>
                      </a:r>
                      <a:r>
                        <a:rPr lang="hu-HU" sz="2400" baseline="0" dirty="0" smtClean="0"/>
                        <a:t> (TH)</a:t>
                      </a:r>
                    </a:p>
                    <a:p>
                      <a:pPr algn="ctr"/>
                      <a:r>
                        <a:rPr lang="hu-HU" sz="2400" baseline="0" dirty="0" err="1" smtClean="0"/>
                        <a:t>st</a:t>
                      </a:r>
                      <a:r>
                        <a:rPr lang="hu-HU" sz="2400" baseline="0" dirty="0" smtClean="0"/>
                        <a:t>. </a:t>
                      </a:r>
                      <a:r>
                        <a:rPr lang="hu-HU" sz="2400" baseline="0" dirty="0" err="1" smtClean="0"/>
                        <a:t>absolutus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Arámi</a:t>
                      </a:r>
                      <a:br>
                        <a:rPr lang="hu-HU" sz="2400" dirty="0" smtClean="0"/>
                      </a:br>
                      <a:r>
                        <a:rPr lang="hu-HU" sz="2400" dirty="0" smtClean="0"/>
                        <a:t>(birodalmi)</a:t>
                      </a:r>
                      <a:endParaRPr lang="hu-H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i="1" dirty="0" smtClean="0"/>
                        <a:t>?</a:t>
                      </a:r>
                      <a:r>
                        <a:rPr lang="hu-HU" sz="2400" i="1" dirty="0" err="1" smtClean="0"/>
                        <a:t>ēt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i="1" dirty="0" smtClean="0"/>
                        <a:t>?</a:t>
                      </a:r>
                      <a:r>
                        <a:rPr lang="hu-HU" sz="2400" i="1" dirty="0" err="1" smtClean="0"/>
                        <a:t>ēt</a:t>
                      </a:r>
                      <a:endParaRPr lang="hu-H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i="1" dirty="0" smtClean="0"/>
                        <a:t>?</a:t>
                      </a:r>
                      <a:r>
                        <a:rPr lang="hu-HU" sz="2400" i="1" dirty="0" err="1" smtClean="0"/>
                        <a:t>ēt</a:t>
                      </a:r>
                      <a:endParaRPr lang="hu-H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--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i="1" dirty="0" smtClean="0"/>
                        <a:t>?</a:t>
                      </a:r>
                      <a:r>
                        <a:rPr lang="hu-HU" sz="2400" i="1" dirty="0" err="1" smtClean="0"/>
                        <a:t>iyāt</a:t>
                      </a:r>
                      <a:endParaRPr lang="hu-HU" sz="2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i="1" dirty="0" err="1" smtClean="0"/>
                        <a:t>bēt</a:t>
                      </a:r>
                      <a:endParaRPr lang="hu-H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i="1" dirty="0" err="1" smtClean="0"/>
                        <a:t>bēt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i="1" dirty="0" err="1" smtClean="0"/>
                        <a:t>bēt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i="1" dirty="0" err="1" smtClean="0"/>
                        <a:t>bāyit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i="1" dirty="0" err="1" smtClean="0"/>
                        <a:t>bāyit</a:t>
                      </a:r>
                      <a:endParaRPr lang="hu-H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2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175558"/>
            <a:ext cx="10515600" cy="1325563"/>
          </a:xfrm>
        </p:spPr>
        <p:txBody>
          <a:bodyPr/>
          <a:lstStyle/>
          <a:p>
            <a:pPr algn="ctr"/>
            <a:r>
              <a:rPr lang="hu-HU" i="1" dirty="0" smtClean="0"/>
              <a:t>Viszlát jövő szerdán!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3299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Honlapon:</a:t>
            </a:r>
          </a:p>
          <a:p>
            <a:pPr lvl="1"/>
            <a:r>
              <a:rPr lang="en-US" i="1" dirty="0" smtClean="0"/>
              <a:t>Reconstructing </a:t>
            </a:r>
            <a:r>
              <a:rPr lang="en-US" i="1" dirty="0"/>
              <a:t>a family tree (in </a:t>
            </a:r>
            <a:r>
              <a:rPr lang="en-US" i="1" dirty="0" err="1"/>
              <a:t>abstracto</a:t>
            </a:r>
            <a:r>
              <a:rPr lang="en-US" i="1" dirty="0" smtClean="0"/>
              <a:t>)</a:t>
            </a:r>
            <a:endParaRPr lang="hu-HU" i="1" dirty="0" smtClean="0"/>
          </a:p>
          <a:p>
            <a:pPr lvl="1"/>
            <a:r>
              <a:rPr lang="en-US" i="1" dirty="0" smtClean="0"/>
              <a:t>Drawing </a:t>
            </a:r>
            <a:r>
              <a:rPr lang="en-US" i="1" dirty="0"/>
              <a:t>a family tree based on isoglosses: dilemmas</a:t>
            </a:r>
            <a:endParaRPr lang="hu-HU" i="1" dirty="0" smtClean="0"/>
          </a:p>
          <a:p>
            <a:endParaRPr lang="hu-HU" dirty="0" smtClean="0"/>
          </a:p>
          <a:p>
            <a:r>
              <a:rPr lang="hu-HU" dirty="0" smtClean="0"/>
              <a:t>Második félév?</a:t>
            </a:r>
          </a:p>
          <a:p>
            <a:endParaRPr lang="hu-HU" dirty="0"/>
          </a:p>
          <a:p>
            <a:r>
              <a:rPr lang="hu-HU" dirty="0" err="1" smtClean="0"/>
              <a:t>Bennett</a:t>
            </a:r>
            <a:r>
              <a:rPr lang="hu-HU" dirty="0" smtClean="0"/>
              <a:t> </a:t>
            </a:r>
            <a:r>
              <a:rPr lang="hu-HU" dirty="0" err="1" smtClean="0"/>
              <a:t>szkennelés</a:t>
            </a:r>
            <a:r>
              <a:rPr lang="hu-HU" dirty="0" smtClean="0"/>
              <a:t>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781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Házi feladat a jövő hétre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2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581"/>
          </a:xfrm>
        </p:spPr>
        <p:txBody>
          <a:bodyPr/>
          <a:lstStyle/>
          <a:p>
            <a:r>
              <a:rPr lang="hu-HU" altLang="hu-HU" dirty="0" smtClean="0"/>
              <a:t>Következő órára: olvasandó + házi feladat</a:t>
            </a:r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>
          <a:xfrm>
            <a:off x="838199" y="1573967"/>
            <a:ext cx="11035554" cy="5066676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hu-HU" altLang="hu-HU" u="sng" dirty="0" smtClean="0"/>
              <a:t>Olvasandó:</a:t>
            </a:r>
            <a:r>
              <a:rPr lang="hu-HU" altLang="hu-HU" dirty="0" smtClean="0"/>
              <a:t> </a:t>
            </a:r>
            <a:r>
              <a:rPr lang="pl-PL" altLang="hu-HU" dirty="0" smtClean="0"/>
              <a:t>K-McK 61-92 (arab), Dobos 95-109 (Ebla, Amurrú)</a:t>
            </a:r>
            <a:r>
              <a:rPr lang="hu-HU" altLang="hu-HU" dirty="0" smtClean="0"/>
              <a:t>.</a:t>
            </a:r>
          </a:p>
          <a:p>
            <a:pPr marL="457200" lvl="1" indent="0" algn="r">
              <a:lnSpc>
                <a:spcPct val="120000"/>
              </a:lnSpc>
              <a:buNone/>
            </a:pPr>
            <a:r>
              <a:rPr lang="hu-HU" altLang="hu-HU" sz="2000" i="1" dirty="0" smtClean="0"/>
              <a:t>Készítsen listát az elírásokról, nyomdahibákról.	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altLang="hu-HU" dirty="0" smtClean="0"/>
              <a:t>2. </a:t>
            </a:r>
            <a:r>
              <a:rPr lang="hu-HU" altLang="hu-HU" u="sng" dirty="0" smtClean="0"/>
              <a:t>Hangmegfelelések az északnyugati sémi nyelvekben:</a:t>
            </a:r>
            <a:endParaRPr lang="hu-HU" altLang="hu-HU" dirty="0" smtClean="0"/>
          </a:p>
          <a:p>
            <a:pPr marL="539750">
              <a:lnSpc>
                <a:spcPct val="120000"/>
              </a:lnSpc>
            </a:pPr>
            <a:r>
              <a:rPr lang="en-US" altLang="hu-HU" sz="2600" dirty="0" smtClean="0"/>
              <a:t>Bennett, p. 30, exercise 2 (</a:t>
            </a:r>
            <a:r>
              <a:rPr lang="hu-HU" altLang="hu-HU" sz="2600" dirty="0" smtClean="0"/>
              <a:t>„</a:t>
            </a:r>
            <a:r>
              <a:rPr lang="en-US" altLang="hu-HU" sz="2600" i="1" dirty="0" smtClean="0"/>
              <a:t>discovering cognates </a:t>
            </a:r>
            <a:r>
              <a:rPr lang="hu-HU" altLang="hu-HU" sz="2600" i="1" dirty="0" smtClean="0"/>
              <a:t>and </a:t>
            </a:r>
            <a:r>
              <a:rPr lang="hu-HU" altLang="hu-HU" sz="2600" i="1" dirty="0" err="1" smtClean="0"/>
              <a:t>correspondences</a:t>
            </a:r>
            <a:r>
              <a:rPr lang="hu-HU" altLang="hu-HU" sz="2600" dirty="0" smtClean="0"/>
              <a:t>”)</a:t>
            </a:r>
            <a:br>
              <a:rPr lang="hu-HU" altLang="hu-HU" sz="2600" dirty="0" smtClean="0"/>
            </a:br>
            <a:r>
              <a:rPr lang="hu-HU" altLang="hu-HU" sz="2600" dirty="0" smtClean="0"/>
              <a:t>módszerét alkalmazza most a </a:t>
            </a:r>
            <a:r>
              <a:rPr lang="hu-HU" altLang="hu-HU" sz="2600" dirty="0" err="1" smtClean="0"/>
              <a:t>Wordlist</a:t>
            </a:r>
            <a:r>
              <a:rPr lang="hu-HU" altLang="hu-HU" sz="2600" dirty="0" smtClean="0"/>
              <a:t> B </a:t>
            </a:r>
            <a:r>
              <a:rPr lang="hu-HU" altLang="hu-HU" sz="2600" i="1" dirty="0" smtClean="0"/>
              <a:t>északnyugati sémi</a:t>
            </a:r>
            <a:r>
              <a:rPr lang="hu-HU" altLang="hu-HU" sz="2600" dirty="0" smtClean="0"/>
              <a:t> adataira.</a:t>
            </a:r>
          </a:p>
          <a:p>
            <a:pPr marL="539750">
              <a:lnSpc>
                <a:spcPct val="120000"/>
              </a:lnSpc>
            </a:pPr>
            <a:r>
              <a:rPr lang="hu-HU" altLang="hu-HU" sz="2600" dirty="0" smtClean="0"/>
              <a:t>A három kánaáni és öt arámi nyelv közül többet is kizárhat a vizsgálatból,</a:t>
            </a:r>
            <a:br>
              <a:rPr lang="hu-HU" altLang="hu-HU" sz="2600" dirty="0" smtClean="0"/>
            </a:br>
            <a:r>
              <a:rPr lang="hu-HU" altLang="hu-HU" sz="2600" dirty="0" smtClean="0"/>
              <a:t>feltéve ha döntését meg tudja indokolni. (Pl.: mely nyelvről mit tudni?)</a:t>
            </a:r>
          </a:p>
          <a:p>
            <a:pPr marL="539750">
              <a:lnSpc>
                <a:spcPct val="120000"/>
              </a:lnSpc>
            </a:pPr>
            <a:r>
              <a:rPr lang="hu-HU" altLang="hu-HU" sz="2600" dirty="0" smtClean="0"/>
              <a:t>Érvelésében hivatkozzon </a:t>
            </a:r>
            <a:r>
              <a:rPr lang="pl-PL" altLang="hu-HU" sz="2600" dirty="0" smtClean="0"/>
              <a:t>K-McK releváns fejezeteire (leírásokra,  nyelvi adatokra) is.</a:t>
            </a:r>
            <a:endParaRPr lang="en-US" altLang="hu-HU" sz="2600" dirty="0" smtClean="0"/>
          </a:p>
          <a:p>
            <a:pPr marL="539750">
              <a:lnSpc>
                <a:spcPct val="120000"/>
              </a:lnSpc>
            </a:pPr>
            <a:r>
              <a:rPr lang="hu-HU" altLang="hu-HU" sz="2600" dirty="0" err="1" smtClean="0"/>
              <a:t>Emailben</a:t>
            </a:r>
            <a:r>
              <a:rPr lang="hu-HU" altLang="hu-HU" sz="2600" dirty="0" smtClean="0"/>
              <a:t>: </a:t>
            </a:r>
            <a:r>
              <a:rPr lang="hu-HU" altLang="hu-HU" sz="2600" dirty="0" err="1" smtClean="0"/>
              <a:t>biro.tamas</a:t>
            </a:r>
            <a:r>
              <a:rPr lang="hu-HU" altLang="hu-HU" sz="2600" dirty="0" smtClean="0"/>
              <a:t>@</a:t>
            </a:r>
            <a:r>
              <a:rPr lang="hu-HU" altLang="hu-HU" sz="2600" dirty="0" err="1" smtClean="0"/>
              <a:t>btk.elte.hu</a:t>
            </a:r>
            <a:r>
              <a:rPr lang="hu-HU" altLang="hu-HU" sz="2600" dirty="0" smtClean="0"/>
              <a:t>. Határidő: kedd dél (12:00). </a:t>
            </a:r>
          </a:p>
        </p:txBody>
      </p:sp>
    </p:spTree>
    <p:extLst>
      <p:ext uri="{BB962C8B-B14F-4D97-AF65-F5344CB8AC3E}">
        <p14:creationId xmlns:p14="http://schemas.microsoft.com/office/powerpoint/2010/main" val="35151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északnyugati sémi</a:t>
            </a:r>
            <a:br>
              <a:rPr lang="hu-HU" dirty="0" smtClean="0"/>
            </a:br>
            <a:r>
              <a:rPr lang="hu-HU" dirty="0" smtClean="0"/>
              <a:t>dialektuskontinuum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6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123825"/>
            <a:ext cx="8220075" cy="14351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altLang="hu-HU" smtClean="0"/>
              <a:t>Methodological summary: </a:t>
            </a:r>
            <a:br>
              <a:rPr lang="hu-HU" altLang="hu-HU" smtClean="0"/>
            </a:br>
            <a:r>
              <a:rPr lang="hu-HU" altLang="hu-HU" smtClean="0"/>
              <a:t>The family tree model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0"/>
            <a:ext cx="9085728" cy="4516438"/>
          </a:xfrm>
        </p:spPr>
        <p:txBody>
          <a:bodyPr>
            <a:normAutofit lnSpcReduction="10000"/>
          </a:bodyPr>
          <a:lstStyle/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altLang="hu-HU" sz="2400" dirty="0"/>
          </a:p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hu-HU" sz="2400" dirty="0" smtClean="0"/>
              <a:t>Find </a:t>
            </a:r>
            <a:r>
              <a:rPr lang="en-GB" altLang="hu-HU" sz="2400" u="sng" dirty="0"/>
              <a:t>cognate</a:t>
            </a:r>
            <a:r>
              <a:rPr lang="en-GB" altLang="hu-HU" sz="2400" dirty="0"/>
              <a:t> words: similar words with similar meaning.</a:t>
            </a:r>
          </a:p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hu-HU" sz="2400" dirty="0" smtClean="0"/>
              <a:t>Find </a:t>
            </a:r>
            <a:r>
              <a:rPr lang="en-GB" altLang="hu-HU" sz="2400" u="sng" dirty="0"/>
              <a:t>r</a:t>
            </a:r>
            <a:r>
              <a:rPr lang="hu-HU" altLang="hu-HU" sz="2400" u="sng" dirty="0" err="1"/>
              <a:t>egular</a:t>
            </a:r>
            <a:r>
              <a:rPr lang="hu-HU" altLang="hu-HU" sz="2400" u="sng" dirty="0"/>
              <a:t> </a:t>
            </a:r>
            <a:r>
              <a:rPr lang="hu-HU" altLang="hu-HU" sz="2400" u="sng" dirty="0" err="1"/>
              <a:t>sound</a:t>
            </a:r>
            <a:r>
              <a:rPr lang="hu-HU" altLang="hu-HU" sz="2400" u="sng" dirty="0"/>
              <a:t> </a:t>
            </a:r>
            <a:r>
              <a:rPr lang="hu-HU" altLang="hu-HU" sz="2400" u="sng" dirty="0" err="1"/>
              <a:t>correspondance</a:t>
            </a:r>
            <a:r>
              <a:rPr lang="hu-HU" altLang="hu-HU" sz="2400" dirty="0"/>
              <a:t> </a:t>
            </a:r>
            <a:r>
              <a:rPr lang="en-GB" altLang="hu-HU" sz="2400" dirty="0"/>
              <a:t>in cognates </a:t>
            </a:r>
          </a:p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hu-HU" sz="2400" dirty="0"/>
              <a:t>	</a:t>
            </a:r>
            <a:r>
              <a:rPr lang="hu-HU" altLang="hu-HU" sz="2400" dirty="0"/>
              <a:t>→ </a:t>
            </a:r>
            <a:r>
              <a:rPr lang="en-GB" altLang="hu-HU" sz="2400" dirty="0"/>
              <a:t>explain by </a:t>
            </a:r>
            <a:r>
              <a:rPr lang="en-GB" altLang="hu-HU" sz="2400" u="sng" dirty="0"/>
              <a:t>sound laws</a:t>
            </a:r>
            <a:r>
              <a:rPr lang="en-GB" altLang="hu-HU" sz="2400" dirty="0"/>
              <a:t>: </a:t>
            </a:r>
            <a:r>
              <a:rPr lang="hu-HU" altLang="hu-HU" sz="2400" dirty="0" err="1"/>
              <a:t>regular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sound</a:t>
            </a:r>
            <a:r>
              <a:rPr lang="hu-HU" altLang="hu-HU" sz="2400" dirty="0"/>
              <a:t> </a:t>
            </a:r>
            <a:r>
              <a:rPr lang="hu-HU" altLang="hu-HU" sz="2400" dirty="0" err="1"/>
              <a:t>changes</a:t>
            </a:r>
            <a:r>
              <a:rPr lang="en-GB" altLang="hu-HU" sz="2400" dirty="0"/>
              <a:t>.</a:t>
            </a:r>
          </a:p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hu-HU" sz="2400" dirty="0" smtClean="0"/>
              <a:t>Reconstruct </a:t>
            </a:r>
            <a:r>
              <a:rPr lang="en-GB" altLang="hu-HU" sz="2400" dirty="0"/>
              <a:t>a family </a:t>
            </a:r>
            <a:r>
              <a:rPr lang="en-GB" altLang="hu-HU" sz="2400" dirty="0" smtClean="0"/>
              <a:t>tree</a:t>
            </a:r>
            <a:endParaRPr lang="en-GB" altLang="hu-HU" sz="2400" dirty="0"/>
          </a:p>
          <a:p>
            <a:pPr marL="0" indent="0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hu-HU" altLang="hu-HU" sz="2400" dirty="0" smtClean="0"/>
              <a:t>	O</a:t>
            </a:r>
            <a:r>
              <a:rPr lang="en-GB" altLang="hu-HU" sz="2400" dirty="0" err="1" smtClean="0"/>
              <a:t>ld</a:t>
            </a:r>
            <a:r>
              <a:rPr lang="en-GB" altLang="hu-HU" sz="2400" dirty="0" smtClean="0"/>
              <a:t> </a:t>
            </a:r>
            <a:r>
              <a:rPr lang="en-GB" altLang="hu-HU" sz="2400" dirty="0"/>
              <a:t>languages</a:t>
            </a:r>
            <a:r>
              <a:rPr lang="en-GB" altLang="hu-HU" sz="2400" dirty="0" smtClean="0"/>
              <a:t>,</a:t>
            </a:r>
            <a:r>
              <a:rPr lang="hu-HU" altLang="hu-HU" sz="2400" dirty="0" smtClean="0"/>
              <a:t> and</a:t>
            </a:r>
            <a:r>
              <a:rPr lang="en-GB" altLang="hu-HU" sz="2400" dirty="0" smtClean="0"/>
              <a:t> </a:t>
            </a:r>
            <a:r>
              <a:rPr lang="en-GB" altLang="hu-HU" sz="2400" dirty="0"/>
              <a:t>contemporary </a:t>
            </a:r>
            <a:r>
              <a:rPr lang="en-GB" altLang="hu-HU" sz="2400" dirty="0" smtClean="0"/>
              <a:t>languages</a:t>
            </a:r>
            <a:r>
              <a:rPr lang="hu-HU" altLang="hu-HU" sz="2400" dirty="0" smtClean="0"/>
              <a:t>,</a:t>
            </a:r>
            <a:endParaRPr lang="en-GB" altLang="hu-HU" sz="2400" dirty="0"/>
          </a:p>
          <a:p>
            <a:pPr marL="0" indent="0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hu-HU" altLang="hu-HU" sz="2400" dirty="0" smtClean="0"/>
              <a:t>	</a:t>
            </a:r>
            <a:r>
              <a:rPr lang="en-GB" altLang="hu-HU" sz="2400" dirty="0" smtClean="0"/>
              <a:t>and </a:t>
            </a:r>
            <a:r>
              <a:rPr lang="en-GB" altLang="hu-HU" sz="2400" dirty="0"/>
              <a:t>reconstructed, hypothetical *</a:t>
            </a:r>
            <a:r>
              <a:rPr lang="en-GB" altLang="hu-HU" sz="2400" dirty="0" smtClean="0"/>
              <a:t>proto-languages</a:t>
            </a:r>
            <a:endParaRPr lang="hu-HU" altLang="hu-HU" sz="2400" dirty="0" smtClean="0"/>
          </a:p>
          <a:p>
            <a:pPr marL="0" indent="0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hu-HU" altLang="hu-HU" sz="2400" dirty="0" smtClean="0"/>
              <a:t>	</a:t>
            </a:r>
            <a:r>
              <a:rPr lang="hu-HU" altLang="hu-HU" sz="2400" dirty="0" err="1" smtClean="0"/>
              <a:t>on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the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same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tree</a:t>
            </a:r>
            <a:r>
              <a:rPr lang="hu-HU" altLang="hu-HU" sz="2400" dirty="0" smtClean="0"/>
              <a:t>.</a:t>
            </a:r>
            <a:endParaRPr lang="en-GB" altLang="hu-HU" sz="2400" dirty="0"/>
          </a:p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altLang="hu-HU" sz="2400" dirty="0"/>
          </a:p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hu-HU" sz="2400" dirty="0"/>
              <a:t>Thereby, explain gradual differentiation within a </a:t>
            </a:r>
            <a:r>
              <a:rPr lang="hu-HU" altLang="hu-HU" sz="2400" dirty="0" err="1" smtClean="0"/>
              <a:t>language</a:t>
            </a:r>
            <a:r>
              <a:rPr lang="en-GB" altLang="hu-HU" sz="2400" dirty="0" smtClean="0"/>
              <a:t> </a:t>
            </a:r>
            <a:r>
              <a:rPr lang="en-GB" altLang="hu-HU" sz="2400" dirty="0"/>
              <a:t>family.</a:t>
            </a: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4182926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1210235" y="228600"/>
            <a:ext cx="10703859" cy="1227138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altLang="hu-HU" dirty="0" err="1" smtClean="0"/>
              <a:t>Izoglosszák</a:t>
            </a:r>
            <a:r>
              <a:rPr lang="hu-HU" altLang="hu-HU" dirty="0" smtClean="0"/>
              <a:t> az északnyugati sémi nyelvekben</a:t>
            </a:r>
          </a:p>
        </p:txBody>
      </p:sp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1981201" y="1600200"/>
          <a:ext cx="4011613" cy="215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4" imgW="8129160" imgH="4534560" progId="">
                  <p:embed/>
                </p:oleObj>
              </mc:Choice>
              <mc:Fallback>
                <p:oleObj r:id="rId4" imgW="8129160" imgH="4534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1600200"/>
                        <a:ext cx="4011613" cy="215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0"/>
            <a:ext cx="4011613" cy="2057400"/>
          </a:xfrm>
        </p:spPr>
        <p:txBody>
          <a:bodyPr/>
          <a:lstStyle/>
          <a:p>
            <a:pPr indent="-34131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hu-HU" altLang="hu-HU" dirty="0" err="1" smtClean="0"/>
              <a:t>Ugariti</a:t>
            </a:r>
            <a:r>
              <a:rPr lang="hu-HU" altLang="hu-HU" dirty="0" smtClean="0"/>
              <a:t>:</a:t>
            </a:r>
          </a:p>
          <a:p>
            <a:pPr lvl="1" indent="-28416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hu-HU" altLang="hu-HU" dirty="0" smtClean="0"/>
              <a:t>[ā]</a:t>
            </a:r>
          </a:p>
          <a:p>
            <a:pPr lvl="1" indent="-284163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hu-HU" altLang="hu-HU" dirty="0" smtClean="0"/>
              <a:t>Esetrendszer:</a:t>
            </a:r>
            <a:r>
              <a:rPr lang="en-GB" altLang="hu-HU" dirty="0" smtClean="0"/>
              <a:t/>
            </a:r>
            <a:br>
              <a:rPr lang="en-GB" altLang="hu-HU" dirty="0" smtClean="0"/>
            </a:br>
            <a:r>
              <a:rPr lang="hu-HU" altLang="hu-HU" dirty="0" smtClean="0"/>
              <a:t> N</a:t>
            </a:r>
            <a:r>
              <a:rPr lang="en-GB" altLang="hu-HU" dirty="0" smtClean="0"/>
              <a:t>om</a:t>
            </a:r>
            <a:r>
              <a:rPr lang="hu-HU" altLang="hu-HU" dirty="0" smtClean="0"/>
              <a:t> A</a:t>
            </a:r>
            <a:r>
              <a:rPr lang="en-GB" altLang="hu-HU" dirty="0" smtClean="0"/>
              <a:t>cc</a:t>
            </a:r>
            <a:r>
              <a:rPr lang="hu-HU" altLang="hu-HU" dirty="0" smtClean="0"/>
              <a:t> G</a:t>
            </a:r>
            <a:r>
              <a:rPr lang="en-GB" altLang="hu-HU" dirty="0" err="1" smtClean="0"/>
              <a:t>en</a:t>
            </a:r>
            <a:endParaRPr lang="hu-HU" altLang="hu-HU" dirty="0" smtClean="0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6265863" y="1600200"/>
            <a:ext cx="401161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416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hu-HU" altLang="hu-HU" sz="2800" dirty="0">
                <a:solidFill>
                  <a:srgbClr val="000000"/>
                </a:solidFill>
              </a:rPr>
              <a:t>Old </a:t>
            </a:r>
            <a:r>
              <a:rPr lang="hu-HU" altLang="hu-HU" sz="2800" dirty="0" err="1">
                <a:solidFill>
                  <a:srgbClr val="000000"/>
                </a:solidFill>
              </a:rPr>
              <a:t>Canaanite</a:t>
            </a:r>
            <a:r>
              <a:rPr lang="hu-HU" altLang="hu-HU" sz="2800" dirty="0">
                <a:solidFill>
                  <a:srgbClr val="000000"/>
                </a:solidFill>
              </a:rPr>
              <a:t>:</a:t>
            </a:r>
          </a:p>
          <a:p>
            <a:pPr lvl="1" eaLnBrk="1" hangingPunct="1">
              <a:spcBef>
                <a:spcPts val="700"/>
              </a:spcBef>
            </a:pPr>
            <a:r>
              <a:rPr lang="hu-HU" altLang="hu-HU" sz="2400" dirty="0">
                <a:solidFill>
                  <a:srgbClr val="000000"/>
                </a:solidFill>
              </a:rPr>
              <a:t>[</a:t>
            </a:r>
            <a:r>
              <a:rPr lang="hu-HU" altLang="hu-HU" sz="2400" dirty="0">
                <a:solidFill>
                  <a:schemeClr val="tx1"/>
                </a:solidFill>
              </a:rPr>
              <a:t>ō</a:t>
            </a:r>
            <a:r>
              <a:rPr lang="hu-HU" altLang="hu-HU" sz="2400" dirty="0">
                <a:solidFill>
                  <a:srgbClr val="000000"/>
                </a:solidFill>
              </a:rPr>
              <a:t>]</a:t>
            </a:r>
          </a:p>
          <a:p>
            <a:pPr lvl="1" eaLnBrk="1" hangingPunct="1">
              <a:buClrTx/>
            </a:pPr>
            <a:r>
              <a:rPr lang="hu-HU" altLang="hu-HU" sz="2400" dirty="0" smtClean="0">
                <a:solidFill>
                  <a:schemeClr val="tx1"/>
                </a:solidFill>
              </a:rPr>
              <a:t>Esetrendszer:</a:t>
            </a:r>
            <a:r>
              <a:rPr lang="en-GB" altLang="hu-HU" sz="2400" dirty="0">
                <a:solidFill>
                  <a:schemeClr val="tx1"/>
                </a:solidFill>
              </a:rPr>
              <a:t/>
            </a:r>
            <a:br>
              <a:rPr lang="en-GB" altLang="hu-HU" sz="2400" dirty="0">
                <a:solidFill>
                  <a:schemeClr val="tx1"/>
                </a:solidFill>
              </a:rPr>
            </a:br>
            <a:r>
              <a:rPr lang="hu-HU" altLang="hu-HU" sz="2400" dirty="0">
                <a:solidFill>
                  <a:schemeClr val="tx1"/>
                </a:solidFill>
              </a:rPr>
              <a:t> N</a:t>
            </a:r>
            <a:r>
              <a:rPr lang="en-GB" altLang="hu-HU" sz="2400" dirty="0">
                <a:solidFill>
                  <a:schemeClr val="tx1"/>
                </a:solidFill>
              </a:rPr>
              <a:t>om</a:t>
            </a:r>
            <a:r>
              <a:rPr lang="hu-HU" altLang="hu-HU" sz="2400" dirty="0">
                <a:solidFill>
                  <a:schemeClr val="tx1"/>
                </a:solidFill>
              </a:rPr>
              <a:t> A</a:t>
            </a:r>
            <a:r>
              <a:rPr lang="en-GB" altLang="hu-HU" sz="2400" dirty="0">
                <a:solidFill>
                  <a:schemeClr val="tx1"/>
                </a:solidFill>
              </a:rPr>
              <a:t>cc</a:t>
            </a:r>
            <a:r>
              <a:rPr lang="hu-HU" altLang="hu-HU" sz="2400" dirty="0">
                <a:solidFill>
                  <a:schemeClr val="tx1"/>
                </a:solidFill>
              </a:rPr>
              <a:t> G</a:t>
            </a:r>
            <a:r>
              <a:rPr lang="en-GB" altLang="hu-HU" sz="2400" dirty="0" err="1">
                <a:solidFill>
                  <a:schemeClr val="tx1"/>
                </a:solidFill>
              </a:rPr>
              <a:t>en</a:t>
            </a:r>
            <a:endParaRPr lang="hu-HU" altLang="hu-HU" sz="2400" dirty="0">
              <a:solidFill>
                <a:schemeClr val="tx1"/>
              </a:solidFill>
            </a:endParaRP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1981201" y="4084638"/>
            <a:ext cx="401161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416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hu-HU" altLang="hu-HU" sz="2800" dirty="0" smtClean="0">
                <a:solidFill>
                  <a:srgbClr val="000000"/>
                </a:solidFill>
              </a:rPr>
              <a:t>Arámi:</a:t>
            </a:r>
            <a:endParaRPr lang="hu-HU" altLang="hu-HU" sz="28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700"/>
              </a:spcBef>
            </a:pPr>
            <a:r>
              <a:rPr lang="hu-HU" altLang="hu-HU" sz="2400" dirty="0">
                <a:solidFill>
                  <a:srgbClr val="000000"/>
                </a:solidFill>
              </a:rPr>
              <a:t>[</a:t>
            </a:r>
            <a:r>
              <a:rPr lang="hu-HU" altLang="hu-HU" sz="2400" dirty="0">
                <a:solidFill>
                  <a:schemeClr val="tx1"/>
                </a:solidFill>
              </a:rPr>
              <a:t>ā</a:t>
            </a:r>
            <a:r>
              <a:rPr lang="hu-HU" altLang="hu-HU" sz="2400" dirty="0">
                <a:solidFill>
                  <a:srgbClr val="000000"/>
                </a:solidFill>
              </a:rPr>
              <a:t>]</a:t>
            </a:r>
          </a:p>
          <a:p>
            <a:pPr lvl="1" eaLnBrk="1" hangingPunct="1">
              <a:spcBef>
                <a:spcPts val="700"/>
              </a:spcBef>
            </a:pPr>
            <a:r>
              <a:rPr lang="hu-HU" altLang="hu-HU" sz="2400" dirty="0" smtClean="0">
                <a:solidFill>
                  <a:srgbClr val="000000"/>
                </a:solidFill>
              </a:rPr>
              <a:t>Nincs esetrendszer</a:t>
            </a:r>
            <a:endParaRPr lang="hu-HU" altLang="hu-HU" sz="2400" dirty="0">
              <a:solidFill>
                <a:srgbClr val="000000"/>
              </a:solidFill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6265863" y="4121150"/>
            <a:ext cx="401161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416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hu-HU" altLang="hu-HU" sz="2800" dirty="0" smtClean="0">
                <a:solidFill>
                  <a:srgbClr val="000000"/>
                </a:solidFill>
              </a:rPr>
              <a:t>Héber:</a:t>
            </a:r>
            <a:endParaRPr lang="hu-HU" altLang="hu-HU" sz="28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700"/>
              </a:spcBef>
            </a:pPr>
            <a:r>
              <a:rPr lang="hu-HU" altLang="hu-HU" sz="2400" dirty="0">
                <a:solidFill>
                  <a:srgbClr val="000000"/>
                </a:solidFill>
              </a:rPr>
              <a:t>[</a:t>
            </a:r>
            <a:r>
              <a:rPr lang="hu-HU" altLang="hu-HU" sz="2400" dirty="0">
                <a:solidFill>
                  <a:schemeClr val="tx1"/>
                </a:solidFill>
              </a:rPr>
              <a:t>ō</a:t>
            </a:r>
            <a:r>
              <a:rPr lang="hu-HU" altLang="hu-HU" sz="2400" dirty="0">
                <a:solidFill>
                  <a:srgbClr val="000000"/>
                </a:solidFill>
              </a:rPr>
              <a:t>]</a:t>
            </a:r>
          </a:p>
          <a:p>
            <a:pPr lvl="1" eaLnBrk="1" hangingPunct="1">
              <a:spcBef>
                <a:spcPts val="700"/>
              </a:spcBef>
            </a:pPr>
            <a:r>
              <a:rPr lang="hu-HU" altLang="hu-HU" sz="2400" dirty="0">
                <a:solidFill>
                  <a:srgbClr val="000000"/>
                </a:solidFill>
              </a:rPr>
              <a:t>Nincs esetrendszer</a:t>
            </a:r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>
            <a:off x="2209800" y="3429000"/>
            <a:ext cx="7315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>
            <a:off x="5638800" y="1443038"/>
            <a:ext cx="1588" cy="457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6895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847851" y="274639"/>
            <a:ext cx="8569325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hu-HU" sz="4000">
                <a:solidFill>
                  <a:srgbClr val="000000"/>
                </a:solidFill>
              </a:rPr>
              <a:t>Problems with the family tree model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74825" y="1600201"/>
            <a:ext cx="8713788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27050" indent="-527050" eaLnBrk="0" hangingPunct="0">
              <a:tabLst>
                <a:tab pos="527050" algn="l"/>
                <a:tab pos="984250" algn="l"/>
                <a:tab pos="1441450" algn="l"/>
                <a:tab pos="1898650" algn="l"/>
                <a:tab pos="2355850" algn="l"/>
                <a:tab pos="2813050" algn="l"/>
                <a:tab pos="3270250" algn="l"/>
                <a:tab pos="3727450" algn="l"/>
                <a:tab pos="4184650" algn="l"/>
                <a:tab pos="4641850" algn="l"/>
                <a:tab pos="5099050" algn="l"/>
                <a:tab pos="5556250" algn="l"/>
                <a:tab pos="6013450" algn="l"/>
                <a:tab pos="6470650" algn="l"/>
                <a:tab pos="6927850" algn="l"/>
                <a:tab pos="7385050" algn="l"/>
                <a:tab pos="7842250" algn="l"/>
                <a:tab pos="8299450" algn="l"/>
                <a:tab pos="8756650" algn="l"/>
                <a:tab pos="9213850" algn="l"/>
                <a:tab pos="9671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9013" indent="-527050" eaLnBrk="0" hangingPunct="0">
              <a:tabLst>
                <a:tab pos="527050" algn="l"/>
                <a:tab pos="984250" algn="l"/>
                <a:tab pos="1441450" algn="l"/>
                <a:tab pos="1898650" algn="l"/>
                <a:tab pos="2355850" algn="l"/>
                <a:tab pos="2813050" algn="l"/>
                <a:tab pos="3270250" algn="l"/>
                <a:tab pos="3727450" algn="l"/>
                <a:tab pos="4184650" algn="l"/>
                <a:tab pos="4641850" algn="l"/>
                <a:tab pos="5099050" algn="l"/>
                <a:tab pos="5556250" algn="l"/>
                <a:tab pos="6013450" algn="l"/>
                <a:tab pos="6470650" algn="l"/>
                <a:tab pos="6927850" algn="l"/>
                <a:tab pos="7385050" algn="l"/>
                <a:tab pos="7842250" algn="l"/>
                <a:tab pos="8299450" algn="l"/>
                <a:tab pos="8756650" algn="l"/>
                <a:tab pos="9213850" algn="l"/>
                <a:tab pos="9671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0475" indent="-341313" eaLnBrk="0" hangingPunct="0">
              <a:tabLst>
                <a:tab pos="527050" algn="l"/>
                <a:tab pos="984250" algn="l"/>
                <a:tab pos="1441450" algn="l"/>
                <a:tab pos="1898650" algn="l"/>
                <a:tab pos="2355850" algn="l"/>
                <a:tab pos="2813050" algn="l"/>
                <a:tab pos="3270250" algn="l"/>
                <a:tab pos="3727450" algn="l"/>
                <a:tab pos="4184650" algn="l"/>
                <a:tab pos="4641850" algn="l"/>
                <a:tab pos="5099050" algn="l"/>
                <a:tab pos="5556250" algn="l"/>
                <a:tab pos="6013450" algn="l"/>
                <a:tab pos="6470650" algn="l"/>
                <a:tab pos="6927850" algn="l"/>
                <a:tab pos="7385050" algn="l"/>
                <a:tab pos="7842250" algn="l"/>
                <a:tab pos="8299450" algn="l"/>
                <a:tab pos="8756650" algn="l"/>
                <a:tab pos="9213850" algn="l"/>
                <a:tab pos="9671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527050" algn="l"/>
                <a:tab pos="984250" algn="l"/>
                <a:tab pos="1441450" algn="l"/>
                <a:tab pos="1898650" algn="l"/>
                <a:tab pos="2355850" algn="l"/>
                <a:tab pos="2813050" algn="l"/>
                <a:tab pos="3270250" algn="l"/>
                <a:tab pos="3727450" algn="l"/>
                <a:tab pos="4184650" algn="l"/>
                <a:tab pos="4641850" algn="l"/>
                <a:tab pos="5099050" algn="l"/>
                <a:tab pos="5556250" algn="l"/>
                <a:tab pos="6013450" algn="l"/>
                <a:tab pos="6470650" algn="l"/>
                <a:tab pos="6927850" algn="l"/>
                <a:tab pos="7385050" algn="l"/>
                <a:tab pos="7842250" algn="l"/>
                <a:tab pos="8299450" algn="l"/>
                <a:tab pos="8756650" algn="l"/>
                <a:tab pos="9213850" algn="l"/>
                <a:tab pos="9671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527050" algn="l"/>
                <a:tab pos="984250" algn="l"/>
                <a:tab pos="1441450" algn="l"/>
                <a:tab pos="1898650" algn="l"/>
                <a:tab pos="2355850" algn="l"/>
                <a:tab pos="2813050" algn="l"/>
                <a:tab pos="3270250" algn="l"/>
                <a:tab pos="3727450" algn="l"/>
                <a:tab pos="4184650" algn="l"/>
                <a:tab pos="4641850" algn="l"/>
                <a:tab pos="5099050" algn="l"/>
                <a:tab pos="5556250" algn="l"/>
                <a:tab pos="6013450" algn="l"/>
                <a:tab pos="6470650" algn="l"/>
                <a:tab pos="6927850" algn="l"/>
                <a:tab pos="7385050" algn="l"/>
                <a:tab pos="7842250" algn="l"/>
                <a:tab pos="8299450" algn="l"/>
                <a:tab pos="8756650" algn="l"/>
                <a:tab pos="9213850" algn="l"/>
                <a:tab pos="9671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7050" algn="l"/>
                <a:tab pos="984250" algn="l"/>
                <a:tab pos="1441450" algn="l"/>
                <a:tab pos="1898650" algn="l"/>
                <a:tab pos="2355850" algn="l"/>
                <a:tab pos="2813050" algn="l"/>
                <a:tab pos="3270250" algn="l"/>
                <a:tab pos="3727450" algn="l"/>
                <a:tab pos="4184650" algn="l"/>
                <a:tab pos="4641850" algn="l"/>
                <a:tab pos="5099050" algn="l"/>
                <a:tab pos="5556250" algn="l"/>
                <a:tab pos="6013450" algn="l"/>
                <a:tab pos="6470650" algn="l"/>
                <a:tab pos="6927850" algn="l"/>
                <a:tab pos="7385050" algn="l"/>
                <a:tab pos="7842250" algn="l"/>
                <a:tab pos="8299450" algn="l"/>
                <a:tab pos="8756650" algn="l"/>
                <a:tab pos="9213850" algn="l"/>
                <a:tab pos="9671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7050" algn="l"/>
                <a:tab pos="984250" algn="l"/>
                <a:tab pos="1441450" algn="l"/>
                <a:tab pos="1898650" algn="l"/>
                <a:tab pos="2355850" algn="l"/>
                <a:tab pos="2813050" algn="l"/>
                <a:tab pos="3270250" algn="l"/>
                <a:tab pos="3727450" algn="l"/>
                <a:tab pos="4184650" algn="l"/>
                <a:tab pos="4641850" algn="l"/>
                <a:tab pos="5099050" algn="l"/>
                <a:tab pos="5556250" algn="l"/>
                <a:tab pos="6013450" algn="l"/>
                <a:tab pos="6470650" algn="l"/>
                <a:tab pos="6927850" algn="l"/>
                <a:tab pos="7385050" algn="l"/>
                <a:tab pos="7842250" algn="l"/>
                <a:tab pos="8299450" algn="l"/>
                <a:tab pos="8756650" algn="l"/>
                <a:tab pos="9213850" algn="l"/>
                <a:tab pos="9671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7050" algn="l"/>
                <a:tab pos="984250" algn="l"/>
                <a:tab pos="1441450" algn="l"/>
                <a:tab pos="1898650" algn="l"/>
                <a:tab pos="2355850" algn="l"/>
                <a:tab pos="2813050" algn="l"/>
                <a:tab pos="3270250" algn="l"/>
                <a:tab pos="3727450" algn="l"/>
                <a:tab pos="4184650" algn="l"/>
                <a:tab pos="4641850" algn="l"/>
                <a:tab pos="5099050" algn="l"/>
                <a:tab pos="5556250" algn="l"/>
                <a:tab pos="6013450" algn="l"/>
                <a:tab pos="6470650" algn="l"/>
                <a:tab pos="6927850" algn="l"/>
                <a:tab pos="7385050" algn="l"/>
                <a:tab pos="7842250" algn="l"/>
                <a:tab pos="8299450" algn="l"/>
                <a:tab pos="8756650" algn="l"/>
                <a:tab pos="9213850" algn="l"/>
                <a:tab pos="9671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7050" algn="l"/>
                <a:tab pos="984250" algn="l"/>
                <a:tab pos="1441450" algn="l"/>
                <a:tab pos="1898650" algn="l"/>
                <a:tab pos="2355850" algn="l"/>
                <a:tab pos="2813050" algn="l"/>
                <a:tab pos="3270250" algn="l"/>
                <a:tab pos="3727450" algn="l"/>
                <a:tab pos="4184650" algn="l"/>
                <a:tab pos="4641850" algn="l"/>
                <a:tab pos="5099050" algn="l"/>
                <a:tab pos="5556250" algn="l"/>
                <a:tab pos="6013450" algn="l"/>
                <a:tab pos="6470650" algn="l"/>
                <a:tab pos="6927850" algn="l"/>
                <a:tab pos="7385050" algn="l"/>
                <a:tab pos="7842250" algn="l"/>
                <a:tab pos="8299450" algn="l"/>
                <a:tab pos="8756650" algn="l"/>
                <a:tab pos="9213850" algn="l"/>
                <a:tab pos="9671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hu-HU" sz="2800" dirty="0">
                <a:solidFill>
                  <a:srgbClr val="000000"/>
                </a:solidFill>
              </a:rPr>
              <a:t>West-Semitic: Aramaic vs. Canaanite languages.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hu-HU" sz="2800" dirty="0">
                <a:solidFill>
                  <a:srgbClr val="000000"/>
                </a:solidFill>
              </a:rPr>
              <a:t>Long debate: is Ugaritic a Canaanite language?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hu-HU" sz="2800" dirty="0">
                <a:solidFill>
                  <a:srgbClr val="000000"/>
                </a:solidFill>
              </a:rPr>
              <a:t>Answers:</a:t>
            </a:r>
          </a:p>
          <a:p>
            <a:pPr lvl="1" eaLnBrk="1" hangingPunct="1">
              <a:spcBef>
                <a:spcPts val="700"/>
              </a:spcBef>
              <a:buFont typeface="Arial" panose="020B0604020202020204" pitchFamily="34" charset="0"/>
              <a:buAutoNum type="arabicPeriod"/>
            </a:pPr>
            <a:r>
              <a:rPr lang="en-US" altLang="hu-HU" sz="2400" dirty="0">
                <a:solidFill>
                  <a:srgbClr val="000000"/>
                </a:solidFill>
              </a:rPr>
              <a:t>Time: </a:t>
            </a:r>
            <a:r>
              <a:rPr lang="en-US" altLang="hu-HU" sz="2200" dirty="0">
                <a:solidFill>
                  <a:srgbClr val="000000"/>
                </a:solidFill>
              </a:rPr>
              <a:t>You cannot compare languages from different periods. Aramaic vs. Canaanite distinction in 1</a:t>
            </a:r>
            <a:r>
              <a:rPr lang="en-US" altLang="hu-HU" sz="2200" baseline="30000" dirty="0">
                <a:solidFill>
                  <a:srgbClr val="000000"/>
                </a:solidFill>
              </a:rPr>
              <a:t>st</a:t>
            </a:r>
            <a:r>
              <a:rPr lang="en-US" altLang="hu-HU" sz="2200" dirty="0">
                <a:solidFill>
                  <a:srgbClr val="000000"/>
                </a:solidFill>
              </a:rPr>
              <a:t> millennium, whereas Ugaritic is a 2</a:t>
            </a:r>
            <a:r>
              <a:rPr lang="en-US" altLang="hu-HU" sz="2200" baseline="30000" dirty="0">
                <a:solidFill>
                  <a:srgbClr val="000000"/>
                </a:solidFill>
              </a:rPr>
              <a:t>nd</a:t>
            </a:r>
            <a:r>
              <a:rPr lang="en-US" altLang="hu-HU" sz="2200" dirty="0">
                <a:solidFill>
                  <a:srgbClr val="000000"/>
                </a:solidFill>
              </a:rPr>
              <a:t> millennium language.</a:t>
            </a:r>
          </a:p>
          <a:p>
            <a:pPr lvl="1" eaLnBrk="1" hangingPunct="1">
              <a:spcBef>
                <a:spcPts val="700"/>
              </a:spcBef>
              <a:buFont typeface="Arial" panose="020B0604020202020204" pitchFamily="34" charset="0"/>
              <a:buAutoNum type="arabicPeriod"/>
            </a:pPr>
            <a:r>
              <a:rPr lang="en-US" altLang="hu-HU" sz="2400" dirty="0">
                <a:solidFill>
                  <a:srgbClr val="000000"/>
                </a:solidFill>
              </a:rPr>
              <a:t>Geography: </a:t>
            </a:r>
          </a:p>
          <a:p>
            <a:pPr lvl="2" eaLnBrk="1" hangingPunct="1">
              <a:spcBef>
                <a:spcPts val="700"/>
              </a:spcBef>
              <a:buFont typeface="Arial" panose="020B0604020202020204" pitchFamily="34" charset="0"/>
              <a:buChar char="-"/>
            </a:pPr>
            <a:r>
              <a:rPr lang="en-US" altLang="hu-HU" sz="2400" i="1" u="sng" dirty="0">
                <a:solidFill>
                  <a:srgbClr val="000000"/>
                </a:solidFill>
              </a:rPr>
              <a:t>dialect continuum</a:t>
            </a:r>
          </a:p>
          <a:p>
            <a:pPr lvl="2" eaLnBrk="1" hangingPunct="1">
              <a:spcBef>
                <a:spcPts val="700"/>
              </a:spcBef>
              <a:buFont typeface="Arial" panose="020B0604020202020204" pitchFamily="34" charset="0"/>
              <a:buChar char="-"/>
            </a:pPr>
            <a:r>
              <a:rPr lang="en-US" altLang="hu-HU" sz="2400" u="sng" dirty="0">
                <a:solidFill>
                  <a:srgbClr val="000000"/>
                </a:solidFill>
              </a:rPr>
              <a:t>isoglosses</a:t>
            </a:r>
          </a:p>
          <a:p>
            <a:pPr lvl="2" eaLnBrk="1" hangingPunct="1">
              <a:spcBef>
                <a:spcPts val="700"/>
              </a:spcBef>
              <a:buFont typeface="Arial" panose="020B0604020202020204" pitchFamily="34" charset="0"/>
              <a:buChar char="-"/>
            </a:pPr>
            <a:r>
              <a:rPr lang="en-US" altLang="hu-HU" sz="2400" dirty="0">
                <a:solidFill>
                  <a:srgbClr val="000000"/>
                </a:solidFill>
              </a:rPr>
              <a:t>Isoglosses may cross each other.</a:t>
            </a:r>
          </a:p>
          <a:p>
            <a:pPr lvl="2" eaLnBrk="1" hangingPunct="1">
              <a:spcBef>
                <a:spcPts val="700"/>
              </a:spcBef>
              <a:buFont typeface="Arial" panose="020B0604020202020204" pitchFamily="34" charset="0"/>
              <a:buChar char="-"/>
            </a:pPr>
            <a:r>
              <a:rPr lang="en-US" altLang="hu-HU" sz="2400" dirty="0">
                <a:solidFill>
                  <a:srgbClr val="000000"/>
                </a:solidFill>
              </a:rPr>
              <a:t>Waves of innovation: </a:t>
            </a:r>
            <a:r>
              <a:rPr lang="en-US" altLang="hu-HU" sz="2400" dirty="0" err="1">
                <a:solidFill>
                  <a:srgbClr val="000000"/>
                </a:solidFill>
              </a:rPr>
              <a:t>centre</a:t>
            </a:r>
            <a:r>
              <a:rPr lang="en-US" altLang="hu-HU" sz="2400" dirty="0">
                <a:solidFill>
                  <a:srgbClr val="000000"/>
                </a:solidFill>
              </a:rPr>
              <a:t> vs. periphery.</a:t>
            </a:r>
          </a:p>
        </p:txBody>
      </p:sp>
    </p:spTree>
    <p:extLst>
      <p:ext uri="{BB962C8B-B14F-4D97-AF65-F5344CB8AC3E}">
        <p14:creationId xmlns:p14="http://schemas.microsoft.com/office/powerpoint/2010/main" val="485786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981201" y="274639"/>
            <a:ext cx="82200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hu-HU" sz="4400">
                <a:solidFill>
                  <a:srgbClr val="000000"/>
                </a:solidFill>
              </a:rPr>
              <a:t>Dialect continuum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981201" y="1600201"/>
            <a:ext cx="822007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hu-HU" sz="2800">
                <a:solidFill>
                  <a:srgbClr val="000000"/>
                </a:solidFill>
              </a:rPr>
              <a:t>Dutch:	</a:t>
            </a:r>
            <a:r>
              <a:rPr lang="en-US" altLang="hu-HU" sz="2000">
                <a:solidFill>
                  <a:srgbClr val="000000"/>
                </a:solidFill>
              </a:rPr>
              <a:t>				What is a dialect?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hu-HU" sz="2000">
                <a:solidFill>
                  <a:srgbClr val="000000"/>
                </a:solidFill>
              </a:rPr>
              <a:t>Gradual change:			Semi-arbitrary					Center vs.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hu-HU" sz="2000">
                <a:solidFill>
                  <a:srgbClr val="000000"/>
                </a:solidFill>
              </a:rPr>
              <a:t>								dialect borders:					periphery: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endParaRPr lang="en-US" altLang="hu-HU" sz="20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endParaRPr lang="en-US" altLang="hu-HU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endParaRPr lang="en-US" altLang="hu-HU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endParaRPr lang="en-US" altLang="hu-HU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endParaRPr lang="en-US" altLang="hu-HU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endParaRPr lang="en-US" altLang="hu-HU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endParaRPr lang="en-US" altLang="hu-HU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endParaRPr lang="en-US" altLang="hu-HU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endParaRPr lang="en-US" altLang="hu-HU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endParaRPr lang="en-US" altLang="hu-HU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altLang="hu-HU" sz="1400">
                <a:solidFill>
                  <a:srgbClr val="000000"/>
                </a:solidFill>
              </a:rPr>
              <a:t>(Source of the illustrations: Wilbert Heringa and John Nerbonne)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068639"/>
            <a:ext cx="2709862" cy="259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068639"/>
            <a:ext cx="2709862" cy="259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213100"/>
            <a:ext cx="238918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7430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459</Words>
  <Application>Microsoft Office PowerPoint</Application>
  <PresentationFormat>Szélesvásznú</PresentationFormat>
  <Paragraphs>139</Paragraphs>
  <Slides>18</Slides>
  <Notes>6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0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Office-téma</vt:lpstr>
      <vt:lpstr>Sémi összehasonlító nyelvészet</vt:lpstr>
      <vt:lpstr>PowerPoint bemutató</vt:lpstr>
      <vt:lpstr>Házi feladat a jövő hétre</vt:lpstr>
      <vt:lpstr>Következő órára: olvasandó + házi feladat</vt:lpstr>
      <vt:lpstr>Az északnyugati sémi dialektuskontinuum</vt:lpstr>
      <vt:lpstr>Methodological summary:  The family tree model</vt:lpstr>
      <vt:lpstr>Izoglosszák az északnyugati sémi nyelvekben</vt:lpstr>
      <vt:lpstr>PowerPoint bemutató</vt:lpstr>
      <vt:lpstr>PowerPoint bemutató</vt:lpstr>
      <vt:lpstr>PowerPoint bemutató</vt:lpstr>
      <vt:lpstr>The Rhenish fan</vt:lpstr>
      <vt:lpstr>PowerPoint bemutató</vt:lpstr>
      <vt:lpstr>PowerPoint bemutató</vt:lpstr>
      <vt:lpstr>The West-Semitic language continuum</vt:lpstr>
      <vt:lpstr>The West-Semitic language continuum</vt:lpstr>
      <vt:lpstr>A bibliai héber északi dialektusa</vt:lpstr>
      <vt:lpstr>[ay] ~ [ē] dialektuskontinuum</vt:lpstr>
      <vt:lpstr>Viszlát jövő szerdán!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Sémi összehasonlító nyelvészet</dc:title>
  <dc:creator>birot</dc:creator>
  <cp:lastModifiedBy>birot</cp:lastModifiedBy>
  <cp:revision>119</cp:revision>
  <dcterms:created xsi:type="dcterms:W3CDTF">2014-09-09T08:41:25Z</dcterms:created>
  <dcterms:modified xsi:type="dcterms:W3CDTF">2014-10-15T15:40:42Z</dcterms:modified>
</cp:coreProperties>
</file>