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2" r:id="rId3"/>
    <p:sldId id="263" r:id="rId4"/>
    <p:sldId id="341" r:id="rId5"/>
    <p:sldId id="32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264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6C478-EF30-4BA2-82E7-BB1912A6EB19}" type="datetimeFigureOut">
              <a:rPr lang="hu-HU" smtClean="0"/>
              <a:pPr/>
              <a:t>2014.10.22.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B1EF-4AAE-4828-BB6B-B0D988999B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519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5E9B6814-CBC3-4546-BB7A-5CEF18102872}" type="slidenum">
              <a:rPr lang="en-US" altLang="hu-HU">
                <a:solidFill>
                  <a:srgbClr val="FFFFFF"/>
                </a:solidFill>
              </a:rPr>
              <a:pPr eaLnBrk="1" hangingPunct="1">
                <a:buClrTx/>
                <a:buFontTx/>
                <a:buNone/>
              </a:pPr>
              <a:t>4</a:t>
            </a:fld>
            <a:endParaRPr lang="en-US" altLang="hu-HU">
              <a:solidFill>
                <a:srgbClr val="FFFFFF"/>
              </a:solidFill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3851275" y="9429750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D4E8E0E-90C6-4B79-93E2-B2206AA80482}" type="slidenum">
              <a:rPr lang="en-US" altLang="hu-H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altLang="hu-HU" sz="1200">
              <a:solidFill>
                <a:srgbClr val="000000"/>
              </a:solidFill>
            </a:endParaRPr>
          </a:p>
        </p:txBody>
      </p:sp>
      <p:sp>
        <p:nvSpPr>
          <p:cNvPr id="512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2425" cy="44608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en-US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2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3FABDB69-EBB9-4BC4-9D03-92A65582D4F8}" type="slidenum">
              <a:rPr lang="en-US" altLang="hu-HU">
                <a:solidFill>
                  <a:srgbClr val="FFFFFF"/>
                </a:solidFill>
              </a:rPr>
              <a:pPr eaLnBrk="1" hangingPunct="1">
                <a:buClrTx/>
                <a:buFontTx/>
                <a:buNone/>
              </a:pPr>
              <a:t>8</a:t>
            </a:fld>
            <a:endParaRPr lang="en-US" altLang="hu-HU">
              <a:solidFill>
                <a:srgbClr val="FFFFFF"/>
              </a:solidFill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3851275" y="9429750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EF5B6BE-88DE-4A6F-A68F-9AD0B96A5F9D}" type="slidenum">
              <a:rPr lang="en-US" altLang="hu-H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hu-HU" sz="1200">
              <a:solidFill>
                <a:srgbClr val="000000"/>
              </a:solidFill>
            </a:endParaRPr>
          </a:p>
        </p:txBody>
      </p:sp>
      <p:sp>
        <p:nvSpPr>
          <p:cNvPr id="5222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2425" cy="44608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en-US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8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C8CF20C2-F3E8-4499-AD18-887C685897B3}" type="slidenum">
              <a:rPr lang="en-US" altLang="hu-HU">
                <a:solidFill>
                  <a:srgbClr val="FFFFFF"/>
                </a:solidFill>
              </a:rPr>
              <a:pPr eaLnBrk="1" hangingPunct="1">
                <a:buClrTx/>
                <a:buFontTx/>
                <a:buNone/>
              </a:pPr>
              <a:t>9</a:t>
            </a:fld>
            <a:endParaRPr lang="en-US" altLang="hu-HU">
              <a:solidFill>
                <a:srgbClr val="FFFFFF"/>
              </a:solidFill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3851275" y="9429750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BF9BC1-88D0-4AFB-8D1B-DE48B976910F}" type="slidenum">
              <a:rPr lang="en-US" altLang="hu-H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hu-HU" sz="1200">
              <a:solidFill>
                <a:srgbClr val="000000"/>
              </a:solidFill>
            </a:endParaRPr>
          </a:p>
        </p:txBody>
      </p:sp>
      <p:sp>
        <p:nvSpPr>
          <p:cNvPr id="5325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2425" cy="44608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en-US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54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2A6618CB-CB40-4028-80C9-066A75A03448}" type="slidenum">
              <a:rPr lang="en-US" altLang="hu-HU">
                <a:solidFill>
                  <a:srgbClr val="FFFFFF"/>
                </a:solidFill>
              </a:rPr>
              <a:pPr eaLnBrk="1" hangingPunct="1">
                <a:buClrTx/>
                <a:buFontTx/>
                <a:buNone/>
              </a:pPr>
              <a:t>10</a:t>
            </a:fld>
            <a:endParaRPr lang="en-US" altLang="hu-HU">
              <a:solidFill>
                <a:srgbClr val="FFFFFF"/>
              </a:solidFill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3851275" y="9429750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9C3D9E-ADF6-4A87-BEB6-04A4F562555A}" type="slidenum">
              <a:rPr lang="en-US" altLang="hu-H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hu-HU" sz="1200">
              <a:solidFill>
                <a:srgbClr val="000000"/>
              </a:solidFill>
            </a:endParaRPr>
          </a:p>
        </p:txBody>
      </p:sp>
      <p:sp>
        <p:nvSpPr>
          <p:cNvPr id="542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1938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2425" cy="44608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en-US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52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B7A89C65-F3A9-4F6B-B8FD-DEAE271E3988}" type="slidenum">
              <a:rPr lang="en-US" altLang="hu-HU">
                <a:solidFill>
                  <a:srgbClr val="FFFFFF"/>
                </a:solidFill>
              </a:rPr>
              <a:pPr eaLnBrk="1" hangingPunct="1">
                <a:buClrTx/>
                <a:buFontTx/>
                <a:buNone/>
              </a:pPr>
              <a:t>11</a:t>
            </a:fld>
            <a:endParaRPr lang="en-US" altLang="hu-HU">
              <a:solidFill>
                <a:srgbClr val="FFFFFF"/>
              </a:solidFill>
            </a:endParaRP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3851275" y="9429750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162862C-B65E-4548-B8C4-CBB743E6AE43}" type="slidenum">
              <a:rPr lang="en-US" altLang="hu-H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altLang="hu-HU" sz="1200">
              <a:solidFill>
                <a:srgbClr val="000000"/>
              </a:solidFill>
            </a:endParaRPr>
          </a:p>
        </p:txBody>
      </p:sp>
      <p:sp>
        <p:nvSpPr>
          <p:cNvPr id="553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1938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2425" cy="44608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en-US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70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7F49FDBC-0ECD-4388-B2B9-94A471F6C500}" type="slidenum">
              <a:rPr lang="en-US" altLang="hu-HU">
                <a:solidFill>
                  <a:srgbClr val="FFFFFF"/>
                </a:solidFill>
              </a:rPr>
              <a:pPr eaLnBrk="1" hangingPunct="1">
                <a:buClrTx/>
                <a:buFontTx/>
                <a:buNone/>
              </a:pPr>
              <a:t>12</a:t>
            </a:fld>
            <a:endParaRPr lang="en-US" altLang="hu-HU">
              <a:solidFill>
                <a:srgbClr val="FFFFFF"/>
              </a:solidFill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3851275" y="9429750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F465379-EB52-497D-AB2F-33E9F33B9B17}" type="slidenum">
              <a:rPr lang="en-US" altLang="hu-H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altLang="hu-HU" sz="1200">
              <a:solidFill>
                <a:srgbClr val="000000"/>
              </a:solidFill>
            </a:endParaRPr>
          </a:p>
        </p:txBody>
      </p:sp>
      <p:sp>
        <p:nvSpPr>
          <p:cNvPr id="563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1938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2425" cy="44608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en-US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69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28D1E020-716B-4F45-8204-173164623102}" type="slidenum">
              <a:rPr lang="en-US" altLang="hu-HU">
                <a:solidFill>
                  <a:srgbClr val="FFFFFF"/>
                </a:solidFill>
              </a:rPr>
              <a:pPr eaLnBrk="1" hangingPunct="1">
                <a:buClrTx/>
                <a:buFontTx/>
                <a:buNone/>
              </a:pPr>
              <a:t>13</a:t>
            </a:fld>
            <a:endParaRPr lang="en-US" altLang="hu-HU">
              <a:solidFill>
                <a:srgbClr val="FFFFFF"/>
              </a:solidFill>
            </a:endParaRP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3851275" y="9429750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68B9D1E-8FD8-41B6-8B77-15FC19A3C9C5}" type="slidenum">
              <a:rPr lang="en-US" altLang="hu-H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hu-HU" sz="1200">
              <a:solidFill>
                <a:srgbClr val="000000"/>
              </a:solidFill>
            </a:endParaRPr>
          </a:p>
        </p:txBody>
      </p:sp>
      <p:sp>
        <p:nvSpPr>
          <p:cNvPr id="573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1938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2425" cy="44608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en-US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88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62646762-68C1-410D-971F-8489B633777A}" type="slidenum">
              <a:rPr lang="en-US" altLang="hu-HU">
                <a:solidFill>
                  <a:srgbClr val="FFFFFF"/>
                </a:solidFill>
              </a:rPr>
              <a:pPr eaLnBrk="1" hangingPunct="1">
                <a:buClrTx/>
                <a:buFontTx/>
                <a:buNone/>
              </a:pPr>
              <a:t>14</a:t>
            </a:fld>
            <a:endParaRPr lang="en-US" altLang="hu-HU">
              <a:solidFill>
                <a:srgbClr val="FFFFFF"/>
              </a:solidFill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3851275" y="9429750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597500-D845-4BC2-B5C3-8B6C56ECEC1A}" type="slidenum">
              <a:rPr lang="en-US" altLang="hu-H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altLang="hu-HU" sz="1200">
              <a:solidFill>
                <a:srgbClr val="000000"/>
              </a:solidFill>
            </a:endParaRPr>
          </a:p>
        </p:txBody>
      </p:sp>
      <p:sp>
        <p:nvSpPr>
          <p:cNvPr id="5837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1938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2425" cy="44608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en-US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7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920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7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28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12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63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381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24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778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4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734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092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4A82-DD17-4363-9B29-11E444A65FB0}" type="datetimeFigureOut">
              <a:rPr lang="hu-HU" smtClean="0"/>
              <a:pPr/>
              <a:t>2014.10.22.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655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1524000" y="315543"/>
            <a:ext cx="9144000" cy="2387600"/>
          </a:xfrm>
        </p:spPr>
        <p:txBody>
          <a:bodyPr/>
          <a:lstStyle/>
          <a:p>
            <a:r>
              <a:rPr lang="hu-HU" b="1" dirty="0"/>
              <a:t>Sémi összehasonlító nyelvészet</a:t>
            </a:r>
          </a:p>
        </p:txBody>
      </p:sp>
      <p:sp>
        <p:nvSpPr>
          <p:cNvPr id="2051" name="Alcím 2"/>
          <p:cNvSpPr>
            <a:spLocks noGrp="1"/>
          </p:cNvSpPr>
          <p:nvPr>
            <p:ph type="subTitle" idx="1"/>
          </p:nvPr>
        </p:nvSpPr>
        <p:spPr>
          <a:xfrm>
            <a:off x="1524000" y="3294533"/>
            <a:ext cx="9144000" cy="1169894"/>
          </a:xfrm>
        </p:spPr>
        <p:txBody>
          <a:bodyPr/>
          <a:lstStyle/>
          <a:p>
            <a:r>
              <a:rPr lang="hu-HU" dirty="0"/>
              <a:t>BMA-HEBD-303</a:t>
            </a:r>
            <a:endParaRPr lang="hu-HU" dirty="0" smtClean="0"/>
          </a:p>
          <a:p>
            <a:r>
              <a:rPr lang="hu-HU" altLang="hu-HU" dirty="0" err="1" smtClean="0"/>
              <a:t>Biró</a:t>
            </a:r>
            <a:r>
              <a:rPr lang="hu-HU" altLang="hu-HU" dirty="0" smtClean="0"/>
              <a:t> Tamás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805519" y="49619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/>
              <a:t>2014. október 22.</a:t>
            </a: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42515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9296400" y="6400801"/>
            <a:ext cx="1062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US" altLang="hu-HU" dirty="0">
              <a:solidFill>
                <a:srgbClr val="000000"/>
              </a:solidFill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981201" y="74613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hu-HU" sz="3200">
                <a:solidFill>
                  <a:srgbClr val="000000"/>
                </a:solidFill>
              </a:rPr>
              <a:t>6</a:t>
            </a:r>
            <a:r>
              <a:rPr lang="en-US" altLang="hu-HU" sz="3200" baseline="33000">
                <a:solidFill>
                  <a:srgbClr val="000000"/>
                </a:solidFill>
              </a:rPr>
              <a:t>th</a:t>
            </a:r>
            <a:r>
              <a:rPr lang="en-US" altLang="hu-HU" sz="3200">
                <a:solidFill>
                  <a:srgbClr val="000000"/>
                </a:solidFill>
              </a:rPr>
              <a:t> – 3</a:t>
            </a:r>
            <a:r>
              <a:rPr lang="en-US" altLang="hu-HU" sz="3200" baseline="33000">
                <a:solidFill>
                  <a:srgbClr val="000000"/>
                </a:solidFill>
              </a:rPr>
              <a:t>rd</a:t>
            </a:r>
            <a:r>
              <a:rPr lang="en-US" altLang="hu-HU" sz="3200">
                <a:solidFill>
                  <a:srgbClr val="000000"/>
                </a:solidFill>
              </a:rPr>
              <a:t> cent. BCE: </a:t>
            </a:r>
            <a:r>
              <a:rPr lang="en-US" altLang="hu-HU" sz="4400">
                <a:solidFill>
                  <a:srgbClr val="000000"/>
                </a:solidFill>
              </a:rPr>
              <a:t>Imperial Aramaic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779930" y="1217613"/>
            <a:ext cx="10609730" cy="530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79550" indent="-56515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altLang="hu-HU" sz="2400" dirty="0">
                <a:solidFill>
                  <a:srgbClr val="000000"/>
                </a:solidFill>
              </a:rPr>
              <a:t>A.k.a.: Official A, Standard Literary A, </a:t>
            </a:r>
            <a:r>
              <a:rPr lang="en-US" altLang="hu-HU" sz="2400" i="1" dirty="0" err="1">
                <a:solidFill>
                  <a:srgbClr val="000000"/>
                </a:solidFill>
              </a:rPr>
              <a:t>Reichsaramäisch</a:t>
            </a:r>
            <a:r>
              <a:rPr lang="en-US" altLang="hu-HU" sz="2400" i="1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spcBef>
                <a:spcPts val="700"/>
              </a:spcBef>
            </a:pPr>
            <a:r>
              <a:rPr lang="en-US" altLang="hu-HU" sz="2400" i="1" dirty="0">
                <a:solidFill>
                  <a:srgbClr val="000000"/>
                </a:solidFill>
              </a:rPr>
              <a:t>Neo-Babylonian Empire and Persian (</a:t>
            </a:r>
            <a:r>
              <a:rPr lang="en-US" altLang="hu-HU" sz="2400" i="1" dirty="0" err="1">
                <a:solidFill>
                  <a:srgbClr val="000000"/>
                </a:solidFill>
              </a:rPr>
              <a:t>Akhaimenidan</a:t>
            </a:r>
            <a:r>
              <a:rPr lang="en-US" altLang="hu-HU" sz="2400" i="1" dirty="0">
                <a:solidFill>
                  <a:srgbClr val="000000"/>
                </a:solidFill>
              </a:rPr>
              <a:t>) Empire</a:t>
            </a:r>
          </a:p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800" dirty="0">
                <a:solidFill>
                  <a:srgbClr val="000000"/>
                </a:solidFill>
              </a:rPr>
              <a:t> Official language of the Persian Empire </a:t>
            </a:r>
            <a:r>
              <a:rPr lang="en-US" altLang="hu-HU" sz="2400" dirty="0">
                <a:solidFill>
                  <a:srgbClr val="000000"/>
                </a:solidFill>
              </a:rPr>
              <a:t>(538-333)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en-US" altLang="hu-HU" dirty="0">
                <a:solidFill>
                  <a:srgbClr val="000000"/>
                </a:solidFill>
              </a:rPr>
              <a:t>Influence of Persian (as 2</a:t>
            </a:r>
            <a:r>
              <a:rPr lang="en-US" altLang="hu-HU" baseline="33000" dirty="0">
                <a:solidFill>
                  <a:srgbClr val="000000"/>
                </a:solidFill>
              </a:rPr>
              <a:t>nd</a:t>
            </a:r>
            <a:r>
              <a:rPr lang="en-US" altLang="hu-HU" dirty="0">
                <a:solidFill>
                  <a:srgbClr val="000000"/>
                </a:solidFill>
              </a:rPr>
              <a:t> official </a:t>
            </a:r>
            <a:r>
              <a:rPr lang="en-US" altLang="hu-HU" dirty="0" smtClean="0">
                <a:solidFill>
                  <a:srgbClr val="000000"/>
                </a:solidFill>
              </a:rPr>
              <a:t>l</a:t>
            </a:r>
            <a:r>
              <a:rPr lang="hu-HU" altLang="hu-HU" dirty="0" smtClean="0">
                <a:solidFill>
                  <a:srgbClr val="000000"/>
                </a:solidFill>
              </a:rPr>
              <a:t>an</a:t>
            </a:r>
            <a:r>
              <a:rPr lang="en-US" altLang="hu-HU" dirty="0" smtClean="0">
                <a:solidFill>
                  <a:srgbClr val="000000"/>
                </a:solidFill>
              </a:rPr>
              <a:t>g</a:t>
            </a:r>
            <a:r>
              <a:rPr lang="hu-HU" altLang="hu-HU" dirty="0" err="1" smtClean="0">
                <a:solidFill>
                  <a:srgbClr val="000000"/>
                </a:solidFill>
              </a:rPr>
              <a:t>uage</a:t>
            </a:r>
            <a:r>
              <a:rPr lang="en-US" altLang="hu-HU" dirty="0" smtClean="0">
                <a:solidFill>
                  <a:srgbClr val="000000"/>
                </a:solidFill>
              </a:rPr>
              <a:t>), </a:t>
            </a:r>
            <a:r>
              <a:rPr lang="en-US" altLang="hu-HU" dirty="0">
                <a:solidFill>
                  <a:srgbClr val="000000"/>
                </a:solidFill>
              </a:rPr>
              <a:t>Late Babylonian (as literary </a:t>
            </a:r>
            <a:r>
              <a:rPr lang="hu-HU" altLang="hu-HU" dirty="0" err="1" smtClean="0">
                <a:solidFill>
                  <a:srgbClr val="000000"/>
                </a:solidFill>
              </a:rPr>
              <a:t>language</a:t>
            </a:r>
            <a:r>
              <a:rPr lang="en-US" altLang="hu-HU" dirty="0" smtClean="0">
                <a:solidFill>
                  <a:srgbClr val="000000"/>
                </a:solidFill>
              </a:rPr>
              <a:t>)</a:t>
            </a:r>
            <a:endParaRPr lang="en-US" altLang="hu-HU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en-US" altLang="hu-HU" sz="2200" dirty="0">
                <a:solidFill>
                  <a:srgbClr val="000000"/>
                </a:solidFill>
              </a:rPr>
              <a:t>From India to Egypt. </a:t>
            </a:r>
            <a:r>
              <a:rPr lang="en-US" altLang="hu-HU" sz="2000" dirty="0">
                <a:solidFill>
                  <a:srgbClr val="000000"/>
                </a:solidFill>
              </a:rPr>
              <a:t>(Aramaic script in Central Asia &amp; India)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en-US" altLang="hu-HU" sz="2200" dirty="0">
                <a:solidFill>
                  <a:srgbClr val="000000"/>
                </a:solidFill>
              </a:rPr>
              <a:t>Papyri from </a:t>
            </a:r>
            <a:r>
              <a:rPr lang="en-US" altLang="hu-HU" sz="2200" i="1" u="sng" dirty="0">
                <a:solidFill>
                  <a:srgbClr val="000000"/>
                </a:solidFill>
              </a:rPr>
              <a:t>Elephantine</a:t>
            </a:r>
            <a:r>
              <a:rPr lang="en-US" altLang="hu-HU" sz="2200" dirty="0">
                <a:solidFill>
                  <a:srgbClr val="000000"/>
                </a:solidFill>
              </a:rPr>
              <a:t> (</a:t>
            </a:r>
            <a:r>
              <a:rPr lang="en-US" altLang="hu-HU" sz="2200" i="1" dirty="0" err="1">
                <a:solidFill>
                  <a:srgbClr val="000000"/>
                </a:solidFill>
              </a:rPr>
              <a:t>Yeb</a:t>
            </a:r>
            <a:r>
              <a:rPr lang="en-US" altLang="hu-HU" sz="2200" dirty="0">
                <a:solidFill>
                  <a:srgbClr val="000000"/>
                </a:solidFill>
              </a:rPr>
              <a:t>, late 5</a:t>
            </a:r>
            <a:r>
              <a:rPr lang="en-US" altLang="hu-HU" sz="2200" baseline="33000" dirty="0">
                <a:solidFill>
                  <a:srgbClr val="000000"/>
                </a:solidFill>
              </a:rPr>
              <a:t>th</a:t>
            </a:r>
            <a:r>
              <a:rPr lang="en-US" altLang="hu-HU" sz="2200" dirty="0">
                <a:solidFill>
                  <a:srgbClr val="000000"/>
                </a:solidFill>
              </a:rPr>
              <a:t> c.): military post in Southern Egypt, with Jewish soldiers, among others.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en-US" altLang="hu-HU" dirty="0" err="1">
                <a:solidFill>
                  <a:srgbClr val="000000"/>
                </a:solidFill>
              </a:rPr>
              <a:t>Dareios</a:t>
            </a:r>
            <a:r>
              <a:rPr lang="en-US" altLang="hu-HU" dirty="0">
                <a:solidFill>
                  <a:srgbClr val="000000"/>
                </a:solidFill>
              </a:rPr>
              <a:t> inscription in </a:t>
            </a:r>
            <a:r>
              <a:rPr lang="en-US" altLang="hu-HU" dirty="0" err="1">
                <a:solidFill>
                  <a:srgbClr val="000000"/>
                </a:solidFill>
              </a:rPr>
              <a:t>Bisutun</a:t>
            </a:r>
            <a:r>
              <a:rPr lang="en-US" altLang="hu-HU" dirty="0">
                <a:solidFill>
                  <a:srgbClr val="000000"/>
                </a:solidFill>
              </a:rPr>
              <a:t> (520); Driver-document; </a:t>
            </a:r>
            <a:r>
              <a:rPr lang="en-US" altLang="hu-HU" dirty="0" err="1">
                <a:solidFill>
                  <a:srgbClr val="000000"/>
                </a:solidFill>
              </a:rPr>
              <a:t>Ahiqar</a:t>
            </a:r>
            <a:r>
              <a:rPr lang="en-US" altLang="hu-HU" dirty="0">
                <a:solidFill>
                  <a:srgbClr val="000000"/>
                </a:solidFill>
              </a:rPr>
              <a:t>; etc.</a:t>
            </a:r>
          </a:p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800" dirty="0">
                <a:solidFill>
                  <a:srgbClr val="000000"/>
                </a:solidFill>
              </a:rPr>
              <a:t> </a:t>
            </a:r>
            <a:r>
              <a:rPr lang="en-US" altLang="hu-HU" sz="2800" u="sng" dirty="0">
                <a:solidFill>
                  <a:srgbClr val="000000"/>
                </a:solidFill>
              </a:rPr>
              <a:t>Biblical Aramaic</a:t>
            </a:r>
            <a:r>
              <a:rPr lang="en-US" altLang="hu-HU" sz="2800" dirty="0" smtClean="0">
                <a:solidFill>
                  <a:srgbClr val="000000"/>
                </a:solidFill>
              </a:rPr>
              <a:t>:</a:t>
            </a:r>
            <a:endParaRPr lang="en-US" altLang="hu-HU" sz="20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en-US" altLang="hu-HU" sz="2400" dirty="0">
                <a:solidFill>
                  <a:srgbClr val="000000"/>
                </a:solidFill>
              </a:rPr>
              <a:t>Jeremiah 10:11: in the Babylonian exile.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en-US" altLang="hu-HU" sz="2400" dirty="0">
                <a:solidFill>
                  <a:srgbClr val="000000"/>
                </a:solidFill>
              </a:rPr>
              <a:t>Portions of Ezra: probably real official </a:t>
            </a:r>
            <a:r>
              <a:rPr lang="en-US" altLang="hu-HU" sz="2400" dirty="0" smtClean="0">
                <a:solidFill>
                  <a:srgbClr val="000000"/>
                </a:solidFill>
              </a:rPr>
              <a:t>documents</a:t>
            </a:r>
            <a:r>
              <a:rPr lang="hu-HU" altLang="hu-HU" sz="2400" dirty="0" smtClean="0">
                <a:solidFill>
                  <a:srgbClr val="000000"/>
                </a:solidFill>
              </a:rPr>
              <a:t>,</a:t>
            </a:r>
            <a:r>
              <a:rPr lang="en-US" altLang="hu-HU" sz="2400" dirty="0" smtClean="0">
                <a:solidFill>
                  <a:srgbClr val="000000"/>
                </a:solidFill>
              </a:rPr>
              <a:t> Persian </a:t>
            </a:r>
            <a:r>
              <a:rPr lang="en-US" altLang="hu-HU" sz="2400" dirty="0">
                <a:solidFill>
                  <a:srgbClr val="000000"/>
                </a:solidFill>
              </a:rPr>
              <a:t>period.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en-US" altLang="hu-HU" sz="2400" dirty="0">
                <a:solidFill>
                  <a:srgbClr val="000000"/>
                </a:solidFill>
              </a:rPr>
              <a:t>Daniel: literary composition (early Middle Aramaic?)</a:t>
            </a:r>
          </a:p>
        </p:txBody>
      </p:sp>
    </p:spTree>
    <p:extLst>
      <p:ext uri="{BB962C8B-B14F-4D97-AF65-F5344CB8AC3E}">
        <p14:creationId xmlns:p14="http://schemas.microsoft.com/office/powerpoint/2010/main" val="3526939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908175" y="74613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hu-HU" sz="3200">
                <a:solidFill>
                  <a:srgbClr val="000000"/>
                </a:solidFill>
              </a:rPr>
              <a:t>3</a:t>
            </a:r>
            <a:r>
              <a:rPr lang="en-US" altLang="hu-HU" sz="3200" baseline="33000">
                <a:solidFill>
                  <a:srgbClr val="000000"/>
                </a:solidFill>
              </a:rPr>
              <a:t>rd</a:t>
            </a:r>
            <a:r>
              <a:rPr lang="en-US" altLang="hu-HU" sz="3200">
                <a:solidFill>
                  <a:srgbClr val="000000"/>
                </a:solidFill>
              </a:rPr>
              <a:t> c. BCE – 2</a:t>
            </a:r>
            <a:r>
              <a:rPr lang="en-US" altLang="hu-HU" sz="3200" baseline="33000">
                <a:solidFill>
                  <a:srgbClr val="000000"/>
                </a:solidFill>
              </a:rPr>
              <a:t>nd</a:t>
            </a:r>
            <a:r>
              <a:rPr lang="en-US" altLang="hu-HU" sz="3200">
                <a:solidFill>
                  <a:srgbClr val="000000"/>
                </a:solidFill>
              </a:rPr>
              <a:t> c. CE: </a:t>
            </a:r>
            <a:r>
              <a:rPr lang="en-US" altLang="hu-HU" sz="4400">
                <a:solidFill>
                  <a:srgbClr val="000000"/>
                </a:solidFill>
              </a:rPr>
              <a:t>Middle Aramaic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779929" y="1371601"/>
            <a:ext cx="10179424" cy="478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794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altLang="hu-HU" sz="2400" dirty="0">
                <a:solidFill>
                  <a:srgbClr val="000000"/>
                </a:solidFill>
              </a:rPr>
              <a:t>Hellenistic and early Roman period.</a:t>
            </a:r>
          </a:p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600" dirty="0" smtClean="0">
                <a:solidFill>
                  <a:srgbClr val="000000"/>
                </a:solidFill>
              </a:rPr>
              <a:t>Main </a:t>
            </a:r>
            <a:r>
              <a:rPr lang="en-US" altLang="hu-HU" sz="2600" dirty="0">
                <a:solidFill>
                  <a:srgbClr val="000000"/>
                </a:solidFill>
              </a:rPr>
              <a:t>language of Middle East. Greek primarily in cities. </a:t>
            </a:r>
            <a:r>
              <a:rPr lang="en-US" altLang="hu-HU" sz="2000" dirty="0">
                <a:solidFill>
                  <a:srgbClr val="000000"/>
                </a:solidFill>
              </a:rPr>
              <a:t>Roman times: also Latin, mainly by soldiers and administration only.</a:t>
            </a:r>
          </a:p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600" u="sng" dirty="0" smtClean="0">
                <a:solidFill>
                  <a:srgbClr val="000000"/>
                </a:solidFill>
              </a:rPr>
              <a:t>Functional </a:t>
            </a:r>
            <a:r>
              <a:rPr lang="en-US" altLang="hu-HU" sz="2600" u="sng" dirty="0" err="1">
                <a:solidFill>
                  <a:srgbClr val="000000"/>
                </a:solidFill>
              </a:rPr>
              <a:t>diglossia</a:t>
            </a:r>
            <a:r>
              <a:rPr lang="en-US" altLang="hu-HU" sz="2600" dirty="0">
                <a:solidFill>
                  <a:srgbClr val="000000"/>
                </a:solidFill>
              </a:rPr>
              <a:t>: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hu-HU" sz="2200" dirty="0">
                <a:solidFill>
                  <a:srgbClr val="000000"/>
                </a:solidFill>
              </a:rPr>
              <a:t>Literary language imitates Imperial Aramaic, </a:t>
            </a:r>
            <a:r>
              <a:rPr lang="en-US" altLang="hu-HU" sz="2200" dirty="0" smtClean="0">
                <a:solidFill>
                  <a:srgbClr val="000000"/>
                </a:solidFill>
              </a:rPr>
              <a:t>influenced </a:t>
            </a:r>
            <a:r>
              <a:rPr lang="en-US" altLang="hu-HU" sz="2200" dirty="0">
                <a:solidFill>
                  <a:srgbClr val="000000"/>
                </a:solidFill>
              </a:rPr>
              <a:t>by spoken language.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hu-HU" sz="2200" dirty="0">
                <a:solidFill>
                  <a:srgbClr val="000000"/>
                </a:solidFill>
              </a:rPr>
              <a:t>Spoken language changes, dialectal differences emerge.</a:t>
            </a:r>
          </a:p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400" dirty="0" smtClean="0">
                <a:solidFill>
                  <a:srgbClr val="000000"/>
                </a:solidFill>
              </a:rPr>
              <a:t>Important </a:t>
            </a:r>
            <a:r>
              <a:rPr lang="en-US" altLang="hu-HU" sz="2400" dirty="0">
                <a:solidFill>
                  <a:srgbClr val="000000"/>
                </a:solidFill>
              </a:rPr>
              <a:t>texts in the Jewish context: some Dead Sea Scrolls, New Testament, earliest </a:t>
            </a:r>
            <a:r>
              <a:rPr lang="en-US" altLang="hu-HU" sz="2400" dirty="0" err="1">
                <a:solidFill>
                  <a:srgbClr val="000000"/>
                </a:solidFill>
              </a:rPr>
              <a:t>Targumim</a:t>
            </a:r>
            <a:r>
              <a:rPr lang="en-US" altLang="hu-HU" sz="2400" dirty="0">
                <a:solidFill>
                  <a:srgbClr val="000000"/>
                </a:solidFill>
              </a:rPr>
              <a:t> (</a:t>
            </a:r>
            <a:r>
              <a:rPr lang="en-US" altLang="hu-HU" sz="2400" dirty="0" err="1">
                <a:solidFill>
                  <a:srgbClr val="000000"/>
                </a:solidFill>
              </a:rPr>
              <a:t>Onqelos</a:t>
            </a:r>
            <a:r>
              <a:rPr lang="en-US" altLang="hu-HU" sz="2400" dirty="0">
                <a:solidFill>
                  <a:srgbClr val="000000"/>
                </a:solidFill>
              </a:rPr>
              <a:t> on Torah, </a:t>
            </a:r>
            <a:r>
              <a:rPr lang="en-US" altLang="hu-HU" sz="2400" dirty="0" err="1">
                <a:solidFill>
                  <a:srgbClr val="000000"/>
                </a:solidFill>
              </a:rPr>
              <a:t>Yonathan</a:t>
            </a:r>
            <a:r>
              <a:rPr lang="en-US" altLang="hu-HU" sz="2400" dirty="0">
                <a:solidFill>
                  <a:srgbClr val="000000"/>
                </a:solidFill>
              </a:rPr>
              <a:t> on prophets), inscriptions in Jerusalem...</a:t>
            </a:r>
          </a:p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dirty="0" smtClean="0">
                <a:solidFill>
                  <a:srgbClr val="000000"/>
                </a:solidFill>
              </a:rPr>
              <a:t>Others</a:t>
            </a:r>
            <a:r>
              <a:rPr lang="en-US" altLang="hu-HU" dirty="0">
                <a:solidFill>
                  <a:srgbClr val="000000"/>
                </a:solidFill>
              </a:rPr>
              <a:t>: magical texts of </a:t>
            </a:r>
            <a:r>
              <a:rPr lang="en-US" altLang="hu-HU" dirty="0" err="1">
                <a:solidFill>
                  <a:srgbClr val="000000"/>
                </a:solidFill>
              </a:rPr>
              <a:t>Uruq</a:t>
            </a:r>
            <a:r>
              <a:rPr lang="en-US" altLang="hu-HU" dirty="0">
                <a:solidFill>
                  <a:srgbClr val="000000"/>
                </a:solidFill>
              </a:rPr>
              <a:t>, </a:t>
            </a:r>
            <a:r>
              <a:rPr lang="en-US" altLang="hu-HU" dirty="0" err="1">
                <a:solidFill>
                  <a:srgbClr val="000000"/>
                </a:solidFill>
              </a:rPr>
              <a:t>Nabatean</a:t>
            </a:r>
            <a:r>
              <a:rPr lang="en-US" altLang="hu-HU" dirty="0">
                <a:solidFill>
                  <a:srgbClr val="000000"/>
                </a:solidFill>
              </a:rPr>
              <a:t> texts (Arabs in Petra), texts in Palmyra, </a:t>
            </a:r>
            <a:r>
              <a:rPr lang="hu-HU" altLang="hu-HU" dirty="0" smtClean="0">
                <a:solidFill>
                  <a:srgbClr val="000000"/>
                </a:solidFill>
              </a:rPr>
              <a:t/>
            </a:r>
            <a:br>
              <a:rPr lang="hu-HU" altLang="hu-HU" dirty="0" smtClean="0">
                <a:solidFill>
                  <a:srgbClr val="000000"/>
                </a:solidFill>
              </a:rPr>
            </a:br>
            <a:r>
              <a:rPr lang="en-US" altLang="hu-HU" dirty="0" smtClean="0">
                <a:solidFill>
                  <a:srgbClr val="000000"/>
                </a:solidFill>
              </a:rPr>
              <a:t>Edessa </a:t>
            </a:r>
            <a:r>
              <a:rPr lang="en-US" altLang="hu-HU" dirty="0">
                <a:solidFill>
                  <a:srgbClr val="000000"/>
                </a:solidFill>
              </a:rPr>
              <a:t>(in Syria → </a:t>
            </a:r>
            <a:r>
              <a:rPr lang="en-US" altLang="hu-HU" dirty="0" err="1">
                <a:solidFill>
                  <a:srgbClr val="000000"/>
                </a:solidFill>
              </a:rPr>
              <a:t>Syriac</a:t>
            </a:r>
            <a:r>
              <a:rPr lang="en-US" altLang="hu-HU" dirty="0">
                <a:solidFill>
                  <a:srgbClr val="000000"/>
                </a:solidFill>
              </a:rPr>
              <a:t> language on next slide), </a:t>
            </a:r>
            <a:r>
              <a:rPr lang="en-US" altLang="hu-HU" dirty="0" err="1">
                <a:solidFill>
                  <a:srgbClr val="000000"/>
                </a:solidFill>
              </a:rPr>
              <a:t>Hatra</a:t>
            </a:r>
            <a:r>
              <a:rPr lang="en-US" altLang="hu-HU" dirty="0">
                <a:solidFill>
                  <a:srgbClr val="000000"/>
                </a:solidFill>
              </a:rPr>
              <a:t>, Dura-</a:t>
            </a:r>
            <a:r>
              <a:rPr lang="en-US" altLang="hu-HU" dirty="0" err="1">
                <a:solidFill>
                  <a:srgbClr val="000000"/>
                </a:solidFill>
              </a:rPr>
              <a:t>Europos</a:t>
            </a:r>
            <a:r>
              <a:rPr lang="en-US" altLang="hu-HU" dirty="0">
                <a:solidFill>
                  <a:srgbClr val="000000"/>
                </a:solidFill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1960613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981201" y="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hu-HU" sz="3200">
                <a:solidFill>
                  <a:srgbClr val="000000"/>
                </a:solidFill>
              </a:rPr>
              <a:t>3</a:t>
            </a:r>
            <a:r>
              <a:rPr lang="en-US" altLang="hu-HU" sz="3200" baseline="33000">
                <a:solidFill>
                  <a:srgbClr val="000000"/>
                </a:solidFill>
              </a:rPr>
              <a:t>rd</a:t>
            </a:r>
            <a:r>
              <a:rPr lang="en-US" altLang="hu-HU" sz="3200">
                <a:solidFill>
                  <a:srgbClr val="000000"/>
                </a:solidFill>
              </a:rPr>
              <a:t> c. – 9</a:t>
            </a:r>
            <a:r>
              <a:rPr lang="en-US" altLang="hu-HU" sz="3200" baseline="33000">
                <a:solidFill>
                  <a:srgbClr val="000000"/>
                </a:solidFill>
              </a:rPr>
              <a:t>th</a:t>
            </a:r>
            <a:r>
              <a:rPr lang="en-US" altLang="hu-HU" sz="3200">
                <a:solidFill>
                  <a:srgbClr val="000000"/>
                </a:solidFill>
              </a:rPr>
              <a:t> c. and later: </a:t>
            </a:r>
            <a:r>
              <a:rPr lang="en-US" altLang="hu-HU" sz="4400">
                <a:solidFill>
                  <a:srgbClr val="000000"/>
                </a:solidFill>
              </a:rPr>
              <a:t>Late Aramaic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681163" y="1214438"/>
            <a:ext cx="8915119" cy="50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79550" indent="-56515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200" dirty="0">
                <a:solidFill>
                  <a:srgbClr val="000000"/>
                </a:solidFill>
              </a:rPr>
              <a:t>Spoken language being written down again.</a:t>
            </a:r>
          </a:p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200" dirty="0">
                <a:solidFill>
                  <a:srgbClr val="000000"/>
                </a:solidFill>
              </a:rPr>
              <a:t>Dialects: Roman Empire in the West, Persians (</a:t>
            </a:r>
            <a:r>
              <a:rPr lang="en-US" altLang="hu-HU" sz="2200" dirty="0" err="1">
                <a:solidFill>
                  <a:srgbClr val="000000"/>
                </a:solidFill>
              </a:rPr>
              <a:t>Parthus</a:t>
            </a:r>
            <a:r>
              <a:rPr lang="en-US" altLang="hu-HU" sz="2200" dirty="0">
                <a:solidFill>
                  <a:srgbClr val="000000"/>
                </a:solidFill>
              </a:rPr>
              <a:t> Empire, then Sasanian dynasty) in the East, Edessa (origin of the </a:t>
            </a:r>
            <a:r>
              <a:rPr lang="en-US" altLang="hu-HU" sz="2200" dirty="0" err="1">
                <a:solidFill>
                  <a:srgbClr val="000000"/>
                </a:solidFill>
              </a:rPr>
              <a:t>Syriac</a:t>
            </a:r>
            <a:r>
              <a:rPr lang="en-US" altLang="hu-HU" sz="2200" dirty="0">
                <a:solidFill>
                  <a:srgbClr val="000000"/>
                </a:solidFill>
              </a:rPr>
              <a:t> language) in the middle.</a:t>
            </a:r>
          </a:p>
          <a:p>
            <a:pPr eaLnBrk="1" hangingPunct="1">
              <a:spcBef>
                <a:spcPts val="700"/>
              </a:spcBef>
            </a:pPr>
            <a:endParaRPr lang="en-US" altLang="hu-HU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600" dirty="0">
                <a:solidFill>
                  <a:srgbClr val="000000"/>
                </a:solidFill>
              </a:rPr>
              <a:t> </a:t>
            </a:r>
            <a:r>
              <a:rPr lang="en-US" altLang="hu-HU" sz="2600" u="sng" dirty="0">
                <a:solidFill>
                  <a:srgbClr val="000000"/>
                </a:solidFill>
              </a:rPr>
              <a:t>Western Late Aramaic</a:t>
            </a:r>
            <a:r>
              <a:rPr lang="en-US" altLang="hu-HU" sz="2600" dirty="0">
                <a:solidFill>
                  <a:srgbClr val="000000"/>
                </a:solidFill>
              </a:rPr>
              <a:t>: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en-US" altLang="hu-HU" sz="2200" u="sng" dirty="0">
                <a:solidFill>
                  <a:srgbClr val="000000"/>
                </a:solidFill>
              </a:rPr>
              <a:t>Palestinian Jewish Aram</a:t>
            </a:r>
            <a:r>
              <a:rPr lang="en-US" altLang="hu-HU" sz="2200" dirty="0">
                <a:solidFill>
                  <a:srgbClr val="000000"/>
                </a:solidFill>
              </a:rPr>
              <a:t>: </a:t>
            </a:r>
            <a:r>
              <a:rPr lang="en-US" altLang="hu-HU" sz="2000" dirty="0">
                <a:solidFill>
                  <a:srgbClr val="000000"/>
                </a:solidFill>
              </a:rPr>
              <a:t>Aramaic parts of Jerusalem Talmud and midrashim, later </a:t>
            </a:r>
            <a:r>
              <a:rPr lang="en-US" altLang="hu-HU" sz="2000" dirty="0" err="1">
                <a:solidFill>
                  <a:srgbClr val="000000"/>
                </a:solidFill>
              </a:rPr>
              <a:t>Targumim</a:t>
            </a:r>
            <a:r>
              <a:rPr lang="en-US" altLang="hu-HU" sz="2000" dirty="0">
                <a:solidFill>
                  <a:srgbClr val="000000"/>
                </a:solidFill>
              </a:rPr>
              <a:t>, inscriptions, magical bawls, etc.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en-US" altLang="hu-HU" sz="2200" u="sng" dirty="0">
                <a:solidFill>
                  <a:srgbClr val="000000"/>
                </a:solidFill>
              </a:rPr>
              <a:t>Palestinian Christian Aramaic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en-US" altLang="hu-HU" sz="2200" u="sng" dirty="0">
                <a:solidFill>
                  <a:srgbClr val="000000"/>
                </a:solidFill>
              </a:rPr>
              <a:t>Palestinian Samaritan Aramaic</a:t>
            </a:r>
          </a:p>
          <a:p>
            <a:pPr eaLnBrk="1" hangingPunct="1">
              <a:spcBef>
                <a:spcPts val="700"/>
              </a:spcBef>
            </a:pPr>
            <a:endParaRPr lang="en-US" altLang="hu-HU" sz="2200" u="sng" dirty="0">
              <a:solidFill>
                <a:srgbClr val="000000"/>
              </a:solidFill>
            </a:endParaRPr>
          </a:p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600" dirty="0">
                <a:solidFill>
                  <a:srgbClr val="000000"/>
                </a:solidFill>
              </a:rPr>
              <a:t> </a:t>
            </a:r>
            <a:r>
              <a:rPr lang="en-US" altLang="hu-HU" sz="2600" u="sng" dirty="0">
                <a:solidFill>
                  <a:srgbClr val="000000"/>
                </a:solidFill>
              </a:rPr>
              <a:t>Eastern Late Aramaic:</a:t>
            </a:r>
          </a:p>
        </p:txBody>
      </p:sp>
    </p:spTree>
    <p:extLst>
      <p:ext uri="{BB962C8B-B14F-4D97-AF65-F5344CB8AC3E}">
        <p14:creationId xmlns:p14="http://schemas.microsoft.com/office/powerpoint/2010/main" val="2939084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981201" y="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hu-HU" sz="3200">
                <a:solidFill>
                  <a:srgbClr val="000000"/>
                </a:solidFill>
              </a:rPr>
              <a:t>3</a:t>
            </a:r>
            <a:r>
              <a:rPr lang="en-US" altLang="hu-HU" sz="3200" baseline="33000">
                <a:solidFill>
                  <a:srgbClr val="000000"/>
                </a:solidFill>
              </a:rPr>
              <a:t>rd</a:t>
            </a:r>
            <a:r>
              <a:rPr lang="en-US" altLang="hu-HU" sz="3200">
                <a:solidFill>
                  <a:srgbClr val="000000"/>
                </a:solidFill>
              </a:rPr>
              <a:t> c. – 9</a:t>
            </a:r>
            <a:r>
              <a:rPr lang="en-US" altLang="hu-HU" sz="3200" baseline="33000">
                <a:solidFill>
                  <a:srgbClr val="000000"/>
                </a:solidFill>
              </a:rPr>
              <a:t>th</a:t>
            </a:r>
            <a:r>
              <a:rPr lang="en-US" altLang="hu-HU" sz="3200">
                <a:solidFill>
                  <a:srgbClr val="000000"/>
                </a:solidFill>
              </a:rPr>
              <a:t> c. and later: </a:t>
            </a:r>
            <a:r>
              <a:rPr lang="en-US" altLang="hu-HU" sz="4400">
                <a:solidFill>
                  <a:srgbClr val="000000"/>
                </a:solidFill>
              </a:rPr>
              <a:t>Late Aramaic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681163" y="1143000"/>
            <a:ext cx="8915400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84313" indent="-563563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600" dirty="0">
                <a:solidFill>
                  <a:srgbClr val="000000"/>
                </a:solidFill>
              </a:rPr>
              <a:t> </a:t>
            </a:r>
            <a:r>
              <a:rPr lang="en-US" altLang="hu-HU" sz="2600" u="sng" dirty="0">
                <a:solidFill>
                  <a:srgbClr val="000000"/>
                </a:solidFill>
              </a:rPr>
              <a:t>Western Late Aramaic</a:t>
            </a:r>
            <a:r>
              <a:rPr lang="en-US" altLang="hu-HU" sz="2600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spcBef>
                <a:spcPts val="700"/>
              </a:spcBef>
            </a:pPr>
            <a:endParaRPr lang="en-US" altLang="hu-HU" sz="1200" u="sng" dirty="0">
              <a:solidFill>
                <a:srgbClr val="000000"/>
              </a:solidFill>
            </a:endParaRPr>
          </a:p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600" dirty="0">
                <a:solidFill>
                  <a:srgbClr val="000000"/>
                </a:solidFill>
              </a:rPr>
              <a:t> </a:t>
            </a:r>
            <a:r>
              <a:rPr lang="en-US" altLang="hu-HU" sz="2600" u="sng" dirty="0">
                <a:solidFill>
                  <a:srgbClr val="000000"/>
                </a:solidFill>
              </a:rPr>
              <a:t>Eastern Late Aramaic: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hu-HU" sz="2200" u="sng" dirty="0">
                <a:solidFill>
                  <a:srgbClr val="000000"/>
                </a:solidFill>
              </a:rPr>
              <a:t>Babylonian (Jewish) Aramaic</a:t>
            </a:r>
            <a:r>
              <a:rPr lang="en-US" altLang="hu-HU" sz="2200" dirty="0">
                <a:solidFill>
                  <a:srgbClr val="000000"/>
                </a:solidFill>
              </a:rPr>
              <a:t>: Babylonian Talmud, </a:t>
            </a:r>
            <a:r>
              <a:rPr lang="en-US" altLang="hu-HU" sz="2200" dirty="0" err="1">
                <a:solidFill>
                  <a:srgbClr val="000000"/>
                </a:solidFill>
              </a:rPr>
              <a:t>gaonic</a:t>
            </a:r>
            <a:r>
              <a:rPr lang="en-US" altLang="hu-HU" sz="2200" dirty="0">
                <a:solidFill>
                  <a:srgbClr val="000000"/>
                </a:solidFill>
              </a:rPr>
              <a:t> texts.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hu-HU" sz="2200" u="sng" dirty="0" err="1">
                <a:solidFill>
                  <a:srgbClr val="000000"/>
                </a:solidFill>
              </a:rPr>
              <a:t>Mandean</a:t>
            </a:r>
            <a:r>
              <a:rPr lang="en-US" altLang="hu-HU" sz="2200" u="sng" dirty="0">
                <a:solidFill>
                  <a:srgbClr val="000000"/>
                </a:solidFill>
              </a:rPr>
              <a:t>/Mandaic</a:t>
            </a:r>
            <a:r>
              <a:rPr lang="en-US" altLang="hu-HU" sz="2200" dirty="0">
                <a:solidFill>
                  <a:srgbClr val="000000"/>
                </a:solidFill>
              </a:rPr>
              <a:t>: secret texts of a gnostic religious sect in southern Mesopotamia (Iraq and western Iran).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hu-HU" sz="2200" u="sng" dirty="0" err="1">
                <a:solidFill>
                  <a:srgbClr val="000000"/>
                </a:solidFill>
              </a:rPr>
              <a:t>Syriac</a:t>
            </a:r>
            <a:r>
              <a:rPr lang="en-US" altLang="hu-HU" sz="2200" dirty="0">
                <a:solidFill>
                  <a:srgbClr val="000000"/>
                </a:solidFill>
              </a:rPr>
              <a:t>: Holy tongue of the </a:t>
            </a:r>
            <a:r>
              <a:rPr lang="en-US" altLang="hu-HU" sz="2200" dirty="0" err="1">
                <a:solidFill>
                  <a:srgbClr val="000000"/>
                </a:solidFill>
              </a:rPr>
              <a:t>Syriac</a:t>
            </a:r>
            <a:r>
              <a:rPr lang="en-US" altLang="hu-HU" sz="2200" dirty="0">
                <a:solidFill>
                  <a:srgbClr val="000000"/>
                </a:solidFill>
              </a:rPr>
              <a:t> churches. Eastern and western varieties (of the language / of the script / of the churches). </a:t>
            </a:r>
            <a:r>
              <a:rPr lang="en-US" altLang="hu-HU" sz="2200" u="sng" dirty="0" err="1">
                <a:solidFill>
                  <a:srgbClr val="000000"/>
                </a:solidFill>
              </a:rPr>
              <a:t>Peshitta</a:t>
            </a:r>
            <a:r>
              <a:rPr lang="en-US" altLang="hu-HU" sz="2200" dirty="0">
                <a:solidFill>
                  <a:srgbClr val="000000"/>
                </a:solidFill>
              </a:rPr>
              <a:t>: Bible translation to </a:t>
            </a:r>
            <a:r>
              <a:rPr lang="en-US" altLang="hu-HU" sz="2200" dirty="0" err="1">
                <a:solidFill>
                  <a:srgbClr val="000000"/>
                </a:solidFill>
              </a:rPr>
              <a:t>Syriac</a:t>
            </a:r>
            <a:r>
              <a:rPr lang="en-US" altLang="hu-HU" sz="2200" dirty="0">
                <a:solidFill>
                  <a:srgbClr val="000000"/>
                </a:solidFill>
              </a:rPr>
              <a:t>. Transmission of the Greek culture to the Arabs.</a:t>
            </a:r>
            <a:r>
              <a:rPr lang="en-US" altLang="hu-HU" sz="26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700"/>
              </a:spcBef>
            </a:pPr>
            <a:endParaRPr lang="en-US" altLang="hu-HU" sz="26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600" dirty="0">
                <a:solidFill>
                  <a:srgbClr val="000000"/>
                </a:solidFill>
              </a:rPr>
              <a:t>(Medieval Jewish Aramaic: </a:t>
            </a:r>
            <a:r>
              <a:rPr lang="en-US" altLang="hu-HU" sz="2200" dirty="0">
                <a:solidFill>
                  <a:srgbClr val="000000"/>
                </a:solidFill>
              </a:rPr>
              <a:t>Zohar, liturgical compositions, etc.)</a:t>
            </a:r>
          </a:p>
        </p:txBody>
      </p:sp>
    </p:spTree>
    <p:extLst>
      <p:ext uri="{BB962C8B-B14F-4D97-AF65-F5344CB8AC3E}">
        <p14:creationId xmlns:p14="http://schemas.microsoft.com/office/powerpoint/2010/main" val="1736123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981201" y="74613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hu-HU" sz="3200">
                <a:solidFill>
                  <a:srgbClr val="000000"/>
                </a:solidFill>
              </a:rPr>
              <a:t>20</a:t>
            </a:r>
            <a:r>
              <a:rPr lang="en-US" altLang="hu-HU" sz="3200" baseline="33000">
                <a:solidFill>
                  <a:srgbClr val="000000"/>
                </a:solidFill>
              </a:rPr>
              <a:t>th</a:t>
            </a:r>
            <a:r>
              <a:rPr lang="en-US" altLang="hu-HU" sz="3200">
                <a:solidFill>
                  <a:srgbClr val="000000"/>
                </a:solidFill>
              </a:rPr>
              <a:t> century (21</a:t>
            </a:r>
            <a:r>
              <a:rPr lang="en-US" altLang="hu-HU" sz="3200" baseline="33000">
                <a:solidFill>
                  <a:srgbClr val="000000"/>
                </a:solidFill>
              </a:rPr>
              <a:t>st</a:t>
            </a:r>
            <a:r>
              <a:rPr lang="en-US" altLang="hu-HU" sz="3200">
                <a:solidFill>
                  <a:srgbClr val="000000"/>
                </a:solidFill>
              </a:rPr>
              <a:t> c. ???):</a:t>
            </a:r>
            <a:r>
              <a:rPr lang="en-US" altLang="hu-HU" sz="4400">
                <a:solidFill>
                  <a:srgbClr val="000000"/>
                </a:solidFill>
              </a:rPr>
              <a:t> Neo-Aramaic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102285" y="1326357"/>
            <a:ext cx="9857068" cy="507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79550" indent="-56515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200" dirty="0">
                <a:solidFill>
                  <a:srgbClr val="000000"/>
                </a:solidFill>
              </a:rPr>
              <a:t> Arabic conquest in the 7</a:t>
            </a:r>
            <a:r>
              <a:rPr lang="en-US" altLang="hu-HU" sz="2200" baseline="33000" dirty="0">
                <a:solidFill>
                  <a:srgbClr val="000000"/>
                </a:solidFill>
              </a:rPr>
              <a:t>th</a:t>
            </a:r>
            <a:r>
              <a:rPr lang="en-US" altLang="hu-HU" sz="2200" dirty="0">
                <a:solidFill>
                  <a:srgbClr val="000000"/>
                </a:solidFill>
              </a:rPr>
              <a:t> century: gradual decline of Aramaic.</a:t>
            </a:r>
          </a:p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200" dirty="0">
                <a:solidFill>
                  <a:srgbClr val="000000"/>
                </a:solidFill>
              </a:rPr>
              <a:t> Some islands </a:t>
            </a:r>
            <a:r>
              <a:rPr lang="en-US" altLang="hu-HU" i="1" dirty="0">
                <a:solidFill>
                  <a:srgbClr val="000000"/>
                </a:solidFill>
              </a:rPr>
              <a:t>(</a:t>
            </a:r>
            <a:r>
              <a:rPr lang="en-US" altLang="hu-HU" i="1" dirty="0" err="1">
                <a:solidFill>
                  <a:srgbClr val="000000"/>
                </a:solidFill>
              </a:rPr>
              <a:t>Sprachinseln</a:t>
            </a:r>
            <a:r>
              <a:rPr lang="en-US" altLang="hu-HU" i="1" dirty="0">
                <a:solidFill>
                  <a:srgbClr val="000000"/>
                </a:solidFill>
              </a:rPr>
              <a:t>)</a:t>
            </a:r>
            <a:r>
              <a:rPr lang="en-US" altLang="hu-HU" sz="2200" dirty="0">
                <a:solidFill>
                  <a:srgbClr val="000000"/>
                </a:solidFill>
              </a:rPr>
              <a:t> still surviving: E and W </a:t>
            </a:r>
            <a:r>
              <a:rPr lang="en-US" altLang="hu-HU" sz="2200" dirty="0" err="1">
                <a:solidFill>
                  <a:srgbClr val="000000"/>
                </a:solidFill>
              </a:rPr>
              <a:t>Syriac</a:t>
            </a:r>
            <a:r>
              <a:rPr lang="en-US" altLang="hu-HU" sz="2200" dirty="0">
                <a:solidFill>
                  <a:srgbClr val="000000"/>
                </a:solidFill>
              </a:rPr>
              <a:t> Christian and Jewish groups that resisted </a:t>
            </a:r>
            <a:r>
              <a:rPr lang="en-US" altLang="hu-HU" sz="2200" dirty="0" err="1">
                <a:solidFill>
                  <a:srgbClr val="000000"/>
                </a:solidFill>
              </a:rPr>
              <a:t>islamicization</a:t>
            </a:r>
            <a:r>
              <a:rPr lang="en-US" altLang="hu-HU" sz="2200" dirty="0">
                <a:solidFill>
                  <a:srgbClr val="000000"/>
                </a:solidFill>
              </a:rPr>
              <a:t> (or were </a:t>
            </a:r>
            <a:r>
              <a:rPr lang="en-US" altLang="hu-HU" sz="2200" dirty="0" err="1">
                <a:solidFill>
                  <a:srgbClr val="000000"/>
                </a:solidFill>
              </a:rPr>
              <a:t>islamicized</a:t>
            </a:r>
            <a:r>
              <a:rPr lang="en-US" altLang="hu-HU" sz="2200" dirty="0">
                <a:solidFill>
                  <a:srgbClr val="000000"/>
                </a:solidFill>
              </a:rPr>
              <a:t> only recently). How long will they survive?</a:t>
            </a:r>
          </a:p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200" dirty="0">
                <a:solidFill>
                  <a:srgbClr val="000000"/>
                </a:solidFill>
              </a:rPr>
              <a:t> </a:t>
            </a:r>
            <a:r>
              <a:rPr lang="en-US" altLang="hu-HU" sz="2200" u="sng" dirty="0">
                <a:solidFill>
                  <a:srgbClr val="000000"/>
                </a:solidFill>
              </a:rPr>
              <a:t>Western Neo-Aramaic:</a:t>
            </a:r>
            <a:r>
              <a:rPr lang="en-US" altLang="hu-HU" sz="2200" dirty="0">
                <a:solidFill>
                  <a:srgbClr val="000000"/>
                </a:solidFill>
              </a:rPr>
              <a:t> </a:t>
            </a:r>
            <a:r>
              <a:rPr lang="en-US" altLang="hu-HU" sz="2000" dirty="0" err="1">
                <a:solidFill>
                  <a:srgbClr val="000000"/>
                </a:solidFill>
              </a:rPr>
              <a:t>Ma</a:t>
            </a:r>
            <a:r>
              <a:rPr lang="en-US" altLang="hu-HU" sz="2000" baseline="33000" dirty="0" err="1">
                <a:solidFill>
                  <a:srgbClr val="000000"/>
                </a:solidFill>
              </a:rPr>
              <a:t>c</a:t>
            </a:r>
            <a:r>
              <a:rPr lang="en-US" altLang="hu-HU" sz="2000" dirty="0" err="1">
                <a:solidFill>
                  <a:srgbClr val="000000"/>
                </a:solidFill>
              </a:rPr>
              <a:t>l</a:t>
            </a:r>
            <a:r>
              <a:rPr lang="en-US" altLang="hu-HU" sz="2000" dirty="0" err="1">
                <a:solidFill>
                  <a:srgbClr val="000000"/>
                </a:solidFill>
                <a:latin typeface="DejaVu Sans" charset="0"/>
              </a:rPr>
              <a:t>ū</a:t>
            </a:r>
            <a:r>
              <a:rPr lang="en-US" altLang="hu-HU" sz="2000" dirty="0" err="1">
                <a:solidFill>
                  <a:srgbClr val="000000"/>
                </a:solidFill>
              </a:rPr>
              <a:t>la</a:t>
            </a:r>
            <a:r>
              <a:rPr lang="en-US" altLang="hu-HU" sz="2000" dirty="0">
                <a:solidFill>
                  <a:srgbClr val="000000"/>
                </a:solidFill>
              </a:rPr>
              <a:t> and 2 other villages and in Syria, </a:t>
            </a:r>
            <a:br>
              <a:rPr lang="en-US" altLang="hu-HU" sz="2000" dirty="0">
                <a:solidFill>
                  <a:srgbClr val="000000"/>
                </a:solidFill>
              </a:rPr>
            </a:br>
            <a:r>
              <a:rPr lang="en-US" altLang="hu-HU" sz="2000" dirty="0">
                <a:solidFill>
                  <a:srgbClr val="000000"/>
                </a:solidFill>
              </a:rPr>
              <a:t>60 km NW of Damascus. 5000 speakers.</a:t>
            </a:r>
          </a:p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200" dirty="0">
                <a:solidFill>
                  <a:srgbClr val="000000"/>
                </a:solidFill>
              </a:rPr>
              <a:t> Eastern Neo-Aramaic: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en-US" altLang="hu-HU" sz="2200" u="sng" dirty="0" err="1">
                <a:solidFill>
                  <a:srgbClr val="000000"/>
                </a:solidFill>
              </a:rPr>
              <a:t>Turoyo</a:t>
            </a:r>
            <a:r>
              <a:rPr lang="en-US" altLang="hu-HU" sz="2200" dirty="0">
                <a:solidFill>
                  <a:srgbClr val="000000"/>
                </a:solidFill>
              </a:rPr>
              <a:t> </a:t>
            </a:r>
            <a:r>
              <a:rPr lang="en-US" altLang="hu-HU" sz="2000" dirty="0">
                <a:solidFill>
                  <a:srgbClr val="000000"/>
                </a:solidFill>
              </a:rPr>
              <a:t>and related varieties: Syrian Orthodox Christians in </a:t>
            </a:r>
            <a:r>
              <a:rPr lang="hu-HU" altLang="hu-HU" sz="2000" dirty="0" smtClean="0">
                <a:solidFill>
                  <a:srgbClr val="000000"/>
                </a:solidFill>
              </a:rPr>
              <a:t>SE</a:t>
            </a:r>
            <a:r>
              <a:rPr lang="en-US" altLang="hu-HU" sz="2000" dirty="0" smtClean="0">
                <a:solidFill>
                  <a:srgbClr val="000000"/>
                </a:solidFill>
              </a:rPr>
              <a:t> </a:t>
            </a:r>
            <a:r>
              <a:rPr lang="en-US" altLang="hu-HU" sz="2000" dirty="0">
                <a:solidFill>
                  <a:srgbClr val="000000"/>
                </a:solidFill>
              </a:rPr>
              <a:t>Turkey.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en-US" altLang="hu-HU" sz="2200" u="sng" dirty="0">
                <a:solidFill>
                  <a:srgbClr val="000000"/>
                </a:solidFill>
              </a:rPr>
              <a:t>Northeastern Neo-Aramaic</a:t>
            </a:r>
            <a:r>
              <a:rPr lang="en-US" altLang="hu-HU" sz="2200" dirty="0">
                <a:solidFill>
                  <a:srgbClr val="000000"/>
                </a:solidFill>
              </a:rPr>
              <a:t> </a:t>
            </a:r>
            <a:r>
              <a:rPr lang="en-US" altLang="hu-HU" sz="2000" dirty="0">
                <a:solidFill>
                  <a:srgbClr val="000000"/>
                </a:solidFill>
              </a:rPr>
              <a:t>languages in eastern Turkey, </a:t>
            </a:r>
            <a:r>
              <a:rPr lang="hu-HU" altLang="hu-HU" sz="2000" dirty="0" smtClean="0">
                <a:solidFill>
                  <a:srgbClr val="000000"/>
                </a:solidFill>
              </a:rPr>
              <a:t/>
            </a:r>
            <a:br>
              <a:rPr lang="hu-HU" altLang="hu-HU" sz="2000" dirty="0" smtClean="0">
                <a:solidFill>
                  <a:srgbClr val="000000"/>
                </a:solidFill>
              </a:rPr>
            </a:br>
            <a:r>
              <a:rPr lang="en-US" altLang="hu-HU" sz="2000" dirty="0" smtClean="0">
                <a:solidFill>
                  <a:srgbClr val="000000"/>
                </a:solidFill>
              </a:rPr>
              <a:t>Northern </a:t>
            </a:r>
            <a:r>
              <a:rPr lang="en-US" altLang="hu-HU" sz="2000" dirty="0">
                <a:solidFill>
                  <a:srgbClr val="000000"/>
                </a:solidFill>
              </a:rPr>
              <a:t>Iraq and northwestern Iran, </a:t>
            </a:r>
            <a:r>
              <a:rPr lang="hu-HU" altLang="hu-HU" sz="2000" dirty="0" smtClean="0">
                <a:solidFill>
                  <a:srgbClr val="000000"/>
                </a:solidFill>
              </a:rPr>
              <a:t/>
            </a:r>
            <a:br>
              <a:rPr lang="hu-HU" altLang="hu-HU" sz="2000" dirty="0" smtClean="0">
                <a:solidFill>
                  <a:srgbClr val="000000"/>
                </a:solidFill>
              </a:rPr>
            </a:br>
            <a:r>
              <a:rPr lang="en-US" altLang="hu-HU" sz="2000" dirty="0" smtClean="0">
                <a:solidFill>
                  <a:srgbClr val="000000"/>
                </a:solidFill>
              </a:rPr>
              <a:t>spoken </a:t>
            </a:r>
            <a:r>
              <a:rPr lang="en-US" altLang="hu-HU" sz="2000" dirty="0">
                <a:solidFill>
                  <a:srgbClr val="000000"/>
                </a:solidFill>
              </a:rPr>
              <a:t>by Eastern Syrian Christians and Jews (mainly in Israel today).</a:t>
            </a:r>
            <a:r>
              <a:rPr lang="en-US" altLang="hu-HU" sz="2200" dirty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en-US" altLang="hu-HU" sz="2200" u="sng" dirty="0">
                <a:solidFill>
                  <a:srgbClr val="000000"/>
                </a:solidFill>
              </a:rPr>
              <a:t>Neo-Mandaic</a:t>
            </a:r>
            <a:r>
              <a:rPr lang="en-US" altLang="hu-HU" sz="2200" dirty="0">
                <a:solidFill>
                  <a:srgbClr val="000000"/>
                </a:solidFill>
              </a:rPr>
              <a:t> (Modern Mandaic) </a:t>
            </a:r>
            <a:r>
              <a:rPr lang="en-US" altLang="hu-HU" sz="2000" dirty="0">
                <a:solidFill>
                  <a:srgbClr val="000000"/>
                </a:solidFill>
              </a:rPr>
              <a:t>in southern Mesopotamia </a:t>
            </a:r>
            <a:r>
              <a:rPr lang="hu-HU" altLang="hu-HU" sz="2000" dirty="0" smtClean="0">
                <a:solidFill>
                  <a:srgbClr val="000000"/>
                </a:solidFill>
              </a:rPr>
              <a:t/>
            </a:r>
            <a:br>
              <a:rPr lang="hu-HU" altLang="hu-HU" sz="2000" dirty="0" smtClean="0">
                <a:solidFill>
                  <a:srgbClr val="000000"/>
                </a:solidFill>
              </a:rPr>
            </a:br>
            <a:r>
              <a:rPr lang="en-US" altLang="hu-HU" sz="2000" dirty="0" smtClean="0">
                <a:solidFill>
                  <a:srgbClr val="000000"/>
                </a:solidFill>
              </a:rPr>
              <a:t>(</a:t>
            </a:r>
            <a:r>
              <a:rPr lang="en-US" altLang="hu-HU" sz="2000" dirty="0">
                <a:solidFill>
                  <a:srgbClr val="000000"/>
                </a:solidFill>
              </a:rPr>
              <a:t>Iraq, Iran; Australia and elsewhere after the first gulf war?)</a:t>
            </a:r>
          </a:p>
        </p:txBody>
      </p:sp>
    </p:spTree>
    <p:extLst>
      <p:ext uri="{BB962C8B-B14F-4D97-AF65-F5344CB8AC3E}">
        <p14:creationId xmlns:p14="http://schemas.microsoft.com/office/powerpoint/2010/main" val="869958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dirty="0"/>
              <a:t>Héber-arámi kapcsolat </a:t>
            </a:r>
            <a:r>
              <a:rPr lang="hu-HU" altLang="hu-HU" sz="4000" dirty="0" smtClean="0"/>
              <a:t>a </a:t>
            </a:r>
            <a:r>
              <a:rPr lang="hu-HU" altLang="hu-HU" sz="4000" dirty="0"/>
              <a:t>babiloni fogság előtt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hu-HU" altLang="hu-HU" b="1" dirty="0">
                <a:solidFill>
                  <a:srgbClr val="993300"/>
                </a:solidFill>
              </a:rPr>
              <a:t>Kapcsolat az őstörténetben?</a:t>
            </a:r>
          </a:p>
          <a:p>
            <a:r>
              <a:rPr lang="hu-HU" altLang="hu-HU" dirty="0" err="1"/>
              <a:t>Deut</a:t>
            </a:r>
            <a:r>
              <a:rPr lang="hu-HU" altLang="hu-HU" dirty="0"/>
              <a:t>. 26,5: „</a:t>
            </a:r>
            <a:r>
              <a:rPr lang="hu-HU" altLang="hu-HU" sz="2600" dirty="0"/>
              <a:t>...bolyongó arámi volt az ősapám, és lement Egyiptomba, és ott lakott, és nagy néppé lett...</a:t>
            </a:r>
            <a:r>
              <a:rPr lang="hu-HU" altLang="hu-HU" dirty="0"/>
              <a:t>”</a:t>
            </a:r>
          </a:p>
          <a:p>
            <a:r>
              <a:rPr lang="hu-HU" altLang="hu-HU" dirty="0"/>
              <a:t>Rebeka </a:t>
            </a:r>
            <a:r>
              <a:rPr lang="hu-HU" altLang="hu-HU" i="1" dirty="0" err="1"/>
              <a:t>Aram-Naharaim</a:t>
            </a:r>
            <a:r>
              <a:rPr lang="hu-HU" altLang="hu-HU" dirty="0" err="1"/>
              <a:t>-ból</a:t>
            </a:r>
            <a:r>
              <a:rPr lang="hu-HU" altLang="hu-HU" dirty="0"/>
              <a:t>, az arámi </a:t>
            </a:r>
            <a:r>
              <a:rPr lang="hu-HU" altLang="hu-HU" dirty="0" err="1"/>
              <a:t>Betuél</a:t>
            </a:r>
            <a:r>
              <a:rPr lang="hu-HU" altLang="hu-HU" dirty="0"/>
              <a:t> lánya (</a:t>
            </a:r>
            <a:r>
              <a:rPr lang="hu-HU" altLang="hu-HU" dirty="0" err="1"/>
              <a:t>Gen</a:t>
            </a:r>
            <a:r>
              <a:rPr lang="hu-HU" altLang="hu-HU" dirty="0"/>
              <a:t>. 24,10; 25,20) </a:t>
            </a:r>
          </a:p>
          <a:p>
            <a:r>
              <a:rPr lang="hu-HU" altLang="hu-HU" dirty="0"/>
              <a:t>„Lábán, az arámi”, </a:t>
            </a:r>
            <a:r>
              <a:rPr lang="hu-HU" altLang="hu-HU" dirty="0" err="1"/>
              <a:t>Gen</a:t>
            </a:r>
            <a:r>
              <a:rPr lang="hu-HU" altLang="hu-HU" dirty="0"/>
              <a:t>. 31,47a: „</a:t>
            </a:r>
            <a:r>
              <a:rPr lang="hu-HU" altLang="hu-HU" sz="2600" dirty="0"/>
              <a:t>És </a:t>
            </a:r>
            <a:r>
              <a:rPr lang="hu-HU" altLang="hu-HU" sz="2600" dirty="0" err="1"/>
              <a:t>elneveze</a:t>
            </a:r>
            <a:r>
              <a:rPr lang="hu-HU" altLang="hu-HU" sz="2600" dirty="0"/>
              <a:t> azt Lábán </a:t>
            </a:r>
            <a:r>
              <a:rPr lang="hu-HU" altLang="hu-HU" sz="2600" i="1" dirty="0" err="1"/>
              <a:t>Jegar-Szahadutának</a:t>
            </a:r>
            <a:r>
              <a:rPr lang="hu-HU" altLang="hu-HU" sz="2600" i="1" dirty="0"/>
              <a:t>, Jákob pedig elnevezte </a:t>
            </a:r>
            <a:r>
              <a:rPr lang="hu-HU" altLang="hu-HU" sz="2600" i="1" dirty="0" err="1"/>
              <a:t>Gal-Éd-nek</a:t>
            </a:r>
            <a:r>
              <a:rPr lang="hu-HU" altLang="hu-HU" sz="2600" i="1" dirty="0"/>
              <a:t> </a:t>
            </a:r>
            <a:r>
              <a:rPr lang="hu-HU" altLang="hu-HU" sz="2600" dirty="0"/>
              <a:t>[tanúkő</a:t>
            </a:r>
            <a:r>
              <a:rPr lang="hu-HU" altLang="hu-HU" sz="2600" dirty="0" smtClean="0"/>
              <a:t>]”</a:t>
            </a:r>
          </a:p>
          <a:p>
            <a:endParaRPr lang="hu-HU" altLang="hu-HU" dirty="0" smtClean="0">
              <a:solidFill>
                <a:srgbClr val="000000"/>
              </a:solidFill>
            </a:endParaRPr>
          </a:p>
          <a:p>
            <a:r>
              <a:rPr lang="hu-HU" altLang="hu-HU" dirty="0" smtClean="0">
                <a:solidFill>
                  <a:srgbClr val="000000"/>
                </a:solidFill>
              </a:rPr>
              <a:t>Preklasszikus bibliai héber: </a:t>
            </a:r>
            <a:br>
              <a:rPr lang="hu-HU" altLang="hu-HU" dirty="0" smtClean="0">
                <a:solidFill>
                  <a:srgbClr val="000000"/>
                </a:solidFill>
              </a:rPr>
            </a:br>
            <a:r>
              <a:rPr lang="hu-HU" altLang="hu-HU" dirty="0" smtClean="0">
                <a:solidFill>
                  <a:srgbClr val="000000"/>
                </a:solidFill>
              </a:rPr>
              <a:t>arámi hatás, archaikus elemek vagy északi dialektus?</a:t>
            </a:r>
            <a:endParaRPr lang="en-US" altLang="hu-HU" dirty="0">
              <a:solidFill>
                <a:srgbClr val="000000"/>
              </a:solidFill>
            </a:endParaRPr>
          </a:p>
          <a:p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7597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dirty="0"/>
              <a:t>Héber-arámi kapcsolat </a:t>
            </a:r>
            <a:r>
              <a:rPr lang="hu-HU" altLang="hu-HU" sz="4000" dirty="0" smtClean="0"/>
              <a:t>a </a:t>
            </a:r>
            <a:r>
              <a:rPr lang="hu-HU" altLang="hu-HU" sz="4000" dirty="0"/>
              <a:t>babiloni fogság előtt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8224" y="1546412"/>
            <a:ext cx="11080376" cy="486783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hu-HU" altLang="hu-HU" b="1" dirty="0">
                <a:solidFill>
                  <a:srgbClr val="993300"/>
                </a:solidFill>
              </a:rPr>
              <a:t>Első szentély kora:</a:t>
            </a:r>
          </a:p>
          <a:p>
            <a:pPr>
              <a:lnSpc>
                <a:spcPct val="120000"/>
              </a:lnSpc>
            </a:pPr>
            <a:r>
              <a:rPr lang="hu-HU" altLang="hu-HU" dirty="0"/>
              <a:t>2Kir. 18,26 = </a:t>
            </a:r>
            <a:r>
              <a:rPr lang="hu-HU" altLang="hu-HU" dirty="0" err="1"/>
              <a:t>Jes</a:t>
            </a:r>
            <a:r>
              <a:rPr lang="hu-HU" altLang="hu-HU" dirty="0"/>
              <a:t>. 36,1 (</a:t>
            </a:r>
            <a:r>
              <a:rPr lang="hu-HU" altLang="hu-HU" dirty="0" err="1"/>
              <a:t>Szín-ahhé-eriba</a:t>
            </a:r>
            <a:r>
              <a:rPr lang="hu-HU" altLang="hu-HU" dirty="0"/>
              <a:t>):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hu-HU" altLang="hu-HU" sz="2400" dirty="0"/>
              <a:t>	„És azt mondta </a:t>
            </a:r>
            <a:r>
              <a:rPr lang="hu-HU" altLang="hu-HU" sz="2400" dirty="0" err="1"/>
              <a:t>Eljakim</a:t>
            </a:r>
            <a:r>
              <a:rPr lang="hu-HU" altLang="hu-HU" sz="2400" dirty="0"/>
              <a:t>, </a:t>
            </a:r>
            <a:r>
              <a:rPr lang="hu-HU" altLang="hu-HU" sz="2400" dirty="0" err="1"/>
              <a:t>Hilkijahu</a:t>
            </a:r>
            <a:r>
              <a:rPr lang="hu-HU" altLang="hu-HU" sz="2400" dirty="0"/>
              <a:t> fia, </a:t>
            </a:r>
            <a:r>
              <a:rPr lang="hu-HU" altLang="hu-HU" sz="2400" dirty="0" err="1"/>
              <a:t>Sevna</a:t>
            </a:r>
            <a:r>
              <a:rPr lang="hu-HU" altLang="hu-HU" sz="2400" dirty="0"/>
              <a:t> és </a:t>
            </a:r>
            <a:r>
              <a:rPr lang="hu-HU" altLang="hu-HU" sz="2400" dirty="0" err="1"/>
              <a:t>Joách</a:t>
            </a:r>
            <a:r>
              <a:rPr lang="hu-HU" altLang="hu-HU" sz="2400" dirty="0"/>
              <a:t> </a:t>
            </a:r>
            <a:r>
              <a:rPr lang="hu-HU" altLang="hu-HU" sz="2400" dirty="0" err="1"/>
              <a:t>Rav-Sakech-nak</a:t>
            </a:r>
            <a:r>
              <a:rPr lang="hu-HU" altLang="hu-HU" sz="2400" dirty="0"/>
              <a:t>: Beszélj a szolgáiddal arámiul, mért értjük mi azt, és ne beszélj velünk júdeai nyelven a városfalon lévő nép füle hallatára.”</a:t>
            </a:r>
          </a:p>
          <a:p>
            <a:pPr>
              <a:lnSpc>
                <a:spcPct val="120000"/>
              </a:lnSpc>
            </a:pPr>
            <a:r>
              <a:rPr lang="hu-HU" altLang="hu-HU" dirty="0" smtClean="0"/>
              <a:t>I.e. 8. sz.: kölcsönösen nem érthető</a:t>
            </a:r>
            <a:r>
              <a:rPr lang="hu-HU" altLang="hu-HU" sz="2000" dirty="0" smtClean="0"/>
              <a:t> (Dobos)</a:t>
            </a:r>
            <a:r>
              <a:rPr lang="hu-HU" altLang="hu-HU" dirty="0" smtClean="0"/>
              <a:t> + arámi, mint </a:t>
            </a:r>
            <a:r>
              <a:rPr lang="hu-HU" altLang="hu-HU" dirty="0" err="1" smtClean="0"/>
              <a:t>lingua</a:t>
            </a:r>
            <a:r>
              <a:rPr lang="hu-HU" altLang="hu-HU" dirty="0" smtClean="0"/>
              <a:t> franca.</a:t>
            </a:r>
          </a:p>
          <a:p>
            <a:pPr>
              <a:lnSpc>
                <a:spcPct val="120000"/>
              </a:lnSpc>
            </a:pPr>
            <a:r>
              <a:rPr lang="hu-HU" altLang="hu-HU" dirty="0" smtClean="0"/>
              <a:t>Északi </a:t>
            </a:r>
            <a:r>
              <a:rPr lang="hu-HU" altLang="hu-HU" dirty="0"/>
              <a:t>dialektus: </a:t>
            </a:r>
            <a:r>
              <a:rPr lang="hu-HU" altLang="hu-HU" dirty="0" smtClean="0"/>
              <a:t>dialektuskontinuum vagy arámi behatás?</a:t>
            </a:r>
          </a:p>
          <a:p>
            <a:pPr>
              <a:lnSpc>
                <a:spcPct val="120000"/>
              </a:lnSpc>
            </a:pPr>
            <a:endParaRPr lang="hu-HU" altLang="hu-HU" sz="1300" b="1" dirty="0">
              <a:solidFill>
                <a:srgbClr val="993300"/>
              </a:solidFill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hu-HU" altLang="hu-HU" b="1" dirty="0">
                <a:solidFill>
                  <a:srgbClr val="993300"/>
                </a:solidFill>
              </a:rPr>
              <a:t>A babiloni fogság</a:t>
            </a:r>
            <a:r>
              <a:rPr lang="hu-HU" altLang="hu-HU" b="1" dirty="0" smtClean="0">
                <a:solidFill>
                  <a:srgbClr val="993300"/>
                </a:solidFill>
              </a:rPr>
              <a:t>: 	</a:t>
            </a:r>
            <a:r>
              <a:rPr lang="hu-HU" altLang="hu-HU" dirty="0" smtClean="0"/>
              <a:t>Jer</a:t>
            </a:r>
            <a:r>
              <a:rPr lang="hu-HU" altLang="hu-HU" dirty="0"/>
              <a:t>. 10,11: kiszólás a bálványimádókhoz</a:t>
            </a:r>
            <a:r>
              <a:rPr lang="hu-HU" altLang="hu-HU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17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dirty="0"/>
              <a:t>Héber és arámi </a:t>
            </a:r>
            <a:r>
              <a:rPr lang="hu-HU" altLang="hu-HU" sz="4000" dirty="0" smtClean="0"/>
              <a:t>a </a:t>
            </a:r>
            <a:r>
              <a:rPr lang="hu-HU" altLang="hu-HU" sz="4000" dirty="0"/>
              <a:t>kései bibliai korban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/>
              <a:t>Neh. 8:7-8: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600"/>
              <a:t>	„És Jesua és Bani és Serévja, Jamin, Akuv... és a leviták magyarázták a népnek a Tórát, miközben a nép a helyén állt. Magyarázva olvasták a könyvet, Isten Tóráját, és úgy magyarázták, hogy a nép megértette az olvasottakat.”</a:t>
            </a:r>
          </a:p>
          <a:p>
            <a:pPr>
              <a:lnSpc>
                <a:spcPct val="90000"/>
              </a:lnSpc>
            </a:pPr>
            <a:r>
              <a:rPr lang="hu-HU" altLang="hu-HU"/>
              <a:t>Neh. 13:24: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3000"/>
              <a:t>	</a:t>
            </a:r>
            <a:r>
              <a:rPr lang="hu-HU" altLang="hu-HU" sz="2600"/>
              <a:t>„És gyermekeik fele asdodi nyelven beszélt, és júdeai nyelven már nem is tudtak, hanem más népek nyelvén beszéltek.”</a:t>
            </a:r>
          </a:p>
          <a:p>
            <a:pPr>
              <a:lnSpc>
                <a:spcPct val="90000"/>
              </a:lnSpc>
            </a:pPr>
            <a:endParaRPr lang="hu-HU" altLang="hu-HU" sz="2600"/>
          </a:p>
        </p:txBody>
      </p:sp>
    </p:spTree>
    <p:extLst>
      <p:ext uri="{BB962C8B-B14F-4D97-AF65-F5344CB8AC3E}">
        <p14:creationId xmlns:p14="http://schemas.microsoft.com/office/powerpoint/2010/main" val="37667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dirty="0"/>
              <a:t>Héber és arámi </a:t>
            </a:r>
            <a:r>
              <a:rPr lang="hu-HU" altLang="hu-HU" sz="4000" dirty="0" smtClean="0"/>
              <a:t>a </a:t>
            </a:r>
            <a:r>
              <a:rPr lang="hu-HU" altLang="hu-HU" sz="4000" dirty="0"/>
              <a:t>kései bibliai korban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1" y="1600201"/>
            <a:ext cx="8950137" cy="4827493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hu-HU" altLang="hu-HU" dirty="0"/>
              <a:t>Perzsa Birodalom – birodalmi arámi (</a:t>
            </a:r>
            <a:r>
              <a:rPr lang="hu-HU" altLang="hu-HU" sz="2200" dirty="0"/>
              <a:t>I. Dareiosz </a:t>
            </a:r>
            <a:r>
              <a:rPr lang="hu-HU" altLang="hu-HU" sz="2200" dirty="0" err="1"/>
              <a:t>Behisztun-i</a:t>
            </a:r>
            <a:r>
              <a:rPr lang="hu-HU" altLang="hu-HU" sz="2200" dirty="0"/>
              <a:t> felirata: ékírásos perzsa, akkád és </a:t>
            </a:r>
            <a:r>
              <a:rPr lang="hu-HU" altLang="hu-HU" sz="2200" dirty="0" err="1"/>
              <a:t>elami</a:t>
            </a:r>
            <a:r>
              <a:rPr lang="hu-HU" altLang="hu-HU" sz="2200" dirty="0"/>
              <a:t> nyelven</a:t>
            </a:r>
            <a:r>
              <a:rPr lang="hu-HU" altLang="hu-HU" dirty="0"/>
              <a:t>)</a:t>
            </a:r>
          </a:p>
          <a:p>
            <a:pPr>
              <a:lnSpc>
                <a:spcPct val="105000"/>
              </a:lnSpc>
              <a:buFontTx/>
              <a:buNone/>
            </a:pPr>
            <a:r>
              <a:rPr lang="hu-HU" altLang="hu-HU" sz="2200" dirty="0"/>
              <a:t>	</a:t>
            </a:r>
            <a:r>
              <a:rPr lang="hu-HU" altLang="hu-HU" sz="2200" dirty="0" err="1"/>
              <a:t>Eszt</a:t>
            </a:r>
            <a:r>
              <a:rPr lang="hu-HU" altLang="hu-HU" sz="2200" dirty="0"/>
              <a:t>. 1,22: „És elküldött [a király] üzeneteket a király valamennyi országába, országonként az írásuk szerint, és népenként a nyelvük szerint...”</a:t>
            </a:r>
          </a:p>
          <a:p>
            <a:pPr>
              <a:lnSpc>
                <a:spcPct val="105000"/>
              </a:lnSpc>
            </a:pPr>
            <a:r>
              <a:rPr lang="hu-HU" altLang="hu-HU" dirty="0"/>
              <a:t>Bibliai arámi:</a:t>
            </a:r>
          </a:p>
          <a:p>
            <a:pPr lvl="1">
              <a:lnSpc>
                <a:spcPct val="105000"/>
              </a:lnSpc>
            </a:pPr>
            <a:r>
              <a:rPr lang="hu-HU" altLang="hu-HU" dirty="0" err="1"/>
              <a:t>Ezra</a:t>
            </a:r>
            <a:r>
              <a:rPr lang="hu-HU" altLang="hu-HU" dirty="0"/>
              <a:t> 4,8-6,18; 7,12-26: hivatalos dokumentumok</a:t>
            </a:r>
          </a:p>
          <a:p>
            <a:pPr lvl="1">
              <a:lnSpc>
                <a:spcPct val="105000"/>
              </a:lnSpc>
            </a:pPr>
            <a:r>
              <a:rPr lang="hu-HU" altLang="hu-HU" dirty="0"/>
              <a:t>Dániel 2,4b-7,23: irodalmi elbeszélés</a:t>
            </a:r>
          </a:p>
          <a:p>
            <a:pPr>
              <a:lnSpc>
                <a:spcPct val="105000"/>
              </a:lnSpc>
            </a:pPr>
            <a:r>
              <a:rPr lang="hu-HU" altLang="hu-HU" dirty="0" err="1"/>
              <a:t>Elephantinei</a:t>
            </a:r>
            <a:r>
              <a:rPr lang="hu-HU" altLang="hu-HU" dirty="0"/>
              <a:t> dokumentumok stb.</a:t>
            </a:r>
          </a:p>
          <a:p>
            <a:pPr>
              <a:lnSpc>
                <a:spcPct val="105000"/>
              </a:lnSpc>
            </a:pPr>
            <a:r>
              <a:rPr lang="hu-HU" altLang="hu-HU" dirty="0" err="1"/>
              <a:t>Qumran</a:t>
            </a:r>
            <a:r>
              <a:rPr lang="hu-HU" altLang="hu-HU" dirty="0"/>
              <a:t>: pl. Genezis </a:t>
            </a:r>
            <a:r>
              <a:rPr lang="hu-HU" altLang="hu-HU" dirty="0" err="1"/>
              <a:t>Apocriphon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7192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dirty="0"/>
              <a:t>Héber és arámi a rabbinikus </a:t>
            </a:r>
            <a:r>
              <a:rPr lang="hu-HU" altLang="hu-HU" sz="4000" dirty="0" smtClean="0"/>
              <a:t>korban</a:t>
            </a:r>
            <a:endParaRPr lang="hu-HU" altLang="hu-HU" sz="4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Tannaitikus kor (kb. i.e. 1. sz - i.sz. 2. sz.)</a:t>
            </a:r>
          </a:p>
          <a:p>
            <a:pPr>
              <a:buFontTx/>
              <a:buNone/>
            </a:pPr>
            <a:r>
              <a:rPr lang="hu-HU" altLang="hu-HU"/>
              <a:t>	vs. amorai kor (i.sz. 3. sz – 6. sz.)</a:t>
            </a:r>
          </a:p>
          <a:p>
            <a:r>
              <a:rPr lang="hu-HU" altLang="hu-HU"/>
              <a:t>Héber beszélt nyelv?</a:t>
            </a:r>
          </a:p>
          <a:p>
            <a:r>
              <a:rPr lang="hu-HU" altLang="hu-HU"/>
              <a:t>Arámi a liturgiában (kaddis, ha-lachma anja)</a:t>
            </a:r>
          </a:p>
          <a:p>
            <a:r>
              <a:rPr lang="hu-HU" altLang="hu-HU"/>
              <a:t>Targumok</a:t>
            </a:r>
          </a:p>
        </p:txBody>
      </p:sp>
    </p:spTree>
    <p:extLst>
      <p:ext uri="{BB962C8B-B14F-4D97-AF65-F5344CB8AC3E}">
        <p14:creationId xmlns:p14="http://schemas.microsoft.com/office/powerpoint/2010/main" val="34658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 két hét </a:t>
            </a:r>
            <a:r>
              <a:rPr lang="hu-HU" dirty="0" err="1" smtClean="0"/>
              <a:t>múlvára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2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dirty="0"/>
              <a:t>Héber és arámi </a:t>
            </a:r>
            <a:r>
              <a:rPr lang="hu-HU" altLang="hu-HU" sz="4000" dirty="0" smtClean="0"/>
              <a:t>a </a:t>
            </a:r>
            <a:r>
              <a:rPr lang="hu-HU" altLang="hu-HU" sz="4000" dirty="0"/>
              <a:t>rabbinikus korban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/>
              <a:t>Babilóniai Talmud, </a:t>
            </a:r>
            <a:r>
              <a:rPr lang="hu-HU" altLang="hu-HU" i="1"/>
              <a:t>Megilla</a:t>
            </a:r>
            <a:r>
              <a:rPr lang="hu-HU" altLang="hu-HU"/>
              <a:t> 18a: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altLang="hu-HU" sz="1400"/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/>
              <a:t>	„Nem értették a rabbik, mit jelent az, hogy </a:t>
            </a:r>
            <a:r>
              <a:rPr lang="en-US" altLang="hu-HU"/>
              <a:t>»</a:t>
            </a:r>
            <a:r>
              <a:rPr lang="hu-HU" altLang="hu-HU"/>
              <a:t>és elsöpröm őt </a:t>
            </a:r>
            <a:r>
              <a:rPr lang="hu-HU" altLang="hu-HU" sz="2000"/>
              <a:t>[Babilóniát]</a:t>
            </a:r>
            <a:r>
              <a:rPr lang="hu-HU" altLang="hu-HU"/>
              <a:t> pusztító seprűvel</a:t>
            </a:r>
            <a:r>
              <a:rPr lang="en-US" altLang="hu-HU"/>
              <a:t>«</a:t>
            </a:r>
            <a:r>
              <a:rPr lang="hu-HU" altLang="hu-HU"/>
              <a:t> </a:t>
            </a:r>
            <a:r>
              <a:rPr lang="hu-HU" altLang="hu-HU" sz="2000"/>
              <a:t>(Jes. 14,23)</a:t>
            </a:r>
            <a:r>
              <a:rPr lang="hu-HU" altLang="hu-HU"/>
              <a:t>. De hallották Rabbi (Jehuda ha-Naszi) szolgálónőjét, amint azt mondja a barátnőjének: </a:t>
            </a:r>
            <a:r>
              <a:rPr lang="en-US" altLang="hu-HU"/>
              <a:t>»</a:t>
            </a:r>
            <a:r>
              <a:rPr lang="hu-HU" altLang="hu-HU"/>
              <a:t>Fogd a seprűt, és söpörd ki a házat!</a:t>
            </a:r>
            <a:r>
              <a:rPr lang="en-US" altLang="hu-HU"/>
              <a:t>«</a:t>
            </a:r>
            <a:r>
              <a:rPr lang="hu-HU" altLang="hu-HU"/>
              <a:t>”.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altLang="hu-HU" sz="2000"/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000"/>
              <a:t>Bibliában hapax. I. sz. 200 körül. Júdeabeli faluból származik?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000"/>
              <a:t>Arámi mondatban héber eredetű szó, arámi morfológiával.</a:t>
            </a:r>
            <a:endParaRPr lang="en-US" altLang="hu-HU" sz="2000"/>
          </a:p>
        </p:txBody>
      </p:sp>
    </p:spTree>
    <p:extLst>
      <p:ext uri="{BB962C8B-B14F-4D97-AF65-F5344CB8AC3E}">
        <p14:creationId xmlns:p14="http://schemas.microsoft.com/office/powerpoint/2010/main" val="65233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dirty="0"/>
              <a:t>Héber és arámi </a:t>
            </a:r>
            <a:r>
              <a:rPr lang="hu-HU" altLang="hu-HU" sz="4000" dirty="0" smtClean="0"/>
              <a:t>a </a:t>
            </a:r>
            <a:r>
              <a:rPr lang="hu-HU" altLang="hu-HU" sz="4000" dirty="0"/>
              <a:t>rabbinikus korban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hu-HU" altLang="hu-HU" dirty="0"/>
              <a:t>Biblia-értelmezés – arámi hatással?</a:t>
            </a:r>
          </a:p>
          <a:p>
            <a:pPr>
              <a:lnSpc>
                <a:spcPct val="110000"/>
              </a:lnSpc>
            </a:pPr>
            <a:r>
              <a:rPr lang="hu-HU" altLang="hu-HU" dirty="0"/>
              <a:t>Nyelvi játékok a rabbinikus irodalomban: mi annak a jelentősége, hogy arámi volt az anyanyelvük?</a:t>
            </a:r>
          </a:p>
          <a:p>
            <a:pPr lvl="1">
              <a:lnSpc>
                <a:spcPct val="110000"/>
              </a:lnSpc>
            </a:pPr>
            <a:r>
              <a:rPr lang="hu-HU" altLang="hu-HU" dirty="0"/>
              <a:t>„et” határozott tárgy prepozíciója </a:t>
            </a:r>
            <a:r>
              <a:rPr lang="hu-HU" altLang="hu-HU" dirty="0">
                <a:sym typeface="Wingdings" panose="05000000000000000000" pitchFamily="2" charset="2"/>
              </a:rPr>
              <a:t> </a:t>
            </a:r>
            <a:r>
              <a:rPr lang="hu-HU" altLang="hu-HU" i="1" dirty="0" err="1">
                <a:sym typeface="Wingdings" panose="05000000000000000000" pitchFamily="2" charset="2"/>
              </a:rPr>
              <a:t>ribbuj</a:t>
            </a:r>
            <a:endParaRPr lang="hu-HU" altLang="hu-HU" dirty="0">
              <a:sym typeface="Wingdings" panose="05000000000000000000" pitchFamily="2" charset="2"/>
            </a:endParaRPr>
          </a:p>
          <a:p>
            <a:pPr lvl="1">
              <a:lnSpc>
                <a:spcPct val="110000"/>
              </a:lnSpc>
            </a:pPr>
            <a:r>
              <a:rPr lang="hu-HU" altLang="hu-HU" dirty="0">
                <a:sym typeface="Wingdings" panose="05000000000000000000" pitchFamily="2" charset="2"/>
              </a:rPr>
              <a:t>Figura </a:t>
            </a:r>
            <a:r>
              <a:rPr lang="hu-HU" altLang="hu-HU" dirty="0" err="1">
                <a:sym typeface="Wingdings" panose="05000000000000000000" pitchFamily="2" charset="2"/>
              </a:rPr>
              <a:t>etimologicák</a:t>
            </a:r>
            <a:r>
              <a:rPr lang="hu-HU" altLang="hu-HU" dirty="0">
                <a:sym typeface="Wingdings" panose="05000000000000000000" pitchFamily="2" charset="2"/>
              </a:rPr>
              <a:t> </a:t>
            </a:r>
            <a:r>
              <a:rPr lang="hu-HU" altLang="hu-HU" i="1" dirty="0">
                <a:sym typeface="Wingdings" panose="05000000000000000000" pitchFamily="2" charset="2"/>
              </a:rPr>
              <a:t>(</a:t>
            </a:r>
            <a:r>
              <a:rPr lang="hu-HU" altLang="hu-HU" sz="2200" i="1" dirty="0" err="1">
                <a:sym typeface="Wingdings" panose="05000000000000000000" pitchFamily="2" charset="2"/>
              </a:rPr>
              <a:t>hasev</a:t>
            </a:r>
            <a:r>
              <a:rPr lang="hu-HU" altLang="hu-HU" sz="2200" i="1" dirty="0">
                <a:sym typeface="Wingdings" panose="05000000000000000000" pitchFamily="2" charset="2"/>
              </a:rPr>
              <a:t> </a:t>
            </a:r>
            <a:r>
              <a:rPr lang="hu-HU" altLang="hu-HU" sz="2200" i="1" dirty="0" err="1">
                <a:sym typeface="Wingdings" panose="05000000000000000000" pitchFamily="2" charset="2"/>
              </a:rPr>
              <a:t>tesivem</a:t>
            </a:r>
            <a:r>
              <a:rPr lang="hu-HU" altLang="hu-HU" i="1" dirty="0">
                <a:sym typeface="Wingdings" panose="05000000000000000000" pitchFamily="2" charset="2"/>
              </a:rPr>
              <a:t>)</a:t>
            </a:r>
            <a:endParaRPr lang="en-US" altLang="hu-HU" i="1" dirty="0"/>
          </a:p>
        </p:txBody>
      </p:sp>
    </p:spTree>
    <p:extLst>
      <p:ext uri="{BB962C8B-B14F-4D97-AF65-F5344CB8AC3E}">
        <p14:creationId xmlns:p14="http://schemas.microsoft.com/office/powerpoint/2010/main" val="1078415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Középkor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822" y="1439769"/>
            <a:ext cx="9516035" cy="4713288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hu-HU" altLang="hu-HU" sz="2800" dirty="0" smtClean="0"/>
              <a:t>Arámi </a:t>
            </a:r>
            <a:r>
              <a:rPr lang="hu-HU" altLang="hu-HU" sz="2800" dirty="0"/>
              <a:t>helyett más beszélt nyelvek (arab hódítás, </a:t>
            </a:r>
            <a:r>
              <a:rPr lang="hu-HU" altLang="hu-HU" sz="2800" dirty="0" err="1"/>
              <a:t>judeo-nyelvek</a:t>
            </a:r>
            <a:r>
              <a:rPr lang="hu-HU" altLang="hu-HU" sz="2800" dirty="0"/>
              <a:t>) </a:t>
            </a:r>
            <a:r>
              <a:rPr lang="hu-HU" altLang="hu-HU" sz="2800" dirty="0">
                <a:sym typeface="Wingdings" panose="05000000000000000000" pitchFamily="2" charset="2"/>
              </a:rPr>
              <a:t> </a:t>
            </a:r>
            <a:r>
              <a:rPr lang="hu-HU" altLang="hu-HU" sz="2800" dirty="0" err="1">
                <a:sym typeface="Wingdings" panose="05000000000000000000" pitchFamily="2" charset="2"/>
              </a:rPr>
              <a:t>diglosszia</a:t>
            </a:r>
            <a:r>
              <a:rPr lang="hu-HU" altLang="hu-HU" sz="2800" dirty="0">
                <a:sym typeface="Wingdings" panose="05000000000000000000" pitchFamily="2" charset="2"/>
              </a:rPr>
              <a:t>; </a:t>
            </a:r>
            <a:r>
              <a:rPr lang="hu-HU" altLang="hu-HU" sz="2800" dirty="0" err="1">
                <a:sym typeface="Wingdings" panose="05000000000000000000" pitchFamily="2" charset="2"/>
              </a:rPr>
              <a:t>triglosszia</a:t>
            </a:r>
            <a:r>
              <a:rPr lang="hu-HU" altLang="hu-HU" sz="2800" dirty="0">
                <a:sym typeface="Wingdings" panose="05000000000000000000" pitchFamily="2" charset="2"/>
              </a:rPr>
              <a:t>?</a:t>
            </a:r>
            <a:endParaRPr lang="hu-HU" altLang="hu-HU" sz="2800" dirty="0"/>
          </a:p>
          <a:p>
            <a:pPr lvl="1">
              <a:lnSpc>
                <a:spcPct val="120000"/>
              </a:lnSpc>
            </a:pPr>
            <a:r>
              <a:rPr lang="hu-HU" altLang="hu-HU" sz="2800" dirty="0" smtClean="0"/>
              <a:t>Talmud, stb. </a:t>
            </a:r>
            <a:r>
              <a:rPr lang="hu-HU" altLang="hu-HU" sz="2800" dirty="0" err="1" smtClean="0"/>
              <a:t>kaddisok</a:t>
            </a:r>
            <a:r>
              <a:rPr lang="hu-HU" altLang="hu-HU" sz="2800" dirty="0" smtClean="0"/>
              <a:t>, </a:t>
            </a:r>
            <a:r>
              <a:rPr lang="en-US" altLang="hu-HU" sz="2800" i="1" dirty="0">
                <a:solidFill>
                  <a:srgbClr val="000000"/>
                </a:solidFill>
              </a:rPr>
              <a:t>Ha </a:t>
            </a:r>
            <a:r>
              <a:rPr lang="en-US" altLang="hu-HU" sz="2800" i="1" dirty="0" err="1">
                <a:solidFill>
                  <a:srgbClr val="000000"/>
                </a:solidFill>
              </a:rPr>
              <a:t>lachma</a:t>
            </a:r>
            <a:r>
              <a:rPr lang="en-US" altLang="hu-HU" sz="2800" i="1" dirty="0">
                <a:solidFill>
                  <a:srgbClr val="000000"/>
                </a:solidFill>
              </a:rPr>
              <a:t> </a:t>
            </a:r>
            <a:r>
              <a:rPr lang="en-US" altLang="hu-HU" sz="2800" i="1" dirty="0" err="1">
                <a:solidFill>
                  <a:srgbClr val="000000"/>
                </a:solidFill>
              </a:rPr>
              <a:t>anya</a:t>
            </a:r>
            <a:r>
              <a:rPr lang="en-US" altLang="hu-HU" sz="2800" dirty="0">
                <a:solidFill>
                  <a:srgbClr val="000000"/>
                </a:solidFill>
              </a:rPr>
              <a:t>, </a:t>
            </a:r>
            <a:r>
              <a:rPr lang="en-US" altLang="hu-HU" sz="2800" i="1" dirty="0">
                <a:solidFill>
                  <a:srgbClr val="000000"/>
                </a:solidFill>
              </a:rPr>
              <a:t>Chad </a:t>
            </a:r>
            <a:r>
              <a:rPr lang="en-US" altLang="hu-HU" sz="2800" i="1" dirty="0" err="1" smtClean="0">
                <a:solidFill>
                  <a:srgbClr val="000000"/>
                </a:solidFill>
              </a:rPr>
              <a:t>gadya</a:t>
            </a:r>
            <a:r>
              <a:rPr lang="hu-HU" altLang="hu-HU" sz="2800" i="1" dirty="0" smtClean="0">
                <a:solidFill>
                  <a:srgbClr val="000000"/>
                </a:solidFill>
              </a:rPr>
              <a:t>:</a:t>
            </a:r>
            <a:r>
              <a:rPr lang="hu-HU" altLang="hu-HU" sz="2800" dirty="0" smtClean="0"/>
              <a:t> </a:t>
            </a:r>
            <a:br>
              <a:rPr lang="hu-HU" altLang="hu-HU" sz="2800" dirty="0" smtClean="0"/>
            </a:br>
            <a:r>
              <a:rPr lang="hu-HU" altLang="hu-HU" sz="2800" dirty="0" smtClean="0"/>
              <a:t>állandó része a zsidó kultúrának</a:t>
            </a:r>
            <a:endParaRPr lang="hu-HU" altLang="hu-HU" sz="2800" dirty="0"/>
          </a:p>
          <a:p>
            <a:pPr lvl="1">
              <a:lnSpc>
                <a:spcPct val="120000"/>
              </a:lnSpc>
            </a:pPr>
            <a:r>
              <a:rPr lang="hu-HU" altLang="hu-HU" sz="2800" dirty="0"/>
              <a:t>Rabbinikus héber-arámi keveréknyelv?</a:t>
            </a:r>
          </a:p>
          <a:p>
            <a:pPr lvl="1">
              <a:lnSpc>
                <a:spcPct val="120000"/>
              </a:lnSpc>
            </a:pPr>
            <a:r>
              <a:rPr lang="hu-HU" altLang="hu-HU" sz="2800" dirty="0"/>
              <a:t>Héber puristák (</a:t>
            </a:r>
            <a:r>
              <a:rPr lang="hu-HU" altLang="hu-HU" sz="2800" dirty="0" err="1"/>
              <a:t>Maimonides</a:t>
            </a:r>
            <a:r>
              <a:rPr lang="hu-HU" altLang="hu-HU" sz="2800" dirty="0"/>
              <a:t>, költészet)</a:t>
            </a:r>
          </a:p>
          <a:p>
            <a:pPr lvl="1">
              <a:lnSpc>
                <a:spcPct val="120000"/>
              </a:lnSpc>
            </a:pPr>
            <a:r>
              <a:rPr lang="hu-HU" altLang="hu-HU" sz="2800" dirty="0"/>
              <a:t>Arámi mint a misztikus elit </a:t>
            </a:r>
            <a:r>
              <a:rPr lang="hu-HU" altLang="hu-HU" sz="2800" dirty="0" smtClean="0"/>
              <a:t>nyelve (Zohár)</a:t>
            </a:r>
          </a:p>
        </p:txBody>
      </p:sp>
    </p:spTree>
    <p:extLst>
      <p:ext uri="{BB962C8B-B14F-4D97-AF65-F5344CB8AC3E}">
        <p14:creationId xmlns:p14="http://schemas.microsoft.com/office/powerpoint/2010/main" val="2827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Modern kor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12875"/>
            <a:ext cx="8229600" cy="47132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u-HU" altLang="hu-HU" sz="3200" dirty="0"/>
              <a:t>Modern kor:</a:t>
            </a:r>
          </a:p>
          <a:p>
            <a:pPr lvl="1">
              <a:lnSpc>
                <a:spcPct val="120000"/>
              </a:lnSpc>
            </a:pPr>
            <a:r>
              <a:rPr lang="hu-HU" altLang="hu-HU" sz="2800" dirty="0"/>
              <a:t>Héber nyelvújítás: </a:t>
            </a:r>
            <a:r>
              <a:rPr lang="hu-HU" altLang="hu-HU" sz="2800" dirty="0" err="1"/>
              <a:t>arameizmusok</a:t>
            </a:r>
            <a:r>
              <a:rPr lang="hu-HU" altLang="hu-HU" sz="2800" dirty="0"/>
              <a:t> </a:t>
            </a:r>
            <a:r>
              <a:rPr lang="hu-HU" altLang="hu-HU" sz="2800" dirty="0" smtClean="0"/>
              <a:t>kiirtása, </a:t>
            </a:r>
            <a:br>
              <a:rPr lang="hu-HU" altLang="hu-HU" sz="2800" dirty="0" smtClean="0"/>
            </a:br>
            <a:r>
              <a:rPr lang="hu-HU" altLang="hu-HU" sz="2800" dirty="0" smtClean="0"/>
              <a:t>főleg a korai </a:t>
            </a:r>
            <a:r>
              <a:rPr lang="hu-HU" altLang="hu-HU" sz="2800" dirty="0" err="1" smtClean="0"/>
              <a:t>haszkala</a:t>
            </a:r>
            <a:r>
              <a:rPr lang="hu-HU" altLang="hu-HU" sz="2800" dirty="0" smtClean="0"/>
              <a:t> idején.</a:t>
            </a:r>
            <a:endParaRPr lang="hu-HU" altLang="hu-HU" sz="2800" dirty="0"/>
          </a:p>
          <a:p>
            <a:pPr lvl="1">
              <a:lnSpc>
                <a:spcPct val="120000"/>
              </a:lnSpc>
            </a:pPr>
            <a:r>
              <a:rPr lang="hu-HU" altLang="hu-HU" sz="2800" dirty="0"/>
              <a:t>Mai izraeli héber: </a:t>
            </a:r>
          </a:p>
          <a:p>
            <a:pPr lvl="2">
              <a:lnSpc>
                <a:spcPct val="120000"/>
              </a:lnSpc>
            </a:pPr>
            <a:r>
              <a:rPr lang="hu-HU" altLang="hu-HU" sz="2400" dirty="0" err="1"/>
              <a:t>Arameizmusok</a:t>
            </a:r>
            <a:r>
              <a:rPr lang="hu-HU" altLang="hu-HU" sz="2400" dirty="0"/>
              <a:t> a </a:t>
            </a:r>
            <a:r>
              <a:rPr lang="hu-HU" altLang="hu-HU" sz="2400" dirty="0" smtClean="0"/>
              <a:t>választékos nyelvben,</a:t>
            </a:r>
          </a:p>
          <a:p>
            <a:pPr lvl="2">
              <a:lnSpc>
                <a:spcPct val="120000"/>
              </a:lnSpc>
            </a:pPr>
            <a:r>
              <a:rPr lang="hu-HU" altLang="hu-HU" sz="2400" dirty="0"/>
              <a:t>é</a:t>
            </a:r>
            <a:r>
              <a:rPr lang="hu-HU" altLang="hu-HU" sz="2400" dirty="0" smtClean="0"/>
              <a:t>s a </a:t>
            </a:r>
            <a:r>
              <a:rPr lang="hu-HU" altLang="hu-HU" sz="2400" dirty="0"/>
              <a:t>jogi </a:t>
            </a:r>
            <a:r>
              <a:rPr lang="hu-HU" altLang="hu-HU" sz="2400" dirty="0" smtClean="0"/>
              <a:t>szaknyelvben.</a:t>
            </a:r>
            <a:endParaRPr lang="hu-HU" altLang="hu-HU" sz="2400" dirty="0"/>
          </a:p>
          <a:p>
            <a:pPr lvl="2">
              <a:lnSpc>
                <a:spcPct val="120000"/>
              </a:lnSpc>
            </a:pPr>
            <a:r>
              <a:rPr lang="hu-HU" altLang="hu-HU" sz="2400" dirty="0"/>
              <a:t>„Majdnem szinonimák”: </a:t>
            </a:r>
            <a:r>
              <a:rPr lang="en-GB" altLang="hu-HU" sz="2400" i="1" dirty="0"/>
              <a:t>a</a:t>
            </a:r>
            <a:r>
              <a:rPr lang="hu-HU" altLang="hu-HU" sz="2400" i="1" dirty="0"/>
              <a:t>tar</a:t>
            </a:r>
            <a:r>
              <a:rPr lang="hu-HU" altLang="hu-HU" sz="2400" dirty="0"/>
              <a:t> = ‘site’</a:t>
            </a:r>
          </a:p>
        </p:txBody>
      </p:sp>
    </p:spTree>
    <p:extLst>
      <p:ext uri="{BB962C8B-B14F-4D97-AF65-F5344CB8AC3E}">
        <p14:creationId xmlns:p14="http://schemas.microsoft.com/office/powerpoint/2010/main" val="41393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175558"/>
            <a:ext cx="10515600" cy="1325563"/>
          </a:xfrm>
        </p:spPr>
        <p:txBody>
          <a:bodyPr/>
          <a:lstStyle/>
          <a:p>
            <a:pPr algn="ctr"/>
            <a:r>
              <a:rPr lang="hu-HU" i="1" dirty="0" smtClean="0"/>
              <a:t>Viszlát két hét múlva!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3299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581"/>
          </a:xfrm>
        </p:spPr>
        <p:txBody>
          <a:bodyPr/>
          <a:lstStyle/>
          <a:p>
            <a:r>
              <a:rPr lang="hu-HU" altLang="hu-HU" dirty="0" smtClean="0"/>
              <a:t>Következő órára: olvasandó + házi feladat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>
          <a:xfrm>
            <a:off x="838198" y="1573967"/>
            <a:ext cx="11223813" cy="506667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hu-HU" altLang="hu-HU" u="sng" dirty="0" smtClean="0"/>
              <a:t>Olvasandó:</a:t>
            </a:r>
            <a:r>
              <a:rPr lang="hu-HU" altLang="hu-HU" dirty="0" smtClean="0"/>
              <a:t> </a:t>
            </a:r>
            <a:r>
              <a:rPr lang="pl-PL" altLang="hu-HU" dirty="0" smtClean="0"/>
              <a:t>K-McK pp. 19-41 (akkád), Bennett 4 (lexicostatistics, pp. 36-40)</a:t>
            </a:r>
            <a:r>
              <a:rPr lang="hu-HU" altLang="hu-HU" dirty="0" smtClean="0"/>
              <a:t>.</a:t>
            </a:r>
          </a:p>
          <a:p>
            <a:pPr marL="457200" lvl="1" indent="0" algn="r">
              <a:lnSpc>
                <a:spcPct val="120000"/>
              </a:lnSpc>
              <a:buNone/>
            </a:pPr>
            <a:r>
              <a:rPr lang="hu-HU" altLang="hu-HU" sz="2000" i="1" dirty="0" smtClean="0"/>
              <a:t>Készítsen listát az elírásokról, nyomdahibákról.	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altLang="hu-HU" dirty="0" smtClean="0"/>
              <a:t>2. </a:t>
            </a:r>
            <a:r>
              <a:rPr lang="hu-HU" altLang="hu-HU" u="sng" dirty="0"/>
              <a:t>A héber, az arab és az </a:t>
            </a:r>
            <a:r>
              <a:rPr lang="hu-HU" altLang="hu-HU" u="sng" dirty="0" smtClean="0"/>
              <a:t>arámi: Vitázzunk </a:t>
            </a:r>
            <a:r>
              <a:rPr lang="hu-HU" altLang="hu-HU" u="sng" dirty="0" err="1"/>
              <a:t>Hetzronnal</a:t>
            </a:r>
            <a:r>
              <a:rPr lang="hu-HU" altLang="hu-HU" u="sng" dirty="0" smtClean="0"/>
              <a:t>!</a:t>
            </a:r>
            <a:r>
              <a:rPr lang="hu-HU" altLang="hu-HU" dirty="0" smtClean="0"/>
              <a:t>	</a:t>
            </a:r>
            <a:r>
              <a:rPr lang="hu-HU" altLang="hu-HU" i="1" dirty="0" smtClean="0"/>
              <a:t>Lásd a honlapon.</a:t>
            </a:r>
          </a:p>
          <a:p>
            <a:pPr marL="539750">
              <a:lnSpc>
                <a:spcPct val="120000"/>
              </a:lnSpc>
            </a:pPr>
            <a:r>
              <a:rPr lang="hu-HU" altLang="hu-HU" sz="2600" dirty="0" smtClean="0"/>
              <a:t>Arámi közelebbi rokona a hébernek, mint az arab.</a:t>
            </a:r>
          </a:p>
          <a:p>
            <a:pPr marL="539750">
              <a:lnSpc>
                <a:spcPct val="120000"/>
              </a:lnSpc>
            </a:pPr>
            <a:r>
              <a:rPr lang="hu-HU" altLang="hu-HU" sz="2600" dirty="0"/>
              <a:t>Hivatkozzon a </a:t>
            </a:r>
            <a:r>
              <a:rPr lang="hu-HU" altLang="hu-HU" sz="2600" dirty="0" err="1"/>
              <a:t>Beyond</a:t>
            </a:r>
            <a:r>
              <a:rPr lang="hu-HU" altLang="hu-HU" sz="2600" dirty="0"/>
              <a:t> Babel arabról és arámiról szóló </a:t>
            </a:r>
            <a:r>
              <a:rPr lang="hu-HU" altLang="hu-HU" sz="2600" dirty="0" smtClean="0"/>
              <a:t>fejezeteire. </a:t>
            </a:r>
            <a:r>
              <a:rPr lang="hu-HU" sz="2600" dirty="0" smtClean="0"/>
              <a:t>Plusz </a:t>
            </a:r>
            <a:r>
              <a:rPr lang="hu-HU" sz="2600" dirty="0"/>
              <a:t>1-1 pontért</a:t>
            </a:r>
            <a:r>
              <a:rPr lang="hu-HU" sz="2600" dirty="0" smtClean="0"/>
              <a:t>: </a:t>
            </a:r>
          </a:p>
          <a:p>
            <a:pPr marL="996950" lvl="1">
              <a:lnSpc>
                <a:spcPct val="120000"/>
              </a:lnSpc>
            </a:pPr>
            <a:r>
              <a:rPr lang="hu-HU" sz="2200" dirty="0" smtClean="0"/>
              <a:t>hivatkozhat </a:t>
            </a:r>
            <a:r>
              <a:rPr lang="hu-HU" sz="2200" dirty="0"/>
              <a:t>a </a:t>
            </a:r>
            <a:r>
              <a:rPr lang="hu-HU" sz="2200" dirty="0" err="1"/>
              <a:t>Bennett-könyv</a:t>
            </a:r>
            <a:r>
              <a:rPr lang="hu-HU" sz="2200" dirty="0"/>
              <a:t> függelékére </a:t>
            </a:r>
            <a:r>
              <a:rPr lang="hu-HU" sz="2200" dirty="0" smtClean="0"/>
              <a:t>is,</a:t>
            </a:r>
          </a:p>
          <a:p>
            <a:pPr marL="996950" lvl="1">
              <a:lnSpc>
                <a:spcPct val="120000"/>
              </a:lnSpc>
            </a:pPr>
            <a:r>
              <a:rPr lang="hu-HU" sz="2200" dirty="0" smtClean="0"/>
              <a:t>hivatkozhat </a:t>
            </a:r>
            <a:r>
              <a:rPr lang="hu-HU" sz="2200" dirty="0"/>
              <a:t>egy-egy héber, arámi és arab leíró nyelvtanra is, </a:t>
            </a:r>
            <a:r>
              <a:rPr lang="hu-HU" sz="2200" dirty="0" smtClean="0"/>
              <a:t>és</a:t>
            </a:r>
          </a:p>
          <a:p>
            <a:pPr marL="996950" lvl="1">
              <a:lnSpc>
                <a:spcPct val="120000"/>
              </a:lnSpc>
            </a:pPr>
            <a:r>
              <a:rPr lang="hu-HU" sz="2200" dirty="0" smtClean="0"/>
              <a:t>hivatkozhat </a:t>
            </a:r>
            <a:r>
              <a:rPr lang="hu-HU" sz="2200" dirty="0" err="1"/>
              <a:t>Moscati</a:t>
            </a:r>
            <a:r>
              <a:rPr lang="hu-HU" sz="2200" dirty="0"/>
              <a:t> </a:t>
            </a:r>
            <a:r>
              <a:rPr lang="hu-HU" sz="2200" i="1" dirty="0" err="1"/>
              <a:t>Comparative</a:t>
            </a:r>
            <a:r>
              <a:rPr lang="hu-HU" sz="2200" i="1" dirty="0"/>
              <a:t> </a:t>
            </a:r>
            <a:r>
              <a:rPr lang="hu-HU" sz="2200" i="1" dirty="0" err="1"/>
              <a:t>Grammar</a:t>
            </a:r>
            <a:r>
              <a:rPr lang="hu-HU" sz="2200" dirty="0" err="1"/>
              <a:t>-jére</a:t>
            </a:r>
            <a:r>
              <a:rPr lang="hu-HU" sz="2200" dirty="0" smtClean="0"/>
              <a:t>.</a:t>
            </a:r>
            <a:endParaRPr lang="en-US" altLang="hu-HU" sz="2200" dirty="0" smtClean="0"/>
          </a:p>
          <a:p>
            <a:pPr marL="539750">
              <a:lnSpc>
                <a:spcPct val="120000"/>
              </a:lnSpc>
            </a:pPr>
            <a:r>
              <a:rPr lang="hu-HU" altLang="hu-HU" sz="2600" dirty="0"/>
              <a:t>Opcionális: </a:t>
            </a:r>
            <a:r>
              <a:rPr lang="hu-HU" altLang="hu-HU" sz="2600" i="1" dirty="0"/>
              <a:t>Készítsünk sémi </a:t>
            </a:r>
            <a:r>
              <a:rPr lang="hu-HU" altLang="hu-HU" sz="2600" i="1" dirty="0" smtClean="0"/>
              <a:t>eszperantót!</a:t>
            </a:r>
            <a:r>
              <a:rPr lang="hu-HU" altLang="hu-HU" sz="2600" dirty="0" smtClean="0"/>
              <a:t> (ld. honlapon) Javasolt csoportprojektként.</a:t>
            </a:r>
            <a:endParaRPr lang="hu-HU" altLang="hu-HU" sz="2600" i="1" dirty="0"/>
          </a:p>
          <a:p>
            <a:pPr marL="539750">
              <a:lnSpc>
                <a:spcPct val="120000"/>
              </a:lnSpc>
            </a:pPr>
            <a:r>
              <a:rPr lang="hu-HU" altLang="hu-HU" sz="2600" dirty="0" err="1" smtClean="0"/>
              <a:t>Emailben</a:t>
            </a:r>
            <a:r>
              <a:rPr lang="hu-HU" altLang="hu-HU" sz="2600" dirty="0" smtClean="0"/>
              <a:t>: </a:t>
            </a:r>
            <a:r>
              <a:rPr lang="hu-HU" altLang="hu-HU" sz="2600" dirty="0" err="1" smtClean="0"/>
              <a:t>biro.tamas</a:t>
            </a:r>
            <a:r>
              <a:rPr lang="hu-HU" altLang="hu-HU" sz="2600" dirty="0" smtClean="0"/>
              <a:t>@</a:t>
            </a:r>
            <a:r>
              <a:rPr lang="hu-HU" altLang="hu-HU" sz="2600" dirty="0" err="1" smtClean="0"/>
              <a:t>btk.elte.hu</a:t>
            </a:r>
            <a:r>
              <a:rPr lang="hu-HU" altLang="hu-HU" sz="2600" dirty="0" smtClean="0"/>
              <a:t>. Határidő: kedd dél (12:00). </a:t>
            </a:r>
          </a:p>
        </p:txBody>
      </p:sp>
    </p:spTree>
    <p:extLst>
      <p:ext uri="{BB962C8B-B14F-4D97-AF65-F5344CB8AC3E}">
        <p14:creationId xmlns:p14="http://schemas.microsoft.com/office/powerpoint/2010/main" val="35151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9296400" y="6400801"/>
            <a:ext cx="1062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2FE9876A-B7FE-4B22-9D3E-E3D9C11A339E}" type="slidenum">
              <a:rPr lang="en-US" altLang="hu-HU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4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828800" y="758825"/>
            <a:ext cx="8534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34963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hu-HU" altLang="hu-HU" sz="3400" dirty="0" smtClean="0">
                <a:solidFill>
                  <a:srgbClr val="000000"/>
                </a:solidFill>
              </a:rPr>
              <a:t>Az arámi nyelv története</a:t>
            </a:r>
          </a:p>
          <a:p>
            <a:pPr algn="ctr" eaLnBrk="1" hangingPunct="1">
              <a:spcBef>
                <a:spcPts val="700"/>
              </a:spcBef>
            </a:pPr>
            <a:r>
              <a:rPr lang="hu-HU" altLang="hu-HU" sz="3400" dirty="0" smtClean="0">
                <a:solidFill>
                  <a:srgbClr val="000000"/>
                </a:solidFill>
              </a:rPr>
              <a:t>és kapcsolata a héberrel</a:t>
            </a:r>
            <a:endParaRPr lang="en-US" altLang="hu-HU" sz="3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87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495550" y="1268414"/>
            <a:ext cx="81724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4963" eaLnBrk="0" hangingPunct="0">
              <a:tabLst>
                <a:tab pos="338138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140825" algn="l"/>
                <a:tab pos="9598025" algn="l"/>
                <a:tab pos="10055225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2575" eaLnBrk="0" hangingPunct="0">
              <a:tabLst>
                <a:tab pos="338138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140825" algn="l"/>
                <a:tab pos="9598025" algn="l"/>
                <a:tab pos="10055225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38138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140825" algn="l"/>
                <a:tab pos="9598025" algn="l"/>
                <a:tab pos="10055225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38138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140825" algn="l"/>
                <a:tab pos="9598025" algn="l"/>
                <a:tab pos="10055225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38138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140825" algn="l"/>
                <a:tab pos="9598025" algn="l"/>
                <a:tab pos="10055225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140825" algn="l"/>
                <a:tab pos="9598025" algn="l"/>
                <a:tab pos="10055225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140825" algn="l"/>
                <a:tab pos="9598025" algn="l"/>
                <a:tab pos="10055225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140825" algn="l"/>
                <a:tab pos="9598025" algn="l"/>
                <a:tab pos="10055225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140825" algn="l"/>
                <a:tab pos="9598025" algn="l"/>
                <a:tab pos="10055225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altLang="hu-HU" sz="2800" i="1" dirty="0">
                <a:solidFill>
                  <a:srgbClr val="000000"/>
                </a:solidFill>
              </a:rPr>
              <a:t>		</a:t>
            </a:r>
            <a:r>
              <a:rPr lang="en-US" altLang="hu-HU" sz="2200" i="1" u="sng" dirty="0">
                <a:solidFill>
                  <a:srgbClr val="000000"/>
                </a:solidFill>
              </a:rPr>
              <a:t>Geography</a:t>
            </a:r>
            <a:r>
              <a:rPr lang="en-US" altLang="hu-HU" sz="2200" i="1" dirty="0">
                <a:solidFill>
                  <a:srgbClr val="000000"/>
                </a:solidFill>
              </a:rPr>
              <a:t>: Northwest Semitic spoken language continuum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hu-H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Aramaic 	Northern Hebrew	Southern Hebrew	Moab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hu-HU" sz="2000" dirty="0">
                <a:solidFill>
                  <a:srgbClr val="000000"/>
                </a:solidFill>
              </a:rPr>
              <a:t>									</a:t>
            </a:r>
            <a:r>
              <a:rPr lang="en-US" altLang="hu-HU" dirty="0">
                <a:solidFill>
                  <a:srgbClr val="000000"/>
                </a:solidFill>
              </a:rPr>
              <a:t>				</a:t>
            </a:r>
            <a:r>
              <a:rPr lang="hu-HU" altLang="hu-HU" dirty="0" smtClean="0">
                <a:solidFill>
                  <a:srgbClr val="000000"/>
                </a:solidFill>
              </a:rPr>
              <a:t>	      </a:t>
            </a:r>
            <a:r>
              <a:rPr lang="en-US" altLang="hu-HU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Judah</a:t>
            </a:r>
            <a:endParaRPr lang="en-US" altLang="hu-HU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spcBef>
                <a:spcPts val="700"/>
              </a:spcBef>
            </a:pPr>
            <a:r>
              <a:rPr lang="hu-HU" altLang="hu-HU" dirty="0" smtClean="0">
                <a:solidFill>
                  <a:srgbClr val="000000"/>
                </a:solidFill>
              </a:rPr>
              <a:t>		</a:t>
            </a:r>
            <a:r>
              <a:rPr lang="en-US" altLang="hu-HU" dirty="0">
                <a:solidFill>
                  <a:srgbClr val="000000"/>
                </a:solidFill>
              </a:rPr>
              <a:t>							 	</a:t>
            </a:r>
            <a:r>
              <a:rPr lang="en-US" altLang="hu-HU" sz="20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Pre-classical BH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hu-HU" dirty="0">
                <a:solidFill>
                  <a:srgbClr val="000000"/>
                </a:solidFill>
              </a:rPr>
              <a:t>														    </a:t>
            </a:r>
            <a:r>
              <a:rPr lang="hu-HU" altLang="hu-HU" dirty="0" smtClean="0">
                <a:solidFill>
                  <a:srgbClr val="000000"/>
                </a:solidFill>
              </a:rPr>
              <a:t>		</a:t>
            </a:r>
            <a:r>
              <a:rPr lang="en-US" altLang="hu-HU" dirty="0" smtClean="0">
                <a:solidFill>
                  <a:srgbClr val="000000"/>
                </a:solidFill>
              </a:rPr>
              <a:t> 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smtClean="0">
                <a:solidFill>
                  <a:srgbClr val="000000"/>
                </a:solidFill>
              </a:rPr>
              <a:t>     </a:t>
            </a:r>
            <a:r>
              <a:rPr lang="en-US" altLang="hu-HU" dirty="0" smtClean="0">
                <a:solidFill>
                  <a:srgbClr val="000000"/>
                </a:solidFill>
              </a:rPr>
              <a:t> </a:t>
            </a:r>
            <a:r>
              <a:rPr lang="en-US" altLang="hu-HU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Mesha</a:t>
            </a:r>
            <a:r>
              <a:rPr lang="en-US" altLang="hu-HU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stele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hu-HU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early Aramaic </a:t>
            </a:r>
            <a:r>
              <a:rPr lang="en-US" alt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hu-HU" dirty="0">
                <a:solidFill>
                  <a:srgbClr val="000000"/>
                </a:solidFill>
              </a:rPr>
              <a:t>							    </a:t>
            </a:r>
            <a:r>
              <a:rPr lang="en-US" altLang="hu-HU" sz="20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Classical BH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hu-HU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inscriptions</a:t>
            </a:r>
          </a:p>
          <a:p>
            <a:pPr lvl="1" eaLnBrk="1" hangingPunct="1">
              <a:spcBef>
                <a:spcPts val="700"/>
              </a:spcBef>
            </a:pPr>
            <a:endParaRPr lang="en-US" altLang="hu-HU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700"/>
              </a:spcBef>
            </a:pPr>
            <a:endParaRPr lang="en-US" altLang="hu-HU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700"/>
              </a:spcBef>
            </a:pPr>
            <a:r>
              <a:rPr lang="en-US" altLang="hu-HU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Achaemenid</a:t>
            </a:r>
            <a:r>
              <a:rPr lang="en-US" alt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 	</a:t>
            </a:r>
            <a:r>
              <a:rPr lang="en-US" altLang="hu-HU" dirty="0">
                <a:solidFill>
                  <a:srgbClr val="000000"/>
                </a:solidFill>
              </a:rPr>
              <a:t>				</a:t>
            </a:r>
            <a:r>
              <a:rPr lang="en-US" altLang="hu-HU" sz="20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Late Biblical Hebrew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hu-HU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Aramaic</a:t>
            </a:r>
            <a:r>
              <a:rPr lang="en-US" altLang="hu-HU" dirty="0">
                <a:solidFill>
                  <a:srgbClr val="000000"/>
                </a:solidFill>
              </a:rPr>
              <a:t> 									</a:t>
            </a:r>
            <a:r>
              <a:rPr lang="en-US" altLang="hu-HU" sz="20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Qumran Hebrew</a:t>
            </a:r>
          </a:p>
          <a:p>
            <a:pPr lvl="1" eaLnBrk="1" hangingPunct="1">
              <a:spcBef>
                <a:spcPts val="700"/>
              </a:spcBef>
            </a:pPr>
            <a:endParaRPr lang="en-US" altLang="hu-HU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700"/>
              </a:spcBef>
            </a:pPr>
            <a:r>
              <a:rPr lang="en-US" altLang="hu-HU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Middle Aramaic</a:t>
            </a:r>
            <a:r>
              <a:rPr lang="en-US" altLang="hu-HU" dirty="0">
                <a:solidFill>
                  <a:srgbClr val="000000"/>
                </a:solidFill>
              </a:rPr>
              <a:t> 					</a:t>
            </a:r>
            <a:r>
              <a:rPr lang="en-US" altLang="hu-HU" sz="2000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Mishnaic</a:t>
            </a:r>
            <a:r>
              <a:rPr lang="en-US" altLang="hu-HU" sz="20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/Rabbinic Hebrew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hu-HU" sz="3600">
                <a:solidFill>
                  <a:srgbClr val="000000"/>
                </a:solidFill>
              </a:rPr>
              <a:t>History of Biblical Hebrew: </a:t>
            </a:r>
            <a:r>
              <a:rPr lang="en-US" altLang="hu-HU" sz="22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spoken</a:t>
            </a:r>
            <a:r>
              <a:rPr lang="en-US" altLang="hu-HU" sz="2200">
                <a:solidFill>
                  <a:srgbClr val="000000"/>
                </a:solidFill>
              </a:rPr>
              <a:t> vs. </a:t>
            </a:r>
            <a:r>
              <a:rPr lang="en-US" altLang="hu-HU" sz="2200" u="sng">
                <a:solidFill>
                  <a:srgbClr val="000000"/>
                </a:solidFill>
                <a:latin typeface="Times New Roman" panose="02020603050405020304" pitchFamily="18" charset="0"/>
              </a:rPr>
              <a:t>written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545200" y="692150"/>
            <a:ext cx="994801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75"/>
              </a:spcBef>
            </a:pPr>
            <a:r>
              <a:rPr lang="en-US" altLang="hu-HU" sz="2200" i="1" u="sng">
                <a:solidFill>
                  <a:srgbClr val="000000"/>
                </a:solidFill>
              </a:rPr>
              <a:t>Time:</a:t>
            </a:r>
          </a:p>
          <a:p>
            <a:pPr eaLnBrk="1" hangingPunct="1">
              <a:spcBef>
                <a:spcPts val="1250"/>
              </a:spcBef>
            </a:pPr>
            <a:r>
              <a:rPr lang="en-US" altLang="hu-HU" sz="2000">
                <a:solidFill>
                  <a:srgbClr val="000000"/>
                </a:solidFill>
              </a:rPr>
              <a:t>2</a:t>
            </a:r>
            <a:r>
              <a:rPr lang="en-US" altLang="hu-HU" sz="2000" baseline="30000">
                <a:solidFill>
                  <a:srgbClr val="000000"/>
                </a:solidFill>
              </a:rPr>
              <a:t>nd</a:t>
            </a:r>
            <a:r>
              <a:rPr lang="en-US" altLang="hu-HU" sz="2000">
                <a:solidFill>
                  <a:srgbClr val="000000"/>
                </a:solidFill>
              </a:rPr>
              <a:t> Temple;	Bab. exile;   1</a:t>
            </a:r>
            <a:r>
              <a:rPr lang="en-US" altLang="hu-HU" sz="2000" baseline="30000">
                <a:solidFill>
                  <a:srgbClr val="000000"/>
                </a:solidFill>
              </a:rPr>
              <a:t>st</a:t>
            </a:r>
            <a:r>
              <a:rPr lang="en-US" altLang="hu-HU" sz="2000">
                <a:solidFill>
                  <a:srgbClr val="000000"/>
                </a:solidFill>
              </a:rPr>
              <a:t> Temple; Judges</a:t>
            </a: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3432175" y="2205039"/>
            <a:ext cx="1588" cy="11525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3432175" y="3716339"/>
            <a:ext cx="1588" cy="11525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3432175" y="5300664"/>
            <a:ext cx="1588" cy="13684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 flipH="1">
            <a:off x="7748588" y="3789363"/>
            <a:ext cx="438150" cy="10080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8759825" y="2636839"/>
            <a:ext cx="1588" cy="72072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7680325" y="5157789"/>
            <a:ext cx="1588" cy="1428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>
            <a:off x="6096001" y="2060576"/>
            <a:ext cx="504825" cy="5762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1" name="Line 12"/>
          <p:cNvSpPr>
            <a:spLocks noChangeShapeType="1"/>
          </p:cNvSpPr>
          <p:nvPr/>
        </p:nvSpPr>
        <p:spPr bwMode="auto">
          <a:xfrm flipH="1">
            <a:off x="7316788" y="2133600"/>
            <a:ext cx="366712" cy="431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2" name="Text Box 13"/>
          <p:cNvSpPr txBox="1">
            <a:spLocks noChangeArrowheads="1"/>
          </p:cNvSpPr>
          <p:nvPr/>
        </p:nvSpPr>
        <p:spPr bwMode="auto">
          <a:xfrm>
            <a:off x="5227709" y="2708276"/>
            <a:ext cx="101275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en-US" altLang="hu-H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North and South, </a:t>
            </a:r>
            <a:br>
              <a:rPr lang="en-US" altLang="hu-H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hu-H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pre- and post-exilic Colloquial Hebrew?</a:t>
            </a:r>
          </a:p>
        </p:txBody>
      </p:sp>
      <p:sp>
        <p:nvSpPr>
          <p:cNvPr id="17423" name="Line 14"/>
          <p:cNvSpPr>
            <a:spLocks noChangeShapeType="1"/>
          </p:cNvSpPr>
          <p:nvPr/>
        </p:nvSpPr>
        <p:spPr bwMode="auto">
          <a:xfrm>
            <a:off x="5880101" y="5229225"/>
            <a:ext cx="792163" cy="863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4" name="Line 15"/>
          <p:cNvSpPr>
            <a:spLocks noChangeShapeType="1"/>
          </p:cNvSpPr>
          <p:nvPr/>
        </p:nvSpPr>
        <p:spPr bwMode="auto">
          <a:xfrm flipV="1">
            <a:off x="5880101" y="5226050"/>
            <a:ext cx="576263" cy="7938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5" name="Line 16"/>
          <p:cNvSpPr>
            <a:spLocks noChangeShapeType="1"/>
          </p:cNvSpPr>
          <p:nvPr/>
        </p:nvSpPr>
        <p:spPr bwMode="auto">
          <a:xfrm>
            <a:off x="4800601" y="6237289"/>
            <a:ext cx="1800225" cy="1587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6" name="Line 17"/>
          <p:cNvSpPr>
            <a:spLocks noChangeShapeType="1"/>
          </p:cNvSpPr>
          <p:nvPr/>
        </p:nvSpPr>
        <p:spPr bwMode="auto">
          <a:xfrm flipH="1">
            <a:off x="9188451" y="3357563"/>
            <a:ext cx="582613" cy="2159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7" name="Line 18"/>
          <p:cNvSpPr>
            <a:spLocks noChangeShapeType="1"/>
          </p:cNvSpPr>
          <p:nvPr/>
        </p:nvSpPr>
        <p:spPr bwMode="auto">
          <a:xfrm>
            <a:off x="10056814" y="2133601"/>
            <a:ext cx="1587" cy="79057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8" name="Line 19"/>
          <p:cNvSpPr>
            <a:spLocks noChangeShapeType="1"/>
          </p:cNvSpPr>
          <p:nvPr/>
        </p:nvSpPr>
        <p:spPr bwMode="auto">
          <a:xfrm flipV="1">
            <a:off x="3863975" y="5297489"/>
            <a:ext cx="2592388" cy="7937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9" name="Text Box 20"/>
          <p:cNvSpPr txBox="1">
            <a:spLocks noChangeArrowheads="1"/>
          </p:cNvSpPr>
          <p:nvPr/>
        </p:nvSpPr>
        <p:spPr bwMode="auto">
          <a:xfrm>
            <a:off x="4079875" y="6491288"/>
            <a:ext cx="5976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1125"/>
              </a:spcBef>
            </a:pPr>
            <a:r>
              <a:rPr lang="en-US" altLang="hu-HU">
                <a:solidFill>
                  <a:srgbClr val="000000"/>
                </a:solidFill>
              </a:rPr>
              <a:t>To observe: where are </a:t>
            </a:r>
            <a:r>
              <a:rPr lang="en-US" altLang="hu-HU" i="1">
                <a:solidFill>
                  <a:srgbClr val="000000"/>
                </a:solidFill>
              </a:rPr>
              <a:t>no</a:t>
            </a:r>
            <a:r>
              <a:rPr lang="en-US" altLang="hu-HU">
                <a:solidFill>
                  <a:srgbClr val="000000"/>
                </a:solidFill>
              </a:rPr>
              <a:t> connecting lines! Major break!</a:t>
            </a:r>
          </a:p>
        </p:txBody>
      </p:sp>
      <p:sp>
        <p:nvSpPr>
          <p:cNvPr id="17430" name="Text Box 21"/>
          <p:cNvSpPr txBox="1">
            <a:spLocks noChangeArrowheads="1"/>
          </p:cNvSpPr>
          <p:nvPr/>
        </p:nvSpPr>
        <p:spPr bwMode="auto">
          <a:xfrm>
            <a:off x="7391400" y="404813"/>
            <a:ext cx="194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en-US" altLang="hu-HU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hypothesized</a:t>
            </a:r>
          </a:p>
        </p:txBody>
      </p:sp>
      <p:sp>
        <p:nvSpPr>
          <p:cNvPr id="17431" name="Text Box 22"/>
          <p:cNvSpPr txBox="1">
            <a:spLocks noChangeArrowheads="1"/>
          </p:cNvSpPr>
          <p:nvPr/>
        </p:nvSpPr>
        <p:spPr bwMode="auto">
          <a:xfrm>
            <a:off x="9048751" y="981075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en-US" altLang="hu-HU" u="sng">
                <a:solidFill>
                  <a:srgbClr val="000000"/>
                </a:solidFill>
                <a:latin typeface="Times New Roman" panose="02020603050405020304" pitchFamily="18" charset="0"/>
              </a:rPr>
              <a:t>documents</a:t>
            </a:r>
          </a:p>
        </p:txBody>
      </p:sp>
      <p:cxnSp>
        <p:nvCxnSpPr>
          <p:cNvPr id="17432" name="AutoShape 23"/>
          <p:cNvCxnSpPr>
            <a:cxnSpLocks noChangeShapeType="1"/>
            <a:stCxn id="17420" idx="0"/>
          </p:cNvCxnSpPr>
          <p:nvPr/>
        </p:nvCxnSpPr>
        <p:spPr bwMode="auto">
          <a:xfrm rot="5400000">
            <a:off x="5664201" y="2205039"/>
            <a:ext cx="576263" cy="28733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3" name="AutoShape 24"/>
          <p:cNvCxnSpPr>
            <a:cxnSpLocks noChangeShapeType="1"/>
          </p:cNvCxnSpPr>
          <p:nvPr/>
        </p:nvCxnSpPr>
        <p:spPr bwMode="auto">
          <a:xfrm flipH="1">
            <a:off x="5951539" y="1989138"/>
            <a:ext cx="1150937" cy="6477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43884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438" y="115889"/>
            <a:ext cx="8964612" cy="1133475"/>
          </a:xfrm>
        </p:spPr>
        <p:txBody>
          <a:bodyPr/>
          <a:lstStyle/>
          <a:p>
            <a:r>
              <a:rPr lang="en-US" altLang="hu-HU" sz="4000"/>
              <a:t>The </a:t>
            </a:r>
            <a:r>
              <a:rPr lang="en-US" altLang="hu-HU" sz="4000">
                <a:solidFill>
                  <a:srgbClr val="993300"/>
                </a:solidFill>
              </a:rPr>
              <a:t>West-Semitic</a:t>
            </a:r>
            <a:r>
              <a:rPr lang="en-US" altLang="hu-HU" sz="4000"/>
              <a:t> language continuum</a:t>
            </a:r>
          </a:p>
        </p:txBody>
      </p:sp>
      <p:pic>
        <p:nvPicPr>
          <p:cNvPr id="19459" name="Picture 3"/>
          <p:cNvPicPr>
            <a:picLocks noGrp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1268413"/>
            <a:ext cx="7504112" cy="5808662"/>
          </a:xfrm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24001" y="5373688"/>
            <a:ext cx="1331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CC00FF"/>
                </a:solidFill>
              </a:rPr>
              <a:t>Egyiptian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143251" y="2565400"/>
            <a:ext cx="576263" cy="287338"/>
          </a:xfrm>
          <a:prstGeom prst="flowChartAlternateProcess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719514" y="2708275"/>
            <a:ext cx="1512887" cy="1512888"/>
          </a:xfrm>
          <a:prstGeom prst="flowChartAlternateProcess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6672263" y="2587625"/>
            <a:ext cx="576262" cy="215900"/>
          </a:xfrm>
          <a:prstGeom prst="flowChartAlternateProcess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7751763" y="4365625"/>
            <a:ext cx="576262" cy="287338"/>
          </a:xfrm>
          <a:prstGeom prst="flowChartAlternateProcess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1703388" y="1773239"/>
            <a:ext cx="10795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993300"/>
                </a:solidFill>
              </a:rPr>
              <a:t>Ugaritic</a:t>
            </a:r>
            <a:br>
              <a:rPr lang="en-US" altLang="hu-HU" b="1" i="1">
                <a:solidFill>
                  <a:srgbClr val="993300"/>
                </a:solidFill>
              </a:rPr>
            </a:br>
            <a:r>
              <a:rPr lang="en-US" altLang="hu-HU" sz="1400">
                <a:solidFill>
                  <a:srgbClr val="993300"/>
                </a:solidFill>
              </a:rPr>
              <a:t>until </a:t>
            </a:r>
            <a:br>
              <a:rPr lang="en-US" altLang="hu-HU" sz="1400">
                <a:solidFill>
                  <a:srgbClr val="993300"/>
                </a:solidFill>
              </a:rPr>
            </a:br>
            <a:r>
              <a:rPr lang="en-US" altLang="hu-HU" sz="1400">
                <a:solidFill>
                  <a:srgbClr val="993300"/>
                </a:solidFill>
              </a:rPr>
              <a:t>1200 BCE</a:t>
            </a:r>
            <a:endParaRPr lang="en-US" altLang="hu-HU" sz="1400" b="1" i="1">
              <a:solidFill>
                <a:srgbClr val="993300"/>
              </a:solidFill>
            </a:endParaRP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6311901" y="2924176"/>
            <a:ext cx="1331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FF0066"/>
                </a:solidFill>
              </a:rPr>
              <a:t>Akkadian</a:t>
            </a:r>
          </a:p>
        </p:txBody>
      </p:sp>
      <p:sp>
        <p:nvSpPr>
          <p:cNvPr id="19467" name="Line 13"/>
          <p:cNvSpPr>
            <a:spLocks noChangeShapeType="1"/>
          </p:cNvSpPr>
          <p:nvPr/>
        </p:nvSpPr>
        <p:spPr bwMode="auto">
          <a:xfrm>
            <a:off x="2208213" y="2133600"/>
            <a:ext cx="863600" cy="431800"/>
          </a:xfrm>
          <a:prstGeom prst="line">
            <a:avLst/>
          </a:prstGeom>
          <a:noFill/>
          <a:ln w="22225">
            <a:solidFill>
              <a:srgbClr val="99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8" name="AutoShape 14"/>
          <p:cNvSpPr>
            <a:spLocks noChangeArrowheads="1"/>
          </p:cNvSpPr>
          <p:nvPr/>
        </p:nvSpPr>
        <p:spPr bwMode="auto">
          <a:xfrm>
            <a:off x="3863976" y="3933825"/>
            <a:ext cx="576263" cy="215900"/>
          </a:xfrm>
          <a:prstGeom prst="flowChartAlternateProcess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4079876" y="3213100"/>
            <a:ext cx="1439863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993300"/>
                </a:solidFill>
              </a:rPr>
              <a:t>Aramaic</a:t>
            </a:r>
            <a:r>
              <a:rPr lang="en-US" altLang="hu-HU">
                <a:solidFill>
                  <a:srgbClr val="993300"/>
                </a:solidFill>
              </a:rPr>
              <a:t>    </a:t>
            </a:r>
            <a:r>
              <a:rPr lang="en-US" altLang="hu-HU" sz="1400">
                <a:solidFill>
                  <a:srgbClr val="993300"/>
                </a:solidFill>
              </a:rPr>
              <a:t>from 1100 BCE</a:t>
            </a:r>
          </a:p>
        </p:txBody>
      </p:sp>
      <p:sp>
        <p:nvSpPr>
          <p:cNvPr id="19470" name="AutoShape 16"/>
          <p:cNvSpPr>
            <a:spLocks noChangeArrowheads="1"/>
          </p:cNvSpPr>
          <p:nvPr/>
        </p:nvSpPr>
        <p:spPr bwMode="auto">
          <a:xfrm>
            <a:off x="5664201" y="3284538"/>
            <a:ext cx="576263" cy="215900"/>
          </a:xfrm>
          <a:prstGeom prst="flowChartAlternateProcess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9471" name="Text Box 17"/>
          <p:cNvSpPr txBox="1">
            <a:spLocks noChangeArrowheads="1"/>
          </p:cNvSpPr>
          <p:nvPr/>
        </p:nvSpPr>
        <p:spPr bwMode="auto">
          <a:xfrm rot="-3480000">
            <a:off x="1538288" y="3371851"/>
            <a:ext cx="1547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993300"/>
                </a:solidFill>
              </a:rPr>
              <a:t>Phoenician</a:t>
            </a:r>
          </a:p>
        </p:txBody>
      </p:sp>
      <p:sp>
        <p:nvSpPr>
          <p:cNvPr id="19472" name="Line 18"/>
          <p:cNvSpPr>
            <a:spLocks noChangeShapeType="1"/>
          </p:cNvSpPr>
          <p:nvPr/>
        </p:nvSpPr>
        <p:spPr bwMode="auto">
          <a:xfrm>
            <a:off x="2208213" y="3860800"/>
            <a:ext cx="863600" cy="431800"/>
          </a:xfrm>
          <a:prstGeom prst="line">
            <a:avLst/>
          </a:prstGeom>
          <a:noFill/>
          <a:ln w="22225">
            <a:solidFill>
              <a:srgbClr val="99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73" name="Line 19"/>
          <p:cNvSpPr>
            <a:spLocks noChangeShapeType="1"/>
          </p:cNvSpPr>
          <p:nvPr/>
        </p:nvSpPr>
        <p:spPr bwMode="auto">
          <a:xfrm flipV="1">
            <a:off x="2424114" y="3429001"/>
            <a:ext cx="935037" cy="144463"/>
          </a:xfrm>
          <a:prstGeom prst="line">
            <a:avLst/>
          </a:prstGeom>
          <a:noFill/>
          <a:ln w="22225">
            <a:solidFill>
              <a:srgbClr val="99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74" name="Text Box 20"/>
          <p:cNvSpPr txBox="1">
            <a:spLocks noChangeArrowheads="1"/>
          </p:cNvSpPr>
          <p:nvPr/>
        </p:nvSpPr>
        <p:spPr bwMode="auto">
          <a:xfrm>
            <a:off x="3935413" y="5149851"/>
            <a:ext cx="3097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FF0066"/>
                </a:solidFill>
              </a:rPr>
              <a:t>Arabic (Nabatean) tribes?</a:t>
            </a:r>
          </a:p>
        </p:txBody>
      </p:sp>
      <p:sp>
        <p:nvSpPr>
          <p:cNvPr id="19475" name="Text Box 21"/>
          <p:cNvSpPr txBox="1">
            <a:spLocks noChangeArrowheads="1"/>
          </p:cNvSpPr>
          <p:nvPr/>
        </p:nvSpPr>
        <p:spPr bwMode="auto">
          <a:xfrm>
            <a:off x="5808663" y="6015038"/>
            <a:ext cx="3097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FF0066"/>
                </a:solidFill>
              </a:rPr>
              <a:t>South-Arabian &amp; Ethiopian</a:t>
            </a:r>
          </a:p>
        </p:txBody>
      </p:sp>
      <p:sp>
        <p:nvSpPr>
          <p:cNvPr id="19476" name="Line 22"/>
          <p:cNvSpPr>
            <a:spLocks noChangeShapeType="1"/>
          </p:cNvSpPr>
          <p:nvPr/>
        </p:nvSpPr>
        <p:spPr bwMode="auto">
          <a:xfrm flipH="1">
            <a:off x="5519738" y="6308726"/>
            <a:ext cx="431800" cy="5492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77" name="AutoShape 23"/>
          <p:cNvSpPr>
            <a:spLocks noChangeArrowheads="1"/>
          </p:cNvSpPr>
          <p:nvPr/>
        </p:nvSpPr>
        <p:spPr bwMode="auto">
          <a:xfrm rot="-9600000">
            <a:off x="3214689" y="3068639"/>
            <a:ext cx="288925" cy="15843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9478" name="Text Box 24"/>
          <p:cNvSpPr txBox="1">
            <a:spLocks noChangeArrowheads="1"/>
          </p:cNvSpPr>
          <p:nvPr/>
        </p:nvSpPr>
        <p:spPr bwMode="auto">
          <a:xfrm>
            <a:off x="1558926" y="6597650"/>
            <a:ext cx="6480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sz="1200"/>
              <a:t>Source: http://www.aramaic-dem.org/English/History/THE_ARAMAEANS-filer/image001.jpg</a:t>
            </a:r>
          </a:p>
        </p:txBody>
      </p:sp>
      <p:sp>
        <p:nvSpPr>
          <p:cNvPr id="19479" name="Text Box 25"/>
          <p:cNvSpPr txBox="1">
            <a:spLocks noChangeArrowheads="1"/>
          </p:cNvSpPr>
          <p:nvPr/>
        </p:nvSpPr>
        <p:spPr bwMode="auto">
          <a:xfrm>
            <a:off x="1524000" y="5876925"/>
            <a:ext cx="1042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993300"/>
                </a:solidFill>
              </a:rPr>
              <a:t>Tel el-Amarna</a:t>
            </a:r>
          </a:p>
        </p:txBody>
      </p:sp>
      <p:sp>
        <p:nvSpPr>
          <p:cNvPr id="19480" name="Freeform 26"/>
          <p:cNvSpPr>
            <a:spLocks/>
          </p:cNvSpPr>
          <p:nvPr/>
        </p:nvSpPr>
        <p:spPr bwMode="auto">
          <a:xfrm>
            <a:off x="2424113" y="5157789"/>
            <a:ext cx="850900" cy="935037"/>
          </a:xfrm>
          <a:custGeom>
            <a:avLst/>
            <a:gdLst>
              <a:gd name="T0" fmla="*/ 1257558763 w 536"/>
              <a:gd name="T1" fmla="*/ 0 h 589"/>
              <a:gd name="T2" fmla="*/ 1141631575 w 536"/>
              <a:gd name="T3" fmla="*/ 1141629377 h 589"/>
              <a:gd name="T4" fmla="*/ 0 w 536"/>
              <a:gd name="T5" fmla="*/ 1484370444 h 5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6" h="589">
                <a:moveTo>
                  <a:pt x="499" y="0"/>
                </a:moveTo>
                <a:cubicBezTo>
                  <a:pt x="517" y="177"/>
                  <a:pt x="536" y="355"/>
                  <a:pt x="453" y="453"/>
                </a:cubicBezTo>
                <a:cubicBezTo>
                  <a:pt x="370" y="551"/>
                  <a:pt x="75" y="566"/>
                  <a:pt x="0" y="589"/>
                </a:cubicBezTo>
              </a:path>
            </a:pathLst>
          </a:custGeom>
          <a:noFill/>
          <a:ln w="25400">
            <a:solidFill>
              <a:srgbClr val="99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81" name="Text Box 27"/>
          <p:cNvSpPr txBox="1">
            <a:spLocks noChangeArrowheads="1"/>
          </p:cNvSpPr>
          <p:nvPr/>
        </p:nvSpPr>
        <p:spPr bwMode="auto">
          <a:xfrm>
            <a:off x="1919289" y="981075"/>
            <a:ext cx="12969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0066FF"/>
                </a:solidFill>
              </a:rPr>
              <a:t>Hittite </a:t>
            </a:r>
            <a:r>
              <a:rPr lang="en-US" altLang="hu-HU" sz="1400">
                <a:solidFill>
                  <a:srgbClr val="0066FF"/>
                </a:solidFill>
              </a:rPr>
              <a:t>until </a:t>
            </a:r>
            <a:br>
              <a:rPr lang="en-US" altLang="hu-HU" sz="1400">
                <a:solidFill>
                  <a:srgbClr val="0066FF"/>
                </a:solidFill>
              </a:rPr>
            </a:br>
            <a:r>
              <a:rPr lang="en-US" altLang="hu-HU" sz="1400">
                <a:solidFill>
                  <a:srgbClr val="0066FF"/>
                </a:solidFill>
              </a:rPr>
              <a:t>1200      BCE</a:t>
            </a:r>
            <a:endParaRPr lang="en-US" altLang="hu-HU" sz="1400" b="1" i="1">
              <a:solidFill>
                <a:srgbClr val="0066FF"/>
              </a:solidFill>
            </a:endParaRPr>
          </a:p>
        </p:txBody>
      </p:sp>
      <p:sp>
        <p:nvSpPr>
          <p:cNvPr id="19482" name="Line 28"/>
          <p:cNvSpPr>
            <a:spLocks noChangeShapeType="1"/>
          </p:cNvSpPr>
          <p:nvPr/>
        </p:nvSpPr>
        <p:spPr bwMode="auto">
          <a:xfrm flipH="1">
            <a:off x="1631950" y="3646489"/>
            <a:ext cx="503238" cy="142875"/>
          </a:xfrm>
          <a:prstGeom prst="line">
            <a:avLst/>
          </a:prstGeom>
          <a:noFill/>
          <a:ln w="22225">
            <a:solidFill>
              <a:srgbClr val="99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8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115889"/>
            <a:ext cx="9144000" cy="1133475"/>
          </a:xfrm>
        </p:spPr>
        <p:txBody>
          <a:bodyPr/>
          <a:lstStyle/>
          <a:p>
            <a:r>
              <a:rPr lang="en-US" altLang="hu-HU" sz="4000"/>
              <a:t>The West-Semitic language continuum</a:t>
            </a:r>
          </a:p>
        </p:txBody>
      </p:sp>
      <p:pic>
        <p:nvPicPr>
          <p:cNvPr id="20483" name="Picture 3"/>
          <p:cNvPicPr>
            <a:picLocks noGrp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9" y="1484313"/>
            <a:ext cx="4033837" cy="4362450"/>
          </a:xfrm>
        </p:spPr>
      </p:pic>
      <p:sp>
        <p:nvSpPr>
          <p:cNvPr id="2048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74826" y="1195389"/>
            <a:ext cx="4537075" cy="5329237"/>
          </a:xfrm>
        </p:spPr>
        <p:txBody>
          <a:bodyPr/>
          <a:lstStyle/>
          <a:p>
            <a:pPr marL="0" indent="0">
              <a:spcBef>
                <a:spcPct val="20000"/>
              </a:spcBef>
            </a:pPr>
            <a:r>
              <a:rPr lang="en-US" altLang="hu-HU" dirty="0" smtClean="0">
                <a:latin typeface="Times New Roman" panose="02020603050405020304" pitchFamily="18" charset="0"/>
              </a:rPr>
              <a:t>Soon after 1000 BCE:</a:t>
            </a:r>
          </a:p>
          <a:p>
            <a:pPr marL="0" indent="0"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hu-HU" sz="2000" u="sng" dirty="0">
                <a:latin typeface="Times New Roman" panose="02020603050405020304" pitchFamily="18" charset="0"/>
              </a:rPr>
              <a:t>(Ugaritic</a:t>
            </a:r>
            <a:r>
              <a:rPr lang="en-US" altLang="hu-HU" sz="2000" dirty="0">
                <a:latin typeface="Times New Roman" panose="02020603050405020304" pitchFamily="18" charset="0"/>
              </a:rPr>
              <a:t> not anymore, </a:t>
            </a:r>
            <a:r>
              <a:rPr lang="en-US" altLang="hu-HU" sz="1600" dirty="0">
                <a:latin typeface="Times New Roman" panose="02020603050405020304" pitchFamily="18" charset="0"/>
              </a:rPr>
              <a:t>no Canaanite shift</a:t>
            </a:r>
            <a:r>
              <a:rPr lang="en-US" altLang="hu-HU" sz="2000" dirty="0">
                <a:latin typeface="Times New Roman" panose="02020603050405020304" pitchFamily="18" charset="0"/>
              </a:rPr>
              <a:t>)</a:t>
            </a:r>
          </a:p>
          <a:p>
            <a:pPr marL="0" indent="0"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hu-HU" sz="2000" dirty="0">
                <a:latin typeface="Times New Roman" panose="02020603050405020304" pitchFamily="18" charset="0"/>
              </a:rPr>
              <a:t>(Philistine language? Indo-European?)</a:t>
            </a:r>
            <a:endParaRPr lang="en-US" altLang="hu-HU" sz="2000" u="sng" dirty="0">
              <a:latin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hu-HU" sz="2400" u="sng" dirty="0">
                <a:latin typeface="Times New Roman" panose="02020603050405020304" pitchFamily="18" charset="0"/>
              </a:rPr>
              <a:t>Aramaic</a:t>
            </a:r>
            <a:r>
              <a:rPr lang="en-US" altLang="hu-HU" sz="2400" dirty="0">
                <a:latin typeface="Times New Roman" panose="02020603050405020304" pitchFamily="18" charset="0"/>
              </a:rPr>
              <a:t> in Syria </a:t>
            </a:r>
            <a:r>
              <a:rPr lang="en-US" altLang="hu-HU" sz="1600" dirty="0">
                <a:latin typeface="Times New Roman" panose="02020603050405020304" pitchFamily="18" charset="0"/>
              </a:rPr>
              <a:t>(no Canaanite shift)</a:t>
            </a:r>
            <a:endParaRPr lang="en-US" altLang="hu-HU" sz="2400" u="sng" dirty="0">
              <a:latin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hu-HU" sz="2400" dirty="0">
                <a:latin typeface="Times New Roman" panose="02020603050405020304" pitchFamily="18" charset="0"/>
              </a:rPr>
              <a:t>Canaanite sound shift </a:t>
            </a:r>
            <a:r>
              <a:rPr lang="en-US" altLang="hu-HU" sz="2000" dirty="0">
                <a:latin typeface="Times New Roman" panose="02020603050405020304" pitchFamily="18" charset="0"/>
              </a:rPr>
              <a:t>[ā] &gt; [ō]</a:t>
            </a:r>
            <a:r>
              <a:rPr lang="en-US" altLang="hu-HU" sz="2400" dirty="0">
                <a:latin typeface="Times New Roman" panose="02020603050405020304" pitchFamily="18" charset="0"/>
              </a:rPr>
              <a:t>: </a:t>
            </a:r>
            <a:r>
              <a:rPr lang="en-US" altLang="hu-HU" sz="2400" u="sng" dirty="0">
                <a:latin typeface="Times New Roman" panose="02020603050405020304" pitchFamily="18" charset="0"/>
              </a:rPr>
              <a:t>Phoenician</a:t>
            </a:r>
            <a:r>
              <a:rPr lang="en-US" altLang="hu-HU" sz="2400" dirty="0">
                <a:latin typeface="Times New Roman" panose="02020603050405020304" pitchFamily="18" charset="0"/>
              </a:rPr>
              <a:t> on the coast, and </a:t>
            </a:r>
            <a:br>
              <a:rPr lang="en-US" altLang="hu-HU" sz="2400" dirty="0">
                <a:latin typeface="Times New Roman" panose="02020603050405020304" pitchFamily="18" charset="0"/>
              </a:rPr>
            </a:br>
            <a:r>
              <a:rPr lang="en-US" altLang="hu-HU" sz="2400" u="sng" dirty="0">
                <a:latin typeface="Times New Roman" panose="02020603050405020304" pitchFamily="18" charset="0"/>
              </a:rPr>
              <a:t>Hebrew</a:t>
            </a:r>
            <a:r>
              <a:rPr lang="en-US" altLang="hu-HU" sz="2400" dirty="0">
                <a:latin typeface="Times New Roman" panose="02020603050405020304" pitchFamily="18" charset="0"/>
              </a:rPr>
              <a:t>: Northern and Southern dialects?</a:t>
            </a:r>
            <a:r>
              <a:rPr lang="en-US" altLang="hu-HU" sz="1800" dirty="0">
                <a:latin typeface="Times New Roman" panose="02020603050405020304" pitchFamily="18" charset="0"/>
              </a:rPr>
              <a:t> (E.g., </a:t>
            </a:r>
            <a:r>
              <a:rPr lang="en-US" altLang="hu-HU" sz="1800" dirty="0" err="1">
                <a:latin typeface="Times New Roman" panose="02020603050405020304" pitchFamily="18" charset="0"/>
              </a:rPr>
              <a:t>shibbolet</a:t>
            </a:r>
            <a:r>
              <a:rPr lang="en-US" altLang="hu-HU" sz="1800" dirty="0">
                <a:latin typeface="Times New Roman" panose="02020603050405020304" pitchFamily="18" charset="0"/>
              </a:rPr>
              <a:t>/</a:t>
            </a:r>
            <a:r>
              <a:rPr lang="en-US" altLang="hu-HU" sz="1800" dirty="0" err="1">
                <a:latin typeface="Times New Roman" panose="02020603050405020304" pitchFamily="18" charset="0"/>
              </a:rPr>
              <a:t>sibbolet</a:t>
            </a:r>
            <a:r>
              <a:rPr lang="en-US" altLang="hu-HU" sz="1800" dirty="0">
                <a:latin typeface="Times New Roman" panose="02020603050405020304" pitchFamily="18" charset="0"/>
              </a:rPr>
              <a:t>?)</a:t>
            </a:r>
          </a:p>
          <a:p>
            <a:pPr marL="0" indent="0"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hu-HU" sz="2400" dirty="0">
                <a:latin typeface="Times New Roman" panose="02020603050405020304" pitchFamily="18" charset="0"/>
              </a:rPr>
              <a:t>Ammonite, Moabite, Edomite (</a:t>
            </a:r>
            <a:r>
              <a:rPr lang="en-US" altLang="hu-HU" sz="2400" dirty="0" err="1">
                <a:latin typeface="Times New Roman" panose="02020603050405020304" pitchFamily="18" charset="0"/>
              </a:rPr>
              <a:t>etc</a:t>
            </a:r>
            <a:r>
              <a:rPr lang="en-US" altLang="hu-HU" sz="2400" dirty="0">
                <a:latin typeface="Times New Roman" panose="02020603050405020304" pitchFamily="18" charset="0"/>
              </a:rPr>
              <a:t>?).</a:t>
            </a:r>
          </a:p>
          <a:p>
            <a:pPr marL="0" indent="0">
              <a:spcBef>
                <a:spcPct val="20000"/>
              </a:spcBef>
            </a:pPr>
            <a:r>
              <a:rPr lang="en-US" altLang="hu-HU" sz="2400" i="1" dirty="0">
                <a:latin typeface="Times New Roman" panose="02020603050405020304" pitchFamily="18" charset="0"/>
              </a:rPr>
              <a:t>Most probably: 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altLang="hu-HU" sz="2400" dirty="0" smtClean="0">
                <a:latin typeface="Times New Roman" panose="02020603050405020304" pitchFamily="18" charset="0"/>
              </a:rPr>
              <a:t>- </a:t>
            </a:r>
            <a:r>
              <a:rPr lang="en-US" altLang="hu-HU" sz="2400" u="sng" dirty="0">
                <a:latin typeface="Times New Roman" panose="02020603050405020304" pitchFamily="18" charset="0"/>
              </a:rPr>
              <a:t>spoken</a:t>
            </a:r>
            <a:r>
              <a:rPr lang="en-US" altLang="hu-HU" sz="2400" dirty="0">
                <a:latin typeface="Times New Roman" panose="02020603050405020304" pitchFamily="18" charset="0"/>
              </a:rPr>
              <a:t> dialect continuum </a:t>
            </a:r>
            <a:br>
              <a:rPr lang="en-US" altLang="hu-HU" sz="2400" dirty="0">
                <a:latin typeface="Times New Roman" panose="02020603050405020304" pitchFamily="18" charset="0"/>
              </a:rPr>
            </a:br>
            <a:r>
              <a:rPr lang="en-US" altLang="hu-HU" sz="2400" dirty="0">
                <a:latin typeface="Times New Roman" panose="02020603050405020304" pitchFamily="18" charset="0"/>
              </a:rPr>
              <a:t>- artificial </a:t>
            </a:r>
            <a:r>
              <a:rPr lang="en-US" altLang="hu-HU" sz="2400" u="sng" dirty="0">
                <a:latin typeface="Times New Roman" panose="02020603050405020304" pitchFamily="18" charset="0"/>
              </a:rPr>
              <a:t>official/literary</a:t>
            </a:r>
            <a:r>
              <a:rPr lang="en-US" altLang="hu-HU" sz="2400" dirty="0">
                <a:latin typeface="Times New Roman" panose="02020603050405020304" pitchFamily="18" charset="0"/>
              </a:rPr>
              <a:t> language(s) in inscriptions.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5953125" y="6165850"/>
            <a:ext cx="4679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sz="1200"/>
              <a:t>Source: http://library.kiwix.org:4201/I/300px_Levant_830_svg.png</a:t>
            </a:r>
          </a:p>
        </p:txBody>
      </p:sp>
    </p:spTree>
    <p:extLst>
      <p:ext uri="{BB962C8B-B14F-4D97-AF65-F5344CB8AC3E}">
        <p14:creationId xmlns:p14="http://schemas.microsoft.com/office/powerpoint/2010/main" val="15134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981200" y="74613"/>
            <a:ext cx="8229600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hu-HU" altLang="hu-HU" sz="4400" dirty="0" smtClean="0">
                <a:solidFill>
                  <a:srgbClr val="000000"/>
                </a:solidFill>
              </a:rPr>
              <a:t>Az arámi nyelv története</a:t>
            </a:r>
            <a:endParaRPr lang="en-US" altLang="hu-HU" sz="4400" dirty="0">
              <a:solidFill>
                <a:srgbClr val="000000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32013" y="1125538"/>
            <a:ext cx="1093245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33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33425" indent="-27622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700"/>
              </a:spcBef>
              <a:defRPr/>
            </a:pPr>
            <a:endParaRPr lang="hu-HU" sz="600" dirty="0" smtClean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defRPr/>
            </a:pPr>
            <a:r>
              <a:rPr lang="hu-HU" sz="2200" dirty="0" smtClean="0">
                <a:solidFill>
                  <a:srgbClr val="000000"/>
                </a:solidFill>
              </a:rPr>
              <a:t>Régi elnevezések</a:t>
            </a:r>
            <a:r>
              <a:rPr lang="en-US" sz="2200" dirty="0" smtClean="0">
                <a:solidFill>
                  <a:srgbClr val="000000"/>
                </a:solidFill>
              </a:rPr>
              <a:t>: “</a:t>
            </a:r>
            <a:r>
              <a:rPr lang="hu-HU" sz="2200" dirty="0" err="1" smtClean="0">
                <a:solidFill>
                  <a:srgbClr val="000000"/>
                </a:solidFill>
              </a:rPr>
              <a:t>káld</a:t>
            </a:r>
            <a:r>
              <a:rPr lang="en-US" sz="2200" dirty="0" smtClean="0">
                <a:solidFill>
                  <a:srgbClr val="000000"/>
                </a:solidFill>
              </a:rPr>
              <a:t>”, “</a:t>
            </a:r>
            <a:r>
              <a:rPr lang="hu-HU" sz="2200" dirty="0" smtClean="0">
                <a:solidFill>
                  <a:srgbClr val="000000"/>
                </a:solidFill>
              </a:rPr>
              <a:t>szír</a:t>
            </a:r>
            <a:r>
              <a:rPr lang="en-US" sz="2200" dirty="0" smtClean="0">
                <a:solidFill>
                  <a:srgbClr val="000000"/>
                </a:solidFill>
              </a:rPr>
              <a:t>”</a:t>
            </a:r>
            <a:r>
              <a:rPr lang="hu-HU" sz="2200" dirty="0" smtClean="0">
                <a:solidFill>
                  <a:srgbClr val="000000"/>
                </a:solidFill>
              </a:rPr>
              <a:t>, „arameus” (vs. „Arám”: </a:t>
            </a:r>
            <a:r>
              <a:rPr lang="hu-HU" sz="2200" dirty="0" err="1" smtClean="0">
                <a:solidFill>
                  <a:srgbClr val="000000"/>
                </a:solidFill>
              </a:rPr>
              <a:t>országnév</a:t>
            </a:r>
            <a:r>
              <a:rPr lang="hu-HU" sz="2200" dirty="0" smtClean="0">
                <a:solidFill>
                  <a:srgbClr val="000000"/>
                </a:solidFill>
              </a:rPr>
              <a:t>)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defRPr/>
            </a:pPr>
            <a:endParaRPr lang="en-US" sz="600" dirty="0">
              <a:solidFill>
                <a:srgbClr val="000000"/>
              </a:solidFill>
            </a:endParaRPr>
          </a:p>
          <a:p>
            <a:pPr marL="4763" indent="0">
              <a:spcBef>
                <a:spcPts val="700"/>
              </a:spcBef>
              <a:defRPr/>
            </a:pPr>
            <a:r>
              <a:rPr lang="en-US" sz="2800" dirty="0">
                <a:solidFill>
                  <a:srgbClr val="000000"/>
                </a:solidFill>
              </a:rPr>
              <a:t>- </a:t>
            </a:r>
            <a:r>
              <a:rPr lang="hu-HU" sz="2800" dirty="0" smtClean="0">
                <a:solidFill>
                  <a:srgbClr val="000000"/>
                </a:solidFill>
              </a:rPr>
              <a:t>I.e. </a:t>
            </a:r>
            <a:r>
              <a:rPr lang="en-US" sz="2600" dirty="0" smtClean="0">
                <a:solidFill>
                  <a:srgbClr val="000000"/>
                </a:solidFill>
              </a:rPr>
              <a:t>10–</a:t>
            </a:r>
            <a:r>
              <a:rPr lang="hu-HU" sz="2600" dirty="0" smtClean="0">
                <a:solidFill>
                  <a:srgbClr val="000000"/>
                </a:solidFill>
              </a:rPr>
              <a:t>7. század</a:t>
            </a:r>
            <a:r>
              <a:rPr lang="en-US" sz="2600" dirty="0" smtClean="0">
                <a:solidFill>
                  <a:srgbClr val="000000"/>
                </a:solidFill>
              </a:rPr>
              <a:t>:</a:t>
            </a:r>
            <a:r>
              <a:rPr lang="hu-HU" sz="2600" dirty="0" smtClean="0">
                <a:solidFill>
                  <a:srgbClr val="000000"/>
                </a:solidFill>
              </a:rPr>
              <a:t> Ó-/Régi arámi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hu-HU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smtClean="0">
                <a:solidFill>
                  <a:srgbClr val="000000"/>
                </a:solidFill>
              </a:rPr>
              <a:t>Old</a:t>
            </a:r>
            <a:r>
              <a:rPr lang="hu-HU" sz="2400" dirty="0" smtClean="0">
                <a:solidFill>
                  <a:srgbClr val="000000"/>
                </a:solidFill>
              </a:rPr>
              <a:t>,</a:t>
            </a:r>
            <a:r>
              <a:rPr lang="en-US" sz="2400" dirty="0" smtClean="0">
                <a:solidFill>
                  <a:srgbClr val="000000"/>
                </a:solidFill>
              </a:rPr>
              <a:t> or Ancient Aramaic</a:t>
            </a:r>
            <a:r>
              <a:rPr lang="hu-HU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  <a:p>
            <a:pPr marL="4763" indent="0">
              <a:spcBef>
                <a:spcPts val="700"/>
              </a:spcBef>
              <a:defRPr/>
            </a:pPr>
            <a:r>
              <a:rPr lang="en-US" sz="2800" dirty="0">
                <a:solidFill>
                  <a:srgbClr val="000000"/>
                </a:solidFill>
              </a:rPr>
              <a:t>- </a:t>
            </a:r>
            <a:r>
              <a:rPr lang="hu-HU" sz="2800" dirty="0" smtClean="0">
                <a:solidFill>
                  <a:srgbClr val="000000"/>
                </a:solidFill>
              </a:rPr>
              <a:t>I.e. </a:t>
            </a:r>
            <a:r>
              <a:rPr lang="hu-HU" sz="2600" dirty="0" smtClean="0">
                <a:solidFill>
                  <a:srgbClr val="000000"/>
                </a:solidFill>
              </a:rPr>
              <a:t>6</a:t>
            </a:r>
            <a:r>
              <a:rPr lang="en-US" sz="2600" dirty="0" smtClean="0">
                <a:solidFill>
                  <a:srgbClr val="000000"/>
                </a:solidFill>
              </a:rPr>
              <a:t>–</a:t>
            </a:r>
            <a:r>
              <a:rPr lang="hu-HU" sz="2600" dirty="0" smtClean="0">
                <a:solidFill>
                  <a:srgbClr val="000000"/>
                </a:solidFill>
              </a:rPr>
              <a:t>3. </a:t>
            </a:r>
            <a:r>
              <a:rPr lang="hu-HU" sz="2600" dirty="0">
                <a:solidFill>
                  <a:srgbClr val="000000"/>
                </a:solidFill>
              </a:rPr>
              <a:t>század</a:t>
            </a:r>
            <a:r>
              <a:rPr lang="en-US" sz="2600" dirty="0">
                <a:solidFill>
                  <a:srgbClr val="000000"/>
                </a:solidFill>
              </a:rPr>
              <a:t>: </a:t>
            </a:r>
            <a:r>
              <a:rPr lang="hu-HU" sz="2600" dirty="0" smtClean="0">
                <a:solidFill>
                  <a:srgbClr val="000000"/>
                </a:solidFill>
              </a:rPr>
              <a:t>Birodalmi arámi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hu-HU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smtClean="0">
                <a:solidFill>
                  <a:srgbClr val="000000"/>
                </a:solidFill>
              </a:rPr>
              <a:t>Imperial Aramaic</a:t>
            </a:r>
            <a:r>
              <a:rPr lang="hu-HU" sz="2400" dirty="0" smtClean="0">
                <a:solidFill>
                  <a:srgbClr val="000000"/>
                </a:solidFill>
              </a:rPr>
              <a:t>, </a:t>
            </a:r>
            <a:r>
              <a:rPr lang="hu-HU" sz="2400" dirty="0" err="1" smtClean="0">
                <a:solidFill>
                  <a:srgbClr val="000000"/>
                </a:solidFill>
              </a:rPr>
              <a:t>Reichsaramäisch</a:t>
            </a:r>
            <a:r>
              <a:rPr lang="hu-HU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hu-HU" sz="2200" dirty="0" smtClean="0">
                <a:solidFill>
                  <a:srgbClr val="000000"/>
                </a:solidFill>
              </a:rPr>
              <a:t>Újbabiloni birodalom, és főleg Perzsa Birodalom hivatalos nyelve</a:t>
            </a:r>
            <a:endParaRPr lang="en-US" sz="22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hu-HU" sz="2200" dirty="0" smtClean="0">
                <a:solidFill>
                  <a:srgbClr val="000000"/>
                </a:solidFill>
              </a:rPr>
              <a:t>Bibliai arámi (főleg </a:t>
            </a:r>
            <a:r>
              <a:rPr lang="hu-HU" sz="2200" dirty="0" err="1" smtClean="0">
                <a:solidFill>
                  <a:srgbClr val="000000"/>
                </a:solidFill>
              </a:rPr>
              <a:t>Ezra</a:t>
            </a:r>
            <a:r>
              <a:rPr lang="hu-HU" sz="2200" dirty="0" smtClean="0">
                <a:solidFill>
                  <a:srgbClr val="000000"/>
                </a:solidFill>
              </a:rPr>
              <a:t>; Dániel talán közép-arámi)</a:t>
            </a:r>
            <a:endParaRPr lang="en-US" sz="2200" dirty="0">
              <a:solidFill>
                <a:srgbClr val="000000"/>
              </a:solidFill>
            </a:endParaRPr>
          </a:p>
          <a:p>
            <a:pPr marL="4763" indent="0">
              <a:spcBef>
                <a:spcPts val="700"/>
              </a:spcBef>
              <a:defRPr/>
            </a:pPr>
            <a:r>
              <a:rPr lang="en-US" sz="2600" dirty="0">
                <a:solidFill>
                  <a:srgbClr val="000000"/>
                </a:solidFill>
              </a:rPr>
              <a:t>- </a:t>
            </a:r>
            <a:r>
              <a:rPr lang="hu-HU" sz="2800" dirty="0" smtClean="0">
                <a:solidFill>
                  <a:srgbClr val="000000"/>
                </a:solidFill>
              </a:rPr>
              <a:t>I.e. </a:t>
            </a:r>
            <a:r>
              <a:rPr lang="hu-HU" sz="2600" dirty="0" smtClean="0">
                <a:solidFill>
                  <a:srgbClr val="000000"/>
                </a:solidFill>
              </a:rPr>
              <a:t>3</a:t>
            </a:r>
            <a:r>
              <a:rPr lang="en-US" sz="2600" dirty="0" smtClean="0">
                <a:solidFill>
                  <a:srgbClr val="000000"/>
                </a:solidFill>
              </a:rPr>
              <a:t>–</a:t>
            </a:r>
            <a:r>
              <a:rPr lang="hu-HU" sz="2600" dirty="0" err="1" smtClean="0">
                <a:solidFill>
                  <a:srgbClr val="000000"/>
                </a:solidFill>
              </a:rPr>
              <a:t>i.sz</a:t>
            </a:r>
            <a:r>
              <a:rPr lang="hu-HU" sz="2600" dirty="0" smtClean="0">
                <a:solidFill>
                  <a:srgbClr val="000000"/>
                </a:solidFill>
              </a:rPr>
              <a:t> 2. </a:t>
            </a:r>
            <a:r>
              <a:rPr lang="hu-HU" sz="2600" dirty="0">
                <a:solidFill>
                  <a:srgbClr val="000000"/>
                </a:solidFill>
              </a:rPr>
              <a:t>század</a:t>
            </a:r>
            <a:r>
              <a:rPr lang="en-US" sz="2600" dirty="0">
                <a:solidFill>
                  <a:srgbClr val="000000"/>
                </a:solidFill>
              </a:rPr>
              <a:t>: </a:t>
            </a:r>
            <a:r>
              <a:rPr lang="hu-HU" sz="2600" dirty="0" smtClean="0">
                <a:solidFill>
                  <a:srgbClr val="000000"/>
                </a:solidFill>
              </a:rPr>
              <a:t>Közép-arámi </a:t>
            </a:r>
            <a:r>
              <a:rPr lang="hu-HU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smtClean="0">
                <a:solidFill>
                  <a:srgbClr val="000000"/>
                </a:solidFill>
              </a:rPr>
              <a:t>Middle Aramaic</a:t>
            </a:r>
            <a:r>
              <a:rPr lang="hu-HU" sz="2400" dirty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Font typeface="Times New Roman" pitchFamily="16" charset="0"/>
              <a:buChar char="–"/>
              <a:defRPr/>
            </a:pPr>
            <a:r>
              <a:rPr lang="hu-HU" sz="2200" dirty="0" smtClean="0">
                <a:solidFill>
                  <a:srgbClr val="000000"/>
                </a:solidFill>
              </a:rPr>
              <a:t>Hellenizmus, Római Birodalom</a:t>
            </a:r>
            <a:r>
              <a:rPr lang="en-US" sz="2200" dirty="0" smtClean="0">
                <a:solidFill>
                  <a:srgbClr val="000000"/>
                </a:solidFill>
              </a:rPr>
              <a:t>. </a:t>
            </a:r>
            <a:r>
              <a:rPr lang="hu-HU" sz="2200" i="1" u="sng" dirty="0" err="1" smtClean="0">
                <a:solidFill>
                  <a:srgbClr val="000000"/>
                </a:solidFill>
              </a:rPr>
              <a:t>Diglosszia</a:t>
            </a:r>
            <a:r>
              <a:rPr lang="hu-HU" sz="2200" dirty="0" smtClean="0">
                <a:solidFill>
                  <a:srgbClr val="000000"/>
                </a:solidFill>
              </a:rPr>
              <a:t>: birodalmi arámi, mint irodalmi minta.</a:t>
            </a:r>
            <a:endParaRPr lang="en-US" sz="2200" i="1" u="sng" dirty="0">
              <a:solidFill>
                <a:srgbClr val="000000"/>
              </a:solidFill>
            </a:endParaRPr>
          </a:p>
          <a:p>
            <a:pPr marL="4763" indent="0">
              <a:spcBef>
                <a:spcPts val="700"/>
              </a:spcBef>
              <a:defRPr/>
            </a:pPr>
            <a:r>
              <a:rPr lang="en-US" sz="2600" dirty="0">
                <a:solidFill>
                  <a:srgbClr val="000000"/>
                </a:solidFill>
              </a:rPr>
              <a:t>- </a:t>
            </a:r>
            <a:r>
              <a:rPr lang="hu-HU" sz="2800" dirty="0" smtClean="0">
                <a:solidFill>
                  <a:srgbClr val="000000"/>
                </a:solidFill>
              </a:rPr>
              <a:t>I.sz. </a:t>
            </a:r>
            <a:r>
              <a:rPr lang="hu-HU" sz="2600" dirty="0" smtClean="0">
                <a:solidFill>
                  <a:srgbClr val="000000"/>
                </a:solidFill>
              </a:rPr>
              <a:t>3</a:t>
            </a:r>
            <a:r>
              <a:rPr lang="en-US" sz="2600" dirty="0" smtClean="0">
                <a:solidFill>
                  <a:srgbClr val="000000"/>
                </a:solidFill>
              </a:rPr>
              <a:t>–</a:t>
            </a:r>
            <a:r>
              <a:rPr lang="hu-HU" sz="2600" dirty="0" smtClean="0">
                <a:solidFill>
                  <a:srgbClr val="000000"/>
                </a:solidFill>
              </a:rPr>
              <a:t>9. </a:t>
            </a:r>
            <a:r>
              <a:rPr lang="hu-HU" sz="2600" dirty="0">
                <a:solidFill>
                  <a:srgbClr val="000000"/>
                </a:solidFill>
              </a:rPr>
              <a:t>század</a:t>
            </a:r>
            <a:r>
              <a:rPr lang="en-US" sz="2600" dirty="0">
                <a:solidFill>
                  <a:srgbClr val="000000"/>
                </a:solidFill>
              </a:rPr>
              <a:t>: </a:t>
            </a:r>
            <a:r>
              <a:rPr lang="hu-HU" sz="2600" dirty="0" smtClean="0">
                <a:solidFill>
                  <a:srgbClr val="000000"/>
                </a:solidFill>
              </a:rPr>
              <a:t>Kései arámi</a:t>
            </a:r>
            <a:r>
              <a:rPr lang="hu-HU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smtClean="0">
                <a:solidFill>
                  <a:srgbClr val="000000"/>
                </a:solidFill>
              </a:rPr>
              <a:t>Late Aramaic</a:t>
            </a:r>
            <a:r>
              <a:rPr lang="hu-HU" sz="2400" dirty="0" smtClean="0">
                <a:solidFill>
                  <a:srgbClr val="000000"/>
                </a:solidFill>
              </a:rPr>
              <a:t>; vagy közép-arámi)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hu-HU" sz="2200" dirty="0" smtClean="0">
                <a:solidFill>
                  <a:srgbClr val="000000"/>
                </a:solidFill>
              </a:rPr>
              <a:t>Keleti és nyugati dialektusok</a:t>
            </a:r>
            <a:r>
              <a:rPr lang="en-US" sz="2200" dirty="0" smtClean="0">
                <a:solidFill>
                  <a:srgbClr val="000000"/>
                </a:solidFill>
              </a:rPr>
              <a:t>. </a:t>
            </a:r>
            <a:r>
              <a:rPr lang="hu-HU" sz="2200" dirty="0" smtClean="0">
                <a:solidFill>
                  <a:srgbClr val="000000"/>
                </a:solidFill>
              </a:rPr>
              <a:t>Zsidó dialektusok</a:t>
            </a:r>
            <a:r>
              <a:rPr lang="en-US" sz="2200" dirty="0" smtClean="0">
                <a:solidFill>
                  <a:srgbClr val="000000"/>
                </a:solidFill>
              </a:rPr>
              <a:t>. </a:t>
            </a:r>
            <a:r>
              <a:rPr lang="hu-HU" sz="2200" dirty="0" smtClean="0">
                <a:solidFill>
                  <a:srgbClr val="000000"/>
                </a:solidFill>
              </a:rPr>
              <a:t>Szír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  <a:endParaRPr lang="en-US" sz="2200" dirty="0">
              <a:solidFill>
                <a:srgbClr val="000000"/>
              </a:solidFill>
            </a:endParaRPr>
          </a:p>
          <a:p>
            <a:pPr marL="4763" indent="0">
              <a:spcBef>
                <a:spcPts val="700"/>
              </a:spcBef>
              <a:defRPr/>
            </a:pPr>
            <a:r>
              <a:rPr lang="en-US" sz="2600" dirty="0">
                <a:solidFill>
                  <a:srgbClr val="000000"/>
                </a:solidFill>
              </a:rPr>
              <a:t>- </a:t>
            </a:r>
            <a:r>
              <a:rPr lang="hu-HU" sz="2600" dirty="0" smtClean="0">
                <a:solidFill>
                  <a:srgbClr val="000000"/>
                </a:solidFill>
              </a:rPr>
              <a:t>20. század (-21. század?)</a:t>
            </a:r>
            <a:r>
              <a:rPr lang="en-US" sz="2600" dirty="0" smtClean="0">
                <a:solidFill>
                  <a:srgbClr val="000000"/>
                </a:solidFill>
              </a:rPr>
              <a:t>: </a:t>
            </a:r>
            <a:r>
              <a:rPr lang="hu-HU" sz="2600" dirty="0" smtClean="0">
                <a:solidFill>
                  <a:srgbClr val="000000"/>
                </a:solidFill>
              </a:rPr>
              <a:t>Modern arámi nyelvek/dialektusok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02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981200" y="71438"/>
            <a:ext cx="82296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hu-HU" sz="3200">
                <a:solidFill>
                  <a:srgbClr val="000000"/>
                </a:solidFill>
              </a:rPr>
              <a:t>10</a:t>
            </a:r>
            <a:r>
              <a:rPr lang="en-US" altLang="hu-HU" sz="3200" baseline="33000">
                <a:solidFill>
                  <a:srgbClr val="000000"/>
                </a:solidFill>
              </a:rPr>
              <a:t>th</a:t>
            </a:r>
            <a:r>
              <a:rPr lang="en-US" altLang="hu-HU" sz="3200">
                <a:solidFill>
                  <a:srgbClr val="000000"/>
                </a:solidFill>
              </a:rPr>
              <a:t> – 7</a:t>
            </a:r>
            <a:r>
              <a:rPr lang="en-US" altLang="hu-HU" sz="3200" baseline="33000">
                <a:solidFill>
                  <a:srgbClr val="000000"/>
                </a:solidFill>
              </a:rPr>
              <a:t>th</a:t>
            </a:r>
            <a:r>
              <a:rPr lang="en-US" altLang="hu-HU" sz="3200">
                <a:solidFill>
                  <a:srgbClr val="000000"/>
                </a:solidFill>
              </a:rPr>
              <a:t> cent. BCE:</a:t>
            </a:r>
            <a:r>
              <a:rPr lang="en-US" altLang="hu-HU" sz="4400">
                <a:solidFill>
                  <a:srgbClr val="000000"/>
                </a:solidFill>
              </a:rPr>
              <a:t> Old Aramaic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752599" y="1371602"/>
            <a:ext cx="915296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79550" indent="-56515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400" dirty="0" smtClean="0">
                <a:solidFill>
                  <a:srgbClr val="000000"/>
                </a:solidFill>
              </a:rPr>
              <a:t>11</a:t>
            </a:r>
            <a:r>
              <a:rPr lang="en-US" altLang="hu-HU" sz="2400" baseline="33000" dirty="0" smtClean="0">
                <a:solidFill>
                  <a:srgbClr val="000000"/>
                </a:solidFill>
              </a:rPr>
              <a:t>th</a:t>
            </a:r>
            <a:r>
              <a:rPr lang="en-US" altLang="hu-HU" sz="2400" dirty="0" smtClean="0">
                <a:solidFill>
                  <a:srgbClr val="000000"/>
                </a:solidFill>
              </a:rPr>
              <a:t> </a:t>
            </a:r>
            <a:r>
              <a:rPr lang="en-US" altLang="hu-HU" sz="2400" dirty="0">
                <a:solidFill>
                  <a:srgbClr val="000000"/>
                </a:solidFill>
              </a:rPr>
              <a:t>c. BCE: Northwest Semitic tribes settling down in Syria.</a:t>
            </a:r>
          </a:p>
          <a:p>
            <a:pPr eaLnBrk="1" hangingPunct="1">
              <a:lnSpc>
                <a:spcPct val="110000"/>
              </a:lnSpc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400" dirty="0" err="1" smtClean="0">
                <a:solidFill>
                  <a:srgbClr val="000000"/>
                </a:solidFill>
              </a:rPr>
              <a:t>Arameans</a:t>
            </a:r>
            <a:r>
              <a:rPr lang="en-US" altLang="hu-HU" sz="2400" dirty="0" smtClean="0">
                <a:solidFill>
                  <a:srgbClr val="000000"/>
                </a:solidFill>
              </a:rPr>
              <a:t> </a:t>
            </a:r>
            <a:r>
              <a:rPr lang="en-US" altLang="hu-HU" sz="2400" dirty="0">
                <a:solidFill>
                  <a:srgbClr val="000000"/>
                </a:solidFill>
              </a:rPr>
              <a:t>funding city states, such as </a:t>
            </a:r>
            <a:r>
              <a:rPr lang="en-US" altLang="hu-HU" sz="2400" i="1" dirty="0">
                <a:solidFill>
                  <a:srgbClr val="000000"/>
                </a:solidFill>
              </a:rPr>
              <a:t>Damascus</a:t>
            </a:r>
            <a:r>
              <a:rPr lang="en-US" altLang="hu-HU" sz="2400" dirty="0">
                <a:solidFill>
                  <a:srgbClr val="000000"/>
                </a:solidFill>
              </a:rPr>
              <a:t>.</a:t>
            </a:r>
            <a:br>
              <a:rPr lang="en-US" altLang="hu-HU" sz="2400" dirty="0">
                <a:solidFill>
                  <a:srgbClr val="000000"/>
                </a:solidFill>
              </a:rPr>
            </a:br>
            <a:r>
              <a:rPr lang="en-US" altLang="hu-HU" sz="2400" dirty="0">
                <a:solidFill>
                  <a:srgbClr val="000000"/>
                </a:solidFill>
              </a:rPr>
              <a:t>Leaving behind inscriptions, </a:t>
            </a:r>
            <a:br>
              <a:rPr lang="en-US" altLang="hu-HU" sz="2400" dirty="0">
                <a:solidFill>
                  <a:srgbClr val="000000"/>
                </a:solidFill>
              </a:rPr>
            </a:br>
            <a:r>
              <a:rPr lang="en-US" altLang="hu-HU" sz="2400" dirty="0">
                <a:solidFill>
                  <a:srgbClr val="000000"/>
                </a:solidFill>
              </a:rPr>
              <a:t>using their own script (borrowed from Phoenician script).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en-US" altLang="hu-HU" dirty="0">
                <a:solidFill>
                  <a:srgbClr val="000000"/>
                </a:solidFill>
              </a:rPr>
              <a:t>Tell </a:t>
            </a:r>
            <a:r>
              <a:rPr lang="en-US" altLang="hu-HU" dirty="0" err="1">
                <a:solidFill>
                  <a:srgbClr val="000000"/>
                </a:solidFill>
              </a:rPr>
              <a:t>Fekherijje</a:t>
            </a:r>
            <a:r>
              <a:rPr lang="en-US" altLang="hu-HU" dirty="0">
                <a:solidFill>
                  <a:srgbClr val="000000"/>
                </a:solidFill>
              </a:rPr>
              <a:t>: Akkadian-Aramaic bilingual royal inscription (</a:t>
            </a:r>
            <a:r>
              <a:rPr lang="en-US" altLang="hu-HU" dirty="0" err="1">
                <a:solidFill>
                  <a:srgbClr val="000000"/>
                </a:solidFill>
              </a:rPr>
              <a:t>cca</a:t>
            </a:r>
            <a:r>
              <a:rPr lang="en-US" altLang="hu-HU" dirty="0">
                <a:solidFill>
                  <a:srgbClr val="000000"/>
                </a:solidFill>
              </a:rPr>
              <a:t>. 800).</a:t>
            </a:r>
          </a:p>
          <a:p>
            <a:pPr eaLnBrk="1" hangingPunct="1">
              <a:lnSpc>
                <a:spcPct val="110000"/>
              </a:lnSpc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400" dirty="0" smtClean="0">
                <a:solidFill>
                  <a:srgbClr val="000000"/>
                </a:solidFill>
              </a:rPr>
              <a:t>Around </a:t>
            </a:r>
            <a:r>
              <a:rPr lang="en-US" altLang="hu-HU" sz="2400" dirty="0">
                <a:solidFill>
                  <a:srgbClr val="000000"/>
                </a:solidFill>
              </a:rPr>
              <a:t>the 8</a:t>
            </a:r>
            <a:r>
              <a:rPr lang="en-US" altLang="hu-HU" sz="2400" baseline="33000" dirty="0">
                <a:solidFill>
                  <a:srgbClr val="000000"/>
                </a:solidFill>
              </a:rPr>
              <a:t>th</a:t>
            </a:r>
            <a:r>
              <a:rPr lang="en-US" altLang="hu-HU" sz="2400" dirty="0">
                <a:solidFill>
                  <a:srgbClr val="000000"/>
                </a:solidFill>
              </a:rPr>
              <a:t> c. BCE: Aramaic kingdoms gradually </a:t>
            </a:r>
            <a:r>
              <a:rPr lang="hu-HU" altLang="hu-HU" sz="2400" dirty="0" smtClean="0">
                <a:solidFill>
                  <a:srgbClr val="000000"/>
                </a:solidFill>
              </a:rPr>
              <a:t/>
            </a:r>
            <a:br>
              <a:rPr lang="hu-HU" altLang="hu-HU" sz="2400" dirty="0" smtClean="0">
                <a:solidFill>
                  <a:srgbClr val="000000"/>
                </a:solidFill>
              </a:rPr>
            </a:br>
            <a:r>
              <a:rPr lang="en-US" altLang="hu-HU" sz="2400" dirty="0" smtClean="0">
                <a:solidFill>
                  <a:srgbClr val="000000"/>
                </a:solidFill>
              </a:rPr>
              <a:t>conquered </a:t>
            </a:r>
            <a:r>
              <a:rPr lang="en-US" altLang="hu-HU" sz="2400" dirty="0">
                <a:solidFill>
                  <a:srgbClr val="000000"/>
                </a:solidFill>
              </a:rPr>
              <a:t>by Neo-Assyrian Empire. Populations mixed.</a:t>
            </a:r>
          </a:p>
          <a:p>
            <a:pPr eaLnBrk="1" hangingPunct="1">
              <a:lnSpc>
                <a:spcPct val="110000"/>
              </a:lnSpc>
              <a:spcBef>
                <a:spcPts val="700"/>
              </a:spcBef>
              <a:buFont typeface="Wingdings" panose="05000000000000000000" pitchFamily="2" charset="2"/>
              <a:buChar char=""/>
            </a:pPr>
            <a:r>
              <a:rPr lang="en-US" altLang="hu-HU" sz="2400" dirty="0" smtClean="0">
                <a:solidFill>
                  <a:srgbClr val="000000"/>
                </a:solidFill>
              </a:rPr>
              <a:t>Aramean </a:t>
            </a:r>
            <a:r>
              <a:rPr lang="en-US" altLang="hu-HU" sz="2400" dirty="0">
                <a:solidFill>
                  <a:srgbClr val="000000"/>
                </a:solidFill>
              </a:rPr>
              <a:t>scribes in the Neo-Assyrian Empire (especially in army): Aramaic becomes </a:t>
            </a:r>
            <a:r>
              <a:rPr lang="en-US" altLang="hu-HU" sz="2400" i="1" dirty="0">
                <a:solidFill>
                  <a:srgbClr val="000000"/>
                </a:solidFill>
              </a:rPr>
              <a:t>lingua franca </a:t>
            </a:r>
            <a:r>
              <a:rPr lang="en-US" altLang="hu-HU" sz="2400" dirty="0">
                <a:solidFill>
                  <a:srgbClr val="000000"/>
                </a:solidFill>
              </a:rPr>
              <a:t>in the Middle East.</a:t>
            </a:r>
          </a:p>
          <a:p>
            <a:pPr eaLnBrk="1" hangingPunct="1">
              <a:lnSpc>
                <a:spcPct val="110000"/>
              </a:lnSpc>
              <a:spcBef>
                <a:spcPts val="700"/>
              </a:spcBef>
            </a:pPr>
            <a:endParaRPr lang="en-US" altLang="hu-HU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4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1143</Words>
  <Application>Microsoft Office PowerPoint</Application>
  <PresentationFormat>Szélesvásznú</PresentationFormat>
  <Paragraphs>202</Paragraphs>
  <Slides>24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DejaVu Sans</vt:lpstr>
      <vt:lpstr>Times New Roman</vt:lpstr>
      <vt:lpstr>Wingdings</vt:lpstr>
      <vt:lpstr>Office-téma</vt:lpstr>
      <vt:lpstr>Sémi összehasonlító nyelvészet</vt:lpstr>
      <vt:lpstr>Házi feladat két hét múlvára</vt:lpstr>
      <vt:lpstr>Következő órára: olvasandó + házi feladat</vt:lpstr>
      <vt:lpstr>PowerPoint bemutató</vt:lpstr>
      <vt:lpstr>PowerPoint bemutató</vt:lpstr>
      <vt:lpstr>The West-Semitic language continuum</vt:lpstr>
      <vt:lpstr>The West-Semitic language continuum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Héber-arámi kapcsolat a babiloni fogság előtt</vt:lpstr>
      <vt:lpstr>Héber-arámi kapcsolat a babiloni fogság előtt</vt:lpstr>
      <vt:lpstr>Héber és arámi a kései bibliai korban</vt:lpstr>
      <vt:lpstr>Héber és arámi a kései bibliai korban</vt:lpstr>
      <vt:lpstr>Héber és arámi a rabbinikus korban</vt:lpstr>
      <vt:lpstr>Héber és arámi a rabbinikus korban</vt:lpstr>
      <vt:lpstr>Héber és arámi a rabbinikus korban</vt:lpstr>
      <vt:lpstr>Középkor</vt:lpstr>
      <vt:lpstr>Modern kor</vt:lpstr>
      <vt:lpstr>Viszlát két hét múlva!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 összehasonlító nyelvészet</dc:title>
  <dc:creator>birot</dc:creator>
  <cp:lastModifiedBy>birot</cp:lastModifiedBy>
  <cp:revision>140</cp:revision>
  <dcterms:created xsi:type="dcterms:W3CDTF">2014-09-09T08:41:25Z</dcterms:created>
  <dcterms:modified xsi:type="dcterms:W3CDTF">2014-10-22T15:25:35Z</dcterms:modified>
</cp:coreProperties>
</file>