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62" r:id="rId3"/>
    <p:sldId id="263" r:id="rId4"/>
    <p:sldId id="361" r:id="rId5"/>
    <p:sldId id="362" r:id="rId6"/>
    <p:sldId id="364" r:id="rId7"/>
    <p:sldId id="363" r:id="rId8"/>
    <p:sldId id="366" r:id="rId9"/>
    <p:sldId id="365" r:id="rId10"/>
    <p:sldId id="367" r:id="rId11"/>
    <p:sldId id="369" r:id="rId12"/>
    <p:sldId id="368" r:id="rId13"/>
    <p:sldId id="264" r:id="rId1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46C478-EF30-4BA2-82E7-BB1912A6EB19}" type="datetimeFigureOut">
              <a:rPr lang="hu-HU" smtClean="0"/>
              <a:pPr/>
              <a:t>2014.11.05.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DB1EF-4AAE-4828-BB6B-B0D988999B8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5193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2014.11.05.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9209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2014.11.05.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3727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2014.11.05.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0285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2014.11.05.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6124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2014.11.05.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6335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2014.11.05.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3819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2014.11.05.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6246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2014.11.05.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7783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2014.11.05.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649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2014.11.05.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7346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2014.11.05.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092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A4A82-DD17-4363-9B29-11E444A65FB0}" type="datetimeFigureOut">
              <a:rPr lang="hu-HU" smtClean="0"/>
              <a:pPr/>
              <a:t>2014.11.05.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6552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ím 1"/>
          <p:cNvSpPr>
            <a:spLocks noGrp="1"/>
          </p:cNvSpPr>
          <p:nvPr>
            <p:ph type="ctrTitle"/>
          </p:nvPr>
        </p:nvSpPr>
        <p:spPr>
          <a:xfrm>
            <a:off x="1524000" y="315543"/>
            <a:ext cx="9144000" cy="2387600"/>
          </a:xfrm>
        </p:spPr>
        <p:txBody>
          <a:bodyPr/>
          <a:lstStyle/>
          <a:p>
            <a:r>
              <a:rPr lang="hu-HU" b="1" dirty="0"/>
              <a:t>Sémi összehasonlító nyelvészet</a:t>
            </a:r>
          </a:p>
        </p:txBody>
      </p:sp>
      <p:sp>
        <p:nvSpPr>
          <p:cNvPr id="2051" name="Alcím 2"/>
          <p:cNvSpPr>
            <a:spLocks noGrp="1"/>
          </p:cNvSpPr>
          <p:nvPr>
            <p:ph type="subTitle" idx="1"/>
          </p:nvPr>
        </p:nvSpPr>
        <p:spPr>
          <a:xfrm>
            <a:off x="1524000" y="3294533"/>
            <a:ext cx="9144000" cy="1169894"/>
          </a:xfrm>
        </p:spPr>
        <p:txBody>
          <a:bodyPr/>
          <a:lstStyle/>
          <a:p>
            <a:r>
              <a:rPr lang="hu-HU" dirty="0"/>
              <a:t>BMA-HEBD-303</a:t>
            </a:r>
            <a:endParaRPr lang="hu-HU" dirty="0" smtClean="0"/>
          </a:p>
          <a:p>
            <a:r>
              <a:rPr lang="hu-HU" altLang="hu-HU" dirty="0" err="1" smtClean="0"/>
              <a:t>Biró</a:t>
            </a:r>
            <a:r>
              <a:rPr lang="hu-HU" altLang="hu-HU" dirty="0" smtClean="0"/>
              <a:t> Tamás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3805519" y="49619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i="1" dirty="0" smtClean="0"/>
              <a:t>2014. </a:t>
            </a:r>
            <a:r>
              <a:rPr lang="hu-HU" sz="2400" i="1"/>
              <a:t>n</a:t>
            </a:r>
            <a:r>
              <a:rPr lang="hu-HU" sz="2400" i="1" smtClean="0"/>
              <a:t>ovember </a:t>
            </a:r>
            <a:r>
              <a:rPr lang="hu-HU" sz="2400" i="1" dirty="0" smtClean="0"/>
              <a:t>5.</a:t>
            </a:r>
            <a:endParaRPr lang="hu-HU" sz="2400" i="1" dirty="0"/>
          </a:p>
        </p:txBody>
      </p:sp>
    </p:spTree>
    <p:extLst>
      <p:ext uri="{BB962C8B-B14F-4D97-AF65-F5344CB8AC3E}">
        <p14:creationId xmlns:p14="http://schemas.microsoft.com/office/powerpoint/2010/main" val="425157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történeti rekonstrukció klasszikus módszere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Vegyünk rokon szavak egy listáját</a:t>
            </a:r>
          </a:p>
          <a:p>
            <a:r>
              <a:rPr lang="hu-HU" dirty="0" smtClean="0"/>
              <a:t>(Mi van a nyelv többi szintjével?)</a:t>
            </a:r>
          </a:p>
          <a:p>
            <a:r>
              <a:rPr lang="hu-HU" dirty="0" smtClean="0"/>
              <a:t>Rokon szavak:</a:t>
            </a:r>
          </a:p>
          <a:p>
            <a:pPr lvl="1"/>
            <a:r>
              <a:rPr lang="hu-HU" dirty="0" smtClean="0"/>
              <a:t>Azonos / hasonló hangalak – ld. következő órán</a:t>
            </a:r>
          </a:p>
          <a:p>
            <a:pPr lvl="1"/>
            <a:r>
              <a:rPr lang="hu-HU" dirty="0" smtClean="0"/>
              <a:t>Azonos / hasonló jelentés</a:t>
            </a:r>
          </a:p>
          <a:p>
            <a:r>
              <a:rPr lang="hu-HU" dirty="0" smtClean="0"/>
              <a:t>Kizárjuk a későbbi kölcsönzéseket (és a „</a:t>
            </a:r>
            <a:r>
              <a:rPr lang="hu-HU" i="1" dirty="0" err="1" smtClean="0"/>
              <a:t>skewed</a:t>
            </a:r>
            <a:r>
              <a:rPr lang="hu-HU" i="1" dirty="0" smtClean="0"/>
              <a:t>” </a:t>
            </a:r>
            <a:r>
              <a:rPr lang="hu-HU" dirty="0" smtClean="0"/>
              <a:t>alakokat)</a:t>
            </a:r>
          </a:p>
          <a:p>
            <a:r>
              <a:rPr lang="hu-HU" dirty="0" smtClean="0"/>
              <a:t>Mi lehet az a *</a:t>
            </a:r>
            <a:r>
              <a:rPr lang="hu-HU" dirty="0" err="1" smtClean="0"/>
              <a:t>proto-szó</a:t>
            </a:r>
            <a:r>
              <a:rPr lang="hu-HU" dirty="0" smtClean="0"/>
              <a:t>, amelyből levezethető</a:t>
            </a:r>
          </a:p>
          <a:p>
            <a:pPr lvl="1"/>
            <a:r>
              <a:rPr lang="hu-HU" dirty="0" smtClean="0"/>
              <a:t>Az egyes nyelvekben megfigyelhető hangalakok</a:t>
            </a:r>
          </a:p>
          <a:p>
            <a:pPr lvl="1"/>
            <a:r>
              <a:rPr lang="hu-HU" dirty="0"/>
              <a:t>Az egyes nyelvekben megfigyelhető </a:t>
            </a:r>
            <a:r>
              <a:rPr lang="hu-HU" dirty="0" smtClean="0"/>
              <a:t>jelentések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59527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történeti rekonstrukció klasszikus módszere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Mi lehet az a *</a:t>
            </a:r>
            <a:r>
              <a:rPr lang="hu-HU" dirty="0" err="1"/>
              <a:t>proto-szó</a:t>
            </a:r>
            <a:r>
              <a:rPr lang="hu-HU" dirty="0"/>
              <a:t>, amelyből levezethető</a:t>
            </a:r>
          </a:p>
          <a:p>
            <a:pPr lvl="1"/>
            <a:r>
              <a:rPr lang="hu-HU" dirty="0"/>
              <a:t>Az egyes nyelvekben megfigyelhető hangalakok</a:t>
            </a:r>
          </a:p>
          <a:p>
            <a:pPr lvl="1"/>
            <a:r>
              <a:rPr lang="hu-HU" dirty="0"/>
              <a:t>Az egyes nyelvekben megfigyelhető jelentések</a:t>
            </a:r>
          </a:p>
          <a:p>
            <a:r>
              <a:rPr lang="hu-HU" dirty="0" smtClean="0"/>
              <a:t>Plauzibilis hangváltozások</a:t>
            </a:r>
          </a:p>
          <a:p>
            <a:r>
              <a:rPr lang="hu-HU" dirty="0" smtClean="0"/>
              <a:t>Plauzibilis jelentésváltozások</a:t>
            </a:r>
          </a:p>
          <a:p>
            <a:r>
              <a:rPr lang="hu-HU" dirty="0" smtClean="0"/>
              <a:t>Minél kevesebb változást </a:t>
            </a:r>
            <a:r>
              <a:rPr lang="hu-HU" dirty="0" err="1" smtClean="0"/>
              <a:t>posztuláljunk</a:t>
            </a:r>
            <a:r>
              <a:rPr lang="hu-HU" dirty="0" smtClean="0"/>
              <a:t>:</a:t>
            </a:r>
          </a:p>
          <a:p>
            <a:pPr lvl="1"/>
            <a:r>
              <a:rPr lang="hu-HU" dirty="0" smtClean="0"/>
              <a:t>Gyakran a leánynyelvek többségében megfigyelhetőt érdemes feltételezni</a:t>
            </a:r>
          </a:p>
          <a:p>
            <a:pPr lvl="1"/>
            <a:r>
              <a:rPr lang="hu-HU" dirty="0" smtClean="0"/>
              <a:t>Korábbi nyelvek</a:t>
            </a:r>
          </a:p>
          <a:p>
            <a:pPr lvl="1"/>
            <a:r>
              <a:rPr lang="hu-HU" dirty="0" smtClean="0"/>
              <a:t>Archaikusabb nyelvek: </a:t>
            </a:r>
            <a:br>
              <a:rPr lang="hu-HU" dirty="0" smtClean="0"/>
            </a:br>
            <a:r>
              <a:rPr lang="hu-HU" dirty="0" smtClean="0"/>
              <a:t>Vajon mindenhol / a nyelv minden szintjén hasonló a változás sebessége?</a:t>
            </a:r>
          </a:p>
        </p:txBody>
      </p:sp>
    </p:spTree>
    <p:extLst>
      <p:ext uri="{BB962C8B-B14F-4D97-AF65-F5344CB8AC3E}">
        <p14:creationId xmlns:p14="http://schemas.microsoft.com/office/powerpoint/2010/main" val="2504439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Szemantikai mezők változása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szemantika kevésbé stabil, mint a hangalak</a:t>
            </a:r>
          </a:p>
          <a:p>
            <a:pPr lvl="1"/>
            <a:r>
              <a:rPr lang="hu-HU" dirty="0" smtClean="0"/>
              <a:t>Jelentésbővülés</a:t>
            </a:r>
          </a:p>
          <a:p>
            <a:pPr lvl="1"/>
            <a:r>
              <a:rPr lang="hu-HU" dirty="0" smtClean="0"/>
              <a:t>Jelentésszűkülés</a:t>
            </a:r>
          </a:p>
          <a:p>
            <a:pPr lvl="1"/>
            <a:r>
              <a:rPr lang="hu-HU" dirty="0" smtClean="0"/>
              <a:t>A szemantikai mező felosztása két szó között</a:t>
            </a:r>
          </a:p>
          <a:p>
            <a:pPr lvl="1"/>
            <a:r>
              <a:rPr lang="hu-HU" dirty="0" smtClean="0"/>
              <a:t>A szemantikai mező eltolódása</a:t>
            </a:r>
          </a:p>
          <a:p>
            <a:r>
              <a:rPr lang="hu-HU" dirty="0" smtClean="0"/>
              <a:t>Kölcsönszavak hatása a </a:t>
            </a:r>
            <a:r>
              <a:rPr lang="hu-HU" i="1" dirty="0" smtClean="0"/>
              <a:t>nyelvi rendszerre</a:t>
            </a:r>
          </a:p>
          <a:p>
            <a:r>
              <a:rPr lang="hu-HU" dirty="0"/>
              <a:t>A</a:t>
            </a:r>
            <a:r>
              <a:rPr lang="hu-HU" dirty="0" smtClean="0"/>
              <a:t> </a:t>
            </a:r>
            <a:r>
              <a:rPr lang="hu-HU" dirty="0" smtClean="0"/>
              <a:t>reáliák, a környezet, a társadalmi viszonyok </a:t>
            </a:r>
            <a:r>
              <a:rPr lang="hu-HU" dirty="0" smtClean="0"/>
              <a:t>megváltozása </a:t>
            </a:r>
            <a:r>
              <a:rPr lang="hu-HU" dirty="0" smtClean="0">
                <a:sym typeface="Wingdings" panose="05000000000000000000" pitchFamily="2" charset="2"/>
              </a:rPr>
              <a:t> a kifejezendő jelentések </a:t>
            </a:r>
            <a:r>
              <a:rPr lang="hu-HU" dirty="0" smtClean="0">
                <a:sym typeface="Wingdings" panose="05000000000000000000" pitchFamily="2" charset="2"/>
              </a:rPr>
              <a:t>(és azok gyakorisági arányának) </a:t>
            </a:r>
            <a:r>
              <a:rPr lang="hu-HU" dirty="0" smtClean="0">
                <a:sym typeface="Wingdings" panose="05000000000000000000" pitchFamily="2" charset="2"/>
              </a:rPr>
              <a:t>változása.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93061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175558"/>
            <a:ext cx="10515600" cy="1325563"/>
          </a:xfrm>
        </p:spPr>
        <p:txBody>
          <a:bodyPr/>
          <a:lstStyle/>
          <a:p>
            <a:pPr algn="ctr"/>
            <a:r>
              <a:rPr lang="hu-HU" i="1" dirty="0" smtClean="0"/>
              <a:t>Viszlát </a:t>
            </a:r>
            <a:r>
              <a:rPr lang="hu-HU" i="1" smtClean="0"/>
              <a:t>jövő szerdán!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232996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Házi feladat jövő szerdára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629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9581"/>
          </a:xfrm>
        </p:spPr>
        <p:txBody>
          <a:bodyPr/>
          <a:lstStyle/>
          <a:p>
            <a:r>
              <a:rPr lang="hu-HU" altLang="hu-HU" dirty="0" smtClean="0"/>
              <a:t>Következő órára: olvasandó + házi feladat</a:t>
            </a: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838198" y="1573967"/>
            <a:ext cx="11223813" cy="506667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hu-HU" altLang="hu-HU" dirty="0" smtClean="0"/>
              <a:t>1. </a:t>
            </a:r>
            <a:r>
              <a:rPr lang="hu-HU" altLang="hu-HU" u="sng" dirty="0" smtClean="0"/>
              <a:t>Olvasandó:</a:t>
            </a:r>
            <a:r>
              <a:rPr lang="hu-HU" altLang="hu-HU" dirty="0" smtClean="0"/>
              <a:t> </a:t>
            </a:r>
            <a:r>
              <a:rPr lang="pl-PL" altLang="hu-HU" dirty="0" smtClean="0"/>
              <a:t>Bennett 5 (linguistic reconstruction, pp. 41-55)</a:t>
            </a:r>
            <a:r>
              <a:rPr lang="hu-HU" altLang="hu-HU" dirty="0" smtClean="0"/>
              <a:t>.</a:t>
            </a:r>
          </a:p>
          <a:p>
            <a:pPr marL="457200" lvl="1" indent="0" algn="r">
              <a:lnSpc>
                <a:spcPct val="120000"/>
              </a:lnSpc>
              <a:buNone/>
            </a:pPr>
            <a:r>
              <a:rPr lang="hu-HU" altLang="hu-HU" sz="2000" i="1" dirty="0" smtClean="0"/>
              <a:t>Készítsen listát az elírásokról, nyomdahibákról.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hu-HU" altLang="hu-HU" dirty="0" smtClean="0"/>
              <a:t>2. </a:t>
            </a:r>
            <a:r>
              <a:rPr lang="hu-HU" altLang="hu-HU" u="sng" dirty="0" smtClean="0"/>
              <a:t>Szemantikai mezők a nyelvtörténet során:</a:t>
            </a:r>
            <a:endParaRPr lang="hu-HU" altLang="hu-HU" i="1" dirty="0" smtClean="0"/>
          </a:p>
          <a:p>
            <a:pPr marL="539750">
              <a:lnSpc>
                <a:spcPct val="120000"/>
              </a:lnSpc>
            </a:pPr>
            <a:r>
              <a:rPr lang="hu-HU" altLang="hu-HU" sz="2600" dirty="0" err="1" smtClean="0"/>
              <a:t>Bennett</a:t>
            </a:r>
            <a:r>
              <a:rPr lang="hu-HU" altLang="hu-HU" sz="2600" dirty="0" smtClean="0"/>
              <a:t>, p. 49, </a:t>
            </a:r>
            <a:r>
              <a:rPr lang="hu-HU" altLang="hu-HU" sz="2600" dirty="0" err="1" smtClean="0"/>
              <a:t>excercise</a:t>
            </a:r>
            <a:r>
              <a:rPr lang="hu-HU" altLang="hu-HU" sz="2600" dirty="0" smtClean="0"/>
              <a:t> 14 (</a:t>
            </a:r>
            <a:r>
              <a:rPr lang="hu-HU" altLang="hu-HU" sz="2600" dirty="0" err="1" smtClean="0"/>
              <a:t>v.ö</a:t>
            </a:r>
            <a:r>
              <a:rPr lang="hu-HU" altLang="hu-HU" sz="2600" dirty="0" smtClean="0"/>
              <a:t>. p. 50, </a:t>
            </a:r>
            <a:r>
              <a:rPr lang="hu-HU" altLang="hu-HU" sz="2600" dirty="0" err="1" smtClean="0"/>
              <a:t>Table</a:t>
            </a:r>
            <a:r>
              <a:rPr lang="hu-HU" altLang="hu-HU" sz="2600" dirty="0" smtClean="0"/>
              <a:t> 24)</a:t>
            </a:r>
          </a:p>
          <a:p>
            <a:pPr marL="539750">
              <a:lnSpc>
                <a:spcPct val="120000"/>
              </a:lnSpc>
            </a:pPr>
            <a:r>
              <a:rPr lang="hu-HU" altLang="hu-HU" sz="2600" dirty="0" smtClean="0"/>
              <a:t>Szemantikai mezőnként egy bekezdés arról, hogy hogyan </a:t>
            </a:r>
            <a:br>
              <a:rPr lang="hu-HU" altLang="hu-HU" sz="2600" dirty="0" smtClean="0"/>
            </a:br>
            <a:r>
              <a:rPr lang="hu-HU" altLang="hu-HU" sz="2600" dirty="0" smtClean="0"/>
              <a:t>változhatott a rokon szavak jelentése.</a:t>
            </a:r>
            <a:endParaRPr lang="hu-HU" altLang="hu-HU" sz="2600" i="1" dirty="0"/>
          </a:p>
          <a:p>
            <a:pPr marL="539750">
              <a:lnSpc>
                <a:spcPct val="120000"/>
              </a:lnSpc>
            </a:pPr>
            <a:r>
              <a:rPr lang="hu-HU" altLang="hu-HU" sz="2600" dirty="0" err="1" smtClean="0"/>
              <a:t>Emailben</a:t>
            </a:r>
            <a:r>
              <a:rPr lang="hu-HU" altLang="hu-HU" sz="2600" dirty="0" smtClean="0"/>
              <a:t>: </a:t>
            </a:r>
            <a:r>
              <a:rPr lang="hu-HU" altLang="hu-HU" sz="2600" dirty="0" err="1" smtClean="0"/>
              <a:t>biro.tamas</a:t>
            </a:r>
            <a:r>
              <a:rPr lang="hu-HU" altLang="hu-HU" sz="2600" dirty="0" smtClean="0"/>
              <a:t>@</a:t>
            </a:r>
            <a:r>
              <a:rPr lang="hu-HU" altLang="hu-HU" sz="2600" dirty="0" err="1" smtClean="0"/>
              <a:t>btk.elte.hu</a:t>
            </a:r>
            <a:r>
              <a:rPr lang="hu-HU" altLang="hu-HU" sz="2600" dirty="0" smtClean="0"/>
              <a:t>. Határidő: kedd dél (12:00). </a:t>
            </a:r>
          </a:p>
        </p:txBody>
      </p:sp>
    </p:spTree>
    <p:extLst>
      <p:ext uri="{BB962C8B-B14F-4D97-AF65-F5344CB8AC3E}">
        <p14:creationId xmlns:p14="http://schemas.microsoft.com/office/powerpoint/2010/main" val="351519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5500" dirty="0" smtClean="0"/>
              <a:t>Nyelvtani jelenségek </a:t>
            </a:r>
            <a:br>
              <a:rPr lang="hu-HU" sz="5500" dirty="0" smtClean="0"/>
            </a:br>
            <a:r>
              <a:rPr lang="hu-HU" sz="5500" dirty="0" smtClean="0"/>
              <a:t>sémi nyelvekben:</a:t>
            </a:r>
            <a:br>
              <a:rPr lang="hu-HU" sz="5500" dirty="0" smtClean="0"/>
            </a:br>
            <a:r>
              <a:rPr lang="hu-HU" sz="5500" i="1" spc="100" dirty="0" smtClean="0"/>
              <a:t>tört többes szám (</a:t>
            </a:r>
            <a:r>
              <a:rPr lang="hu-HU" sz="5500" i="1" spc="100" dirty="0" err="1" smtClean="0"/>
              <a:t>broken</a:t>
            </a:r>
            <a:r>
              <a:rPr lang="hu-HU" sz="5500" i="1" spc="100" dirty="0" smtClean="0"/>
              <a:t> </a:t>
            </a:r>
            <a:r>
              <a:rPr lang="hu-HU" sz="5500" i="1" spc="100" dirty="0" err="1" smtClean="0"/>
              <a:t>plurals</a:t>
            </a:r>
            <a:r>
              <a:rPr lang="hu-HU" sz="5500" i="1" spc="100" dirty="0" smtClean="0"/>
              <a:t>)</a:t>
            </a:r>
            <a:endParaRPr lang="hu-HU" sz="5500" i="1" spc="10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7066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Tört többes szám: </a:t>
            </a:r>
            <a:r>
              <a:rPr lang="hu-HU" sz="3400" dirty="0" smtClean="0"/>
              <a:t>klasszikus arab a klasszikus példa</a:t>
            </a:r>
            <a:endParaRPr lang="hu-HU" sz="3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5000"/>
              </a:lnSpc>
            </a:pPr>
            <a:r>
              <a:rPr lang="hu-HU" dirty="0" smtClean="0"/>
              <a:t>Arab 	</a:t>
            </a:r>
            <a:r>
              <a:rPr lang="hu-HU" sz="2400" dirty="0" smtClean="0"/>
              <a:t>(</a:t>
            </a:r>
            <a:r>
              <a:rPr lang="hu-HU" sz="2400" dirty="0" err="1" smtClean="0"/>
              <a:t>v.ö</a:t>
            </a:r>
            <a:r>
              <a:rPr lang="hu-HU" sz="2400" dirty="0" smtClean="0"/>
              <a:t>. </a:t>
            </a:r>
            <a:r>
              <a:rPr lang="hu-HU" sz="2400" i="1" dirty="0" err="1" smtClean="0"/>
              <a:t>Beyond</a:t>
            </a:r>
            <a:r>
              <a:rPr lang="hu-HU" sz="2400" i="1" dirty="0" smtClean="0"/>
              <a:t> Babel</a:t>
            </a:r>
            <a:r>
              <a:rPr lang="hu-HU" sz="2400" dirty="0" smtClean="0"/>
              <a:t>):</a:t>
            </a:r>
          </a:p>
          <a:p>
            <a:pPr>
              <a:lnSpc>
                <a:spcPct val="125000"/>
              </a:lnSpc>
            </a:pPr>
            <a:endParaRPr lang="hu-HU" sz="1200" dirty="0" smtClean="0"/>
          </a:p>
          <a:p>
            <a:pPr marL="457200" lvl="1" indent="0">
              <a:lnSpc>
                <a:spcPct val="125000"/>
              </a:lnSpc>
              <a:buNone/>
            </a:pPr>
            <a:r>
              <a:rPr lang="hu-HU" dirty="0" smtClean="0"/>
              <a:t>	</a:t>
            </a:r>
            <a:r>
              <a:rPr lang="hu-HU" u="sng" dirty="0" smtClean="0"/>
              <a:t>Sing.</a:t>
            </a:r>
            <a:r>
              <a:rPr lang="hu-HU" dirty="0" smtClean="0"/>
              <a:t>		</a:t>
            </a:r>
            <a:r>
              <a:rPr lang="hu-HU" u="sng" dirty="0" err="1" smtClean="0"/>
              <a:t>Plur</a:t>
            </a:r>
            <a:r>
              <a:rPr lang="hu-HU" u="sng" dirty="0" smtClean="0"/>
              <a:t>.</a:t>
            </a:r>
            <a:r>
              <a:rPr lang="hu-HU" dirty="0" smtClean="0"/>
              <a:t>		</a:t>
            </a:r>
            <a:r>
              <a:rPr lang="hu-HU" u="sng" dirty="0" smtClean="0"/>
              <a:t>glossza</a:t>
            </a:r>
          </a:p>
          <a:p>
            <a:pPr marL="457200" lvl="1" indent="0">
              <a:lnSpc>
                <a:spcPct val="125000"/>
              </a:lnSpc>
              <a:buNone/>
            </a:pPr>
            <a:r>
              <a:rPr lang="hu-HU" sz="2200" i="1" dirty="0"/>
              <a:t>	</a:t>
            </a:r>
            <a:r>
              <a:rPr lang="hu-HU" sz="2200" i="1" dirty="0" err="1" smtClean="0"/>
              <a:t>walad</a:t>
            </a:r>
            <a:r>
              <a:rPr lang="hu-HU" sz="2200" i="1" dirty="0" smtClean="0"/>
              <a:t>		?</a:t>
            </a:r>
            <a:r>
              <a:rPr lang="hu-HU" sz="2200" i="1" dirty="0" err="1" smtClean="0"/>
              <a:t>awlād</a:t>
            </a:r>
            <a:r>
              <a:rPr lang="hu-HU" sz="2200" i="1" dirty="0" smtClean="0"/>
              <a:t>		</a:t>
            </a:r>
            <a:r>
              <a:rPr lang="hu-HU" sz="2200" dirty="0" smtClean="0"/>
              <a:t>’</a:t>
            </a:r>
            <a:r>
              <a:rPr lang="hu-HU" sz="2200" dirty="0" err="1" smtClean="0"/>
              <a:t>boy</a:t>
            </a:r>
            <a:r>
              <a:rPr lang="hu-HU" sz="2200" dirty="0" smtClean="0"/>
              <a:t>’</a:t>
            </a:r>
          </a:p>
          <a:p>
            <a:pPr marL="457200" lvl="1" indent="0">
              <a:lnSpc>
                <a:spcPct val="125000"/>
              </a:lnSpc>
              <a:buNone/>
            </a:pPr>
            <a:r>
              <a:rPr lang="hu-HU" sz="2200" i="1" dirty="0"/>
              <a:t>	</a:t>
            </a:r>
            <a:r>
              <a:rPr lang="hu-HU" sz="2200" i="1" dirty="0" err="1" smtClean="0"/>
              <a:t>bayt</a:t>
            </a:r>
            <a:r>
              <a:rPr lang="hu-HU" sz="2200" i="1" dirty="0" smtClean="0"/>
              <a:t>		</a:t>
            </a:r>
            <a:r>
              <a:rPr lang="hu-HU" sz="2200" i="1" dirty="0" err="1" smtClean="0"/>
              <a:t>buyūt</a:t>
            </a:r>
            <a:r>
              <a:rPr lang="hu-HU" sz="2200" i="1" dirty="0" smtClean="0"/>
              <a:t>		</a:t>
            </a:r>
            <a:r>
              <a:rPr lang="hu-HU" sz="2200" dirty="0"/>
              <a:t> </a:t>
            </a:r>
            <a:r>
              <a:rPr lang="hu-HU" sz="2200" dirty="0" smtClean="0"/>
              <a:t>’</a:t>
            </a:r>
            <a:r>
              <a:rPr lang="hu-HU" sz="2200" dirty="0" err="1" smtClean="0"/>
              <a:t>house</a:t>
            </a:r>
            <a:r>
              <a:rPr lang="hu-HU" sz="2200" dirty="0" smtClean="0"/>
              <a:t>’</a:t>
            </a:r>
          </a:p>
          <a:p>
            <a:pPr marL="457200" lvl="1" indent="0">
              <a:lnSpc>
                <a:spcPct val="125000"/>
              </a:lnSpc>
              <a:buNone/>
            </a:pPr>
            <a:r>
              <a:rPr lang="hu-HU" sz="2200" i="1" dirty="0"/>
              <a:t>	</a:t>
            </a:r>
            <a:r>
              <a:rPr lang="hu-HU" sz="2200" i="1" dirty="0" err="1" smtClean="0"/>
              <a:t>kitāb</a:t>
            </a:r>
            <a:r>
              <a:rPr lang="hu-HU" sz="2200" i="1" dirty="0"/>
              <a:t>		</a:t>
            </a:r>
            <a:r>
              <a:rPr lang="hu-HU" sz="2200" i="1" dirty="0" err="1" smtClean="0"/>
              <a:t>kutub</a:t>
            </a:r>
            <a:r>
              <a:rPr lang="hu-HU" sz="2200" i="1" dirty="0"/>
              <a:t>		</a:t>
            </a:r>
            <a:r>
              <a:rPr lang="hu-HU" sz="2200" dirty="0"/>
              <a:t> </a:t>
            </a:r>
            <a:r>
              <a:rPr lang="hu-HU" sz="2200" dirty="0" smtClean="0"/>
              <a:t>’</a:t>
            </a:r>
            <a:r>
              <a:rPr lang="hu-HU" sz="2200" dirty="0" err="1" smtClean="0"/>
              <a:t>book</a:t>
            </a:r>
            <a:r>
              <a:rPr lang="hu-HU" sz="2200" dirty="0" smtClean="0"/>
              <a:t>’</a:t>
            </a:r>
            <a:endParaRPr lang="hu-HU" sz="2200" i="1" dirty="0"/>
          </a:p>
          <a:p>
            <a:pPr marL="457200" lvl="1" indent="0">
              <a:lnSpc>
                <a:spcPct val="125000"/>
              </a:lnSpc>
              <a:buNone/>
            </a:pPr>
            <a:r>
              <a:rPr lang="hu-HU" sz="2200" i="1" dirty="0"/>
              <a:t>	</a:t>
            </a:r>
            <a:r>
              <a:rPr lang="hu-HU" sz="2200" i="1" dirty="0" err="1" smtClean="0"/>
              <a:t>faqīr</a:t>
            </a:r>
            <a:r>
              <a:rPr lang="hu-HU" sz="2200" i="1" dirty="0"/>
              <a:t>		</a:t>
            </a:r>
            <a:r>
              <a:rPr lang="hu-HU" sz="2200" i="1" dirty="0" err="1" smtClean="0"/>
              <a:t>fuqarā</a:t>
            </a:r>
            <a:r>
              <a:rPr lang="hu-HU" sz="2200" i="1" dirty="0" smtClean="0"/>
              <a:t>?u</a:t>
            </a:r>
            <a:r>
              <a:rPr lang="hu-HU" sz="2200" i="1" dirty="0"/>
              <a:t>	</a:t>
            </a:r>
            <a:r>
              <a:rPr lang="hu-HU" sz="2200" dirty="0"/>
              <a:t> </a:t>
            </a:r>
            <a:r>
              <a:rPr lang="hu-HU" sz="2200" dirty="0" smtClean="0"/>
              <a:t>’</a:t>
            </a:r>
            <a:r>
              <a:rPr lang="hu-HU" sz="2200" dirty="0" err="1" smtClean="0"/>
              <a:t>poor</a:t>
            </a:r>
            <a:r>
              <a:rPr lang="hu-HU" sz="2200" dirty="0" smtClean="0"/>
              <a:t>’</a:t>
            </a:r>
            <a:endParaRPr lang="hu-HU" sz="2200" i="1" dirty="0"/>
          </a:p>
          <a:p>
            <a:pPr marL="457200" lvl="1" indent="0">
              <a:lnSpc>
                <a:spcPct val="125000"/>
              </a:lnSpc>
              <a:buNone/>
            </a:pPr>
            <a:r>
              <a:rPr lang="hu-HU" sz="2200" i="1" dirty="0"/>
              <a:t>	</a:t>
            </a:r>
            <a:r>
              <a:rPr lang="hu-HU" sz="2200" i="1" dirty="0" err="1" smtClean="0"/>
              <a:t>ṣadīq</a:t>
            </a:r>
            <a:r>
              <a:rPr lang="hu-HU" sz="2200" i="1" dirty="0"/>
              <a:t>		</a:t>
            </a:r>
            <a:r>
              <a:rPr lang="hu-HU" sz="2200" i="1" dirty="0" smtClean="0"/>
              <a:t>?</a:t>
            </a:r>
            <a:r>
              <a:rPr lang="hu-HU" sz="2200" i="1" dirty="0" err="1" smtClean="0"/>
              <a:t>aṣdiqā</a:t>
            </a:r>
            <a:r>
              <a:rPr lang="hu-HU" sz="2200" i="1" dirty="0" smtClean="0"/>
              <a:t>?u</a:t>
            </a:r>
            <a:r>
              <a:rPr lang="hu-HU" sz="2200" i="1" dirty="0"/>
              <a:t>	</a:t>
            </a:r>
            <a:r>
              <a:rPr lang="hu-HU" sz="2200" dirty="0"/>
              <a:t> </a:t>
            </a:r>
            <a:r>
              <a:rPr lang="hu-HU" sz="2200" dirty="0" smtClean="0"/>
              <a:t>’</a:t>
            </a:r>
            <a:r>
              <a:rPr lang="hu-HU" sz="2200" dirty="0" err="1" smtClean="0"/>
              <a:t>friend</a:t>
            </a:r>
            <a:r>
              <a:rPr lang="hu-HU" sz="2200" dirty="0" smtClean="0"/>
              <a:t>’</a:t>
            </a:r>
            <a:endParaRPr lang="hu-HU" sz="2200" i="1" dirty="0"/>
          </a:p>
          <a:p>
            <a:pPr marL="457200" lvl="1" indent="0">
              <a:lnSpc>
                <a:spcPct val="125000"/>
              </a:lnSpc>
              <a:buNone/>
            </a:pPr>
            <a:r>
              <a:rPr lang="hu-HU" sz="2200" i="1" dirty="0"/>
              <a:t>	</a:t>
            </a:r>
            <a:r>
              <a:rPr lang="hu-HU" sz="2200" i="1" dirty="0" err="1" smtClean="0"/>
              <a:t>bilād</a:t>
            </a:r>
            <a:r>
              <a:rPr lang="hu-HU" sz="2200" i="1" dirty="0"/>
              <a:t>		</a:t>
            </a:r>
            <a:r>
              <a:rPr lang="hu-HU" sz="2200" i="1" dirty="0" err="1" smtClean="0"/>
              <a:t>buldān</a:t>
            </a:r>
            <a:r>
              <a:rPr lang="hu-HU" sz="2200" i="1" dirty="0" smtClean="0"/>
              <a:t> </a:t>
            </a:r>
            <a:r>
              <a:rPr lang="hu-HU" sz="2200" i="1" dirty="0"/>
              <a:t>		</a:t>
            </a:r>
            <a:r>
              <a:rPr lang="hu-HU" sz="2200" dirty="0"/>
              <a:t> </a:t>
            </a:r>
            <a:r>
              <a:rPr lang="hu-HU" sz="2200" dirty="0" smtClean="0"/>
              <a:t>’</a:t>
            </a:r>
            <a:r>
              <a:rPr lang="hu-HU" sz="2200" dirty="0" err="1" smtClean="0"/>
              <a:t>country</a:t>
            </a:r>
            <a:r>
              <a:rPr lang="hu-HU" sz="2200" dirty="0" smtClean="0"/>
              <a:t>’</a:t>
            </a:r>
            <a:endParaRPr lang="hu-HU" sz="2200" i="1" dirty="0" smtClean="0"/>
          </a:p>
        </p:txBody>
      </p:sp>
    </p:spTree>
    <p:extLst>
      <p:ext uri="{BB962C8B-B14F-4D97-AF65-F5344CB8AC3E}">
        <p14:creationId xmlns:p14="http://schemas.microsoft.com/office/powerpoint/2010/main" val="326347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07109"/>
            <a:ext cx="10802471" cy="1325563"/>
          </a:xfrm>
        </p:spPr>
        <p:txBody>
          <a:bodyPr/>
          <a:lstStyle/>
          <a:p>
            <a:r>
              <a:rPr lang="hu-HU" dirty="0" smtClean="0"/>
              <a:t>Tört többes szám: </a:t>
            </a:r>
            <a:r>
              <a:rPr lang="hu-HU" sz="3400" dirty="0" smtClean="0"/>
              <a:t>a sémi nyelvek déli ága (</a:t>
            </a:r>
            <a:r>
              <a:rPr lang="hu-HU" sz="3400" dirty="0" err="1" smtClean="0"/>
              <a:t>geez</a:t>
            </a:r>
            <a:r>
              <a:rPr lang="hu-HU" sz="3400" dirty="0"/>
              <a:t>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u-HU" sz="2400" dirty="0" smtClean="0"/>
          </a:p>
          <a:p>
            <a:pPr marL="457200" lvl="1" indent="0">
              <a:buNone/>
            </a:pPr>
            <a:endParaRPr lang="hu-HU" sz="2200" i="1" dirty="0" smtClean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124" y="1157684"/>
            <a:ext cx="10117752" cy="5418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89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Tört többes az északnyugati sémi nyelvekben?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45459" y="1825624"/>
            <a:ext cx="11282081" cy="491135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hu-HU" sz="2800" i="1" dirty="0" smtClean="0"/>
              <a:t>Hipotézis 1: 	</a:t>
            </a:r>
            <a:r>
              <a:rPr lang="hu-HU" sz="2800" i="1" dirty="0" err="1" smtClean="0"/>
              <a:t>Proto-sémiben</a:t>
            </a:r>
            <a:r>
              <a:rPr lang="hu-HU" sz="2800" i="1" dirty="0" smtClean="0"/>
              <a:t> nem/alig volt tört többes szám.</a:t>
            </a:r>
          </a:p>
          <a:p>
            <a:pPr marL="457200" lvl="1" indent="0">
              <a:buNone/>
            </a:pPr>
            <a:r>
              <a:rPr lang="hu-HU" sz="2800" i="1" dirty="0"/>
              <a:t>	</a:t>
            </a:r>
            <a:r>
              <a:rPr lang="hu-HU" sz="2800" i="1" dirty="0" smtClean="0"/>
              <a:t>		</a:t>
            </a:r>
            <a:r>
              <a:rPr lang="hu-HU" sz="2800" i="1" dirty="0" err="1" smtClean="0"/>
              <a:t>ÉNY-i</a:t>
            </a:r>
            <a:r>
              <a:rPr lang="hu-HU" sz="2800" i="1" dirty="0" smtClean="0"/>
              <a:t> sémi: nem alakult ki / korán megakadt a kialakulás.</a:t>
            </a:r>
          </a:p>
          <a:p>
            <a:pPr marL="457200" lvl="1" indent="0">
              <a:buNone/>
            </a:pPr>
            <a:r>
              <a:rPr lang="hu-HU" sz="1200" i="1" dirty="0" smtClean="0"/>
              <a:t/>
            </a:r>
            <a:br>
              <a:rPr lang="hu-HU" sz="1200" i="1" dirty="0" smtClean="0"/>
            </a:br>
            <a:r>
              <a:rPr lang="hu-HU" sz="2800" i="1" dirty="0" smtClean="0"/>
              <a:t>Hipotézis 2:	</a:t>
            </a:r>
            <a:r>
              <a:rPr lang="hu-HU" sz="2800" i="1" dirty="0" err="1" smtClean="0"/>
              <a:t>Proto-sémiben</a:t>
            </a:r>
            <a:r>
              <a:rPr lang="hu-HU" sz="2800" i="1" dirty="0" smtClean="0"/>
              <a:t> volt tört többes. </a:t>
            </a:r>
            <a:r>
              <a:rPr lang="hu-HU" sz="2800" i="1" dirty="0" err="1" smtClean="0"/>
              <a:t>ÉNY-i</a:t>
            </a:r>
            <a:r>
              <a:rPr lang="hu-HU" sz="2800" i="1" dirty="0" smtClean="0"/>
              <a:t> sémiből eltűnt.</a:t>
            </a:r>
          </a:p>
          <a:p>
            <a:pPr marL="457200" lvl="1" indent="0">
              <a:buNone/>
            </a:pPr>
            <a:endParaRPr lang="hu-HU" sz="1200" i="1" dirty="0" smtClean="0"/>
          </a:p>
          <a:p>
            <a:r>
              <a:rPr lang="hu-HU" dirty="0"/>
              <a:t>Arámi/szír:	</a:t>
            </a:r>
            <a:r>
              <a:rPr lang="hu-HU" sz="2400" dirty="0"/>
              <a:t>	</a:t>
            </a:r>
            <a:r>
              <a:rPr lang="hu-HU" sz="2400" dirty="0" smtClean="0"/>
              <a:t>	</a:t>
            </a:r>
            <a:r>
              <a:rPr lang="hu-HU" sz="2400" i="1" dirty="0" err="1" smtClean="0"/>
              <a:t>ḥəmārā</a:t>
            </a:r>
            <a:r>
              <a:rPr lang="hu-HU" sz="2400" dirty="0" smtClean="0"/>
              <a:t> </a:t>
            </a:r>
            <a:r>
              <a:rPr lang="hu-HU" sz="2400" dirty="0"/>
              <a:t>	</a:t>
            </a:r>
            <a:r>
              <a:rPr lang="hu-HU" sz="2400" dirty="0" err="1"/>
              <a:t>plur</a:t>
            </a:r>
            <a:r>
              <a:rPr lang="hu-HU" sz="2400" dirty="0"/>
              <a:t>: 	</a:t>
            </a:r>
            <a:r>
              <a:rPr lang="hu-HU" sz="2400" i="1" dirty="0" err="1"/>
              <a:t>ḥemrā</a:t>
            </a:r>
            <a:r>
              <a:rPr lang="hu-HU" sz="2400" dirty="0"/>
              <a:t> 		</a:t>
            </a:r>
            <a:r>
              <a:rPr lang="en-US" sz="2400" dirty="0"/>
              <a:t>‘</a:t>
            </a:r>
            <a:r>
              <a:rPr lang="hu-HU" sz="2400" dirty="0"/>
              <a:t>szamár</a:t>
            </a:r>
            <a:r>
              <a:rPr lang="en-US" sz="2400" dirty="0"/>
              <a:t>’</a:t>
            </a:r>
            <a:r>
              <a:rPr lang="hu-HU" sz="2400" dirty="0"/>
              <a:t/>
            </a:r>
            <a:br>
              <a:rPr lang="hu-HU" sz="2400" dirty="0"/>
            </a:br>
            <a:r>
              <a:rPr lang="hu-HU" sz="2400" dirty="0"/>
              <a:t>			</a:t>
            </a:r>
            <a:r>
              <a:rPr lang="hu-HU" sz="2400" dirty="0" smtClean="0"/>
              <a:t>	</a:t>
            </a:r>
            <a:r>
              <a:rPr lang="hu-HU" sz="2400" i="1" dirty="0" err="1" smtClean="0"/>
              <a:t>qərītā</a:t>
            </a:r>
            <a:r>
              <a:rPr lang="hu-HU" sz="2400" i="1" dirty="0"/>
              <a:t>	</a:t>
            </a:r>
            <a:r>
              <a:rPr lang="hu-HU" sz="2400" dirty="0"/>
              <a:t>	</a:t>
            </a:r>
            <a:r>
              <a:rPr lang="hu-HU" sz="2400" dirty="0" err="1"/>
              <a:t>plur</a:t>
            </a:r>
            <a:r>
              <a:rPr lang="hu-HU" sz="2400" dirty="0"/>
              <a:t>:	</a:t>
            </a:r>
            <a:r>
              <a:rPr lang="hu-HU" sz="2400" i="1" dirty="0" err="1"/>
              <a:t>quryā</a:t>
            </a:r>
            <a:r>
              <a:rPr lang="hu-HU" sz="2400" i="1" dirty="0"/>
              <a:t>		</a:t>
            </a:r>
            <a:r>
              <a:rPr lang="en-US" sz="2400" dirty="0"/>
              <a:t> ‘</a:t>
            </a:r>
            <a:r>
              <a:rPr lang="hu-HU" sz="2400" dirty="0"/>
              <a:t>falu</a:t>
            </a:r>
            <a:r>
              <a:rPr lang="en-US" sz="2400" dirty="0"/>
              <a:t>’</a:t>
            </a:r>
            <a:endParaRPr lang="hu-HU" sz="2400" i="1" dirty="0"/>
          </a:p>
          <a:p>
            <a:r>
              <a:rPr lang="hu-HU" dirty="0" err="1"/>
              <a:t>óarámi</a:t>
            </a:r>
            <a:r>
              <a:rPr lang="hu-HU" dirty="0"/>
              <a:t> feliratok? </a:t>
            </a:r>
            <a:br>
              <a:rPr lang="hu-HU" dirty="0"/>
            </a:br>
            <a:r>
              <a:rPr lang="en-US" sz="2000" dirty="0" smtClean="0"/>
              <a:t>(</a:t>
            </a:r>
            <a:r>
              <a:rPr lang="hu-HU" sz="2000" dirty="0"/>
              <a:t>E.</a:t>
            </a:r>
            <a:r>
              <a:rPr lang="en-US" sz="2000" dirty="0"/>
              <a:t> </a:t>
            </a:r>
            <a:r>
              <a:rPr lang="en-US" sz="2000" dirty="0" err="1"/>
              <a:t>Lipiński</a:t>
            </a:r>
            <a:r>
              <a:rPr lang="en-US" sz="2000" dirty="0"/>
              <a:t>, in </a:t>
            </a:r>
            <a:r>
              <a:rPr lang="hu-HU" sz="2000" dirty="0"/>
              <a:t>H.</a:t>
            </a:r>
            <a:r>
              <a:rPr lang="en-US" sz="2000" dirty="0"/>
              <a:t> </a:t>
            </a:r>
            <a:r>
              <a:rPr lang="en-US" sz="2000" dirty="0" err="1"/>
              <a:t>Gzella</a:t>
            </a:r>
            <a:r>
              <a:rPr lang="en-US" sz="2000" dirty="0"/>
              <a:t> and </a:t>
            </a:r>
            <a:r>
              <a:rPr lang="hu-HU" sz="2000" dirty="0"/>
              <a:t>M</a:t>
            </a:r>
            <a:r>
              <a:rPr lang="en-US" sz="2000" dirty="0"/>
              <a:t>. </a:t>
            </a:r>
            <a:r>
              <a:rPr lang="en-US" sz="2000" dirty="0" err="1"/>
              <a:t>Folmer</a:t>
            </a:r>
            <a:r>
              <a:rPr lang="en-US" sz="2000" dirty="0"/>
              <a:t>: </a:t>
            </a:r>
            <a:r>
              <a:rPr lang="en-US" sz="2000" i="1" dirty="0"/>
              <a:t>Aramaic in its Historical and Linguistic Setting</a:t>
            </a:r>
            <a:r>
              <a:rPr lang="hu-HU" sz="2000" dirty="0"/>
              <a:t>, 2008</a:t>
            </a:r>
            <a:r>
              <a:rPr lang="en-US" sz="2000" dirty="0" smtClean="0"/>
              <a:t>)</a:t>
            </a:r>
            <a:endParaRPr lang="hu-HU" sz="2000" dirty="0" smtClean="0"/>
          </a:p>
          <a:p>
            <a:endParaRPr lang="hu-HU" sz="1200" dirty="0" smtClean="0"/>
          </a:p>
          <a:p>
            <a:r>
              <a:rPr lang="hu-HU" dirty="0" smtClean="0"/>
              <a:t>Héber? 	</a:t>
            </a:r>
            <a:r>
              <a:rPr lang="hu-HU" sz="2400" dirty="0" err="1" smtClean="0"/>
              <a:t>Szegoláták</a:t>
            </a:r>
            <a:r>
              <a:rPr lang="hu-HU" sz="2400" dirty="0" smtClean="0"/>
              <a:t> többes </a:t>
            </a:r>
            <a:r>
              <a:rPr lang="hu-HU" sz="2400" dirty="0" err="1" smtClean="0"/>
              <a:t>absolutus-a</a:t>
            </a:r>
            <a:r>
              <a:rPr lang="hu-HU" sz="2400" dirty="0" smtClean="0"/>
              <a:t>:</a:t>
            </a:r>
          </a:p>
          <a:p>
            <a:pPr marL="0" indent="0" defTabSz="712788">
              <a:buNone/>
            </a:pPr>
            <a:r>
              <a:rPr lang="hu-HU" sz="2400" dirty="0" smtClean="0"/>
              <a:t>	*</a:t>
            </a:r>
            <a:r>
              <a:rPr lang="hu-HU" sz="2400" i="1" dirty="0" err="1" smtClean="0"/>
              <a:t>malk-</a:t>
            </a:r>
            <a:r>
              <a:rPr lang="hu-HU" sz="2400" i="1" dirty="0" smtClean="0"/>
              <a:t> 	</a:t>
            </a:r>
            <a:r>
              <a:rPr lang="hu-HU" sz="2400" dirty="0" smtClean="0"/>
              <a:t>&gt;	</a:t>
            </a:r>
            <a:r>
              <a:rPr lang="hu-HU" sz="2400" i="1" dirty="0" err="1" smtClean="0"/>
              <a:t>melek</a:t>
            </a:r>
            <a:r>
              <a:rPr lang="hu-HU" sz="2400" i="1" dirty="0" smtClean="0"/>
              <a:t>, </a:t>
            </a:r>
            <a:r>
              <a:rPr lang="hu-HU" sz="2400" i="1" dirty="0" err="1" smtClean="0"/>
              <a:t>malki</a:t>
            </a:r>
            <a:r>
              <a:rPr lang="hu-HU" sz="2400" i="1" dirty="0" smtClean="0"/>
              <a:t>, </a:t>
            </a:r>
            <a:r>
              <a:rPr lang="hu-HU" sz="2400" i="1" dirty="0" err="1" smtClean="0"/>
              <a:t>mal</a:t>
            </a:r>
            <a:r>
              <a:rPr lang="hu-HU" sz="2400" i="1" u="sng" dirty="0" err="1" smtClean="0"/>
              <a:t>k</a:t>
            </a:r>
            <a:r>
              <a:rPr lang="hu-HU" sz="2400" i="1" dirty="0" err="1" smtClean="0"/>
              <a:t>ê</a:t>
            </a:r>
            <a:r>
              <a:rPr lang="hu-HU" sz="2400" i="1" dirty="0" smtClean="0"/>
              <a:t>	</a:t>
            </a:r>
            <a:r>
              <a:rPr lang="hu-HU" sz="2400" dirty="0" smtClean="0"/>
              <a:t>~ 	(?* </a:t>
            </a:r>
            <a:r>
              <a:rPr lang="hu-HU" sz="2400" i="1" dirty="0" err="1" smtClean="0"/>
              <a:t>malak-</a:t>
            </a:r>
            <a:r>
              <a:rPr lang="hu-HU" sz="2400" dirty="0" smtClean="0"/>
              <a:t> &gt; ) </a:t>
            </a:r>
            <a:r>
              <a:rPr lang="hu-HU" sz="2400" i="1" dirty="0" err="1" smtClean="0"/>
              <a:t>məlā</a:t>
            </a:r>
            <a:r>
              <a:rPr lang="hu-HU" sz="2400" i="1" u="sng" dirty="0" err="1" smtClean="0"/>
              <a:t>k</a:t>
            </a:r>
            <a:r>
              <a:rPr lang="hu-HU" sz="2400" i="1" dirty="0" err="1" smtClean="0"/>
              <a:t>îm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54970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Arab helye a nyugati sémi nyelvek között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12178"/>
            <a:ext cx="10515600" cy="4351338"/>
          </a:xfrm>
        </p:spPr>
        <p:txBody>
          <a:bodyPr>
            <a:normAutofit/>
          </a:bodyPr>
          <a:lstStyle/>
          <a:p>
            <a:r>
              <a:rPr lang="hu-HU" dirty="0" smtClean="0"/>
              <a:t>Érvek a déli ág mellett, </a:t>
            </a:r>
            <a:r>
              <a:rPr lang="hu-HU" dirty="0" err="1" smtClean="0"/>
              <a:t>pl</a:t>
            </a:r>
            <a:r>
              <a:rPr lang="hu-HU" dirty="0" smtClean="0"/>
              <a:t>:</a:t>
            </a:r>
          </a:p>
          <a:p>
            <a:pPr lvl="1"/>
            <a:r>
              <a:rPr lang="hu-HU" dirty="0" smtClean="0"/>
              <a:t>Földrajz</a:t>
            </a:r>
          </a:p>
          <a:p>
            <a:pPr lvl="1"/>
            <a:r>
              <a:rPr lang="hu-HU" dirty="0" smtClean="0"/>
              <a:t>Tört többes déli ágban van, északnyugati és keleti ágakban nincs.</a:t>
            </a:r>
          </a:p>
          <a:p>
            <a:pPr lvl="1"/>
            <a:r>
              <a:rPr lang="hu-HU" dirty="0" smtClean="0"/>
              <a:t>[p] &gt; [f]</a:t>
            </a:r>
          </a:p>
          <a:p>
            <a:pPr lvl="1"/>
            <a:r>
              <a:rPr lang="hu-HU" dirty="0" smtClean="0"/>
              <a:t>L-igetörzs: </a:t>
            </a:r>
            <a:r>
              <a:rPr lang="hu-HU" i="1" dirty="0" err="1" smtClean="0"/>
              <a:t>qātala</a:t>
            </a:r>
            <a:r>
              <a:rPr lang="hu-HU" dirty="0" smtClean="0"/>
              <a:t>  (</a:t>
            </a:r>
            <a:r>
              <a:rPr lang="hu-HU" dirty="0" err="1" smtClean="0"/>
              <a:t>v.ö</a:t>
            </a:r>
            <a:r>
              <a:rPr lang="hu-HU" dirty="0" smtClean="0"/>
              <a:t>. klasszikus arab III/</a:t>
            </a:r>
            <a:r>
              <a:rPr lang="hu-HU" i="1" dirty="0" err="1" smtClean="0"/>
              <a:t>fā</a:t>
            </a:r>
            <a:r>
              <a:rPr lang="hu-HU" i="1" baseline="30000" dirty="0" err="1" smtClean="0"/>
              <a:t>c</a:t>
            </a:r>
            <a:r>
              <a:rPr lang="hu-HU" i="1" dirty="0" err="1" smtClean="0"/>
              <a:t>ala</a:t>
            </a:r>
            <a:r>
              <a:rPr lang="hu-HU" dirty="0" smtClean="0"/>
              <a:t> törzs)</a:t>
            </a:r>
            <a:endParaRPr lang="hu-HU" i="1" dirty="0" smtClean="0"/>
          </a:p>
          <a:p>
            <a:r>
              <a:rPr lang="hu-HU" dirty="0" smtClean="0"/>
              <a:t>Érvek az északi/centrális ág mellett, </a:t>
            </a:r>
            <a:r>
              <a:rPr lang="hu-HU" dirty="0" err="1" smtClean="0"/>
              <a:t>pl</a:t>
            </a:r>
            <a:r>
              <a:rPr lang="hu-HU" dirty="0" smtClean="0"/>
              <a:t>:</a:t>
            </a:r>
          </a:p>
          <a:p>
            <a:pPr lvl="1"/>
            <a:r>
              <a:rPr lang="hu-HU" dirty="0" smtClean="0"/>
              <a:t>Emfatikus hangok képzése: dél – </a:t>
            </a:r>
            <a:r>
              <a:rPr lang="hu-HU" dirty="0" err="1" smtClean="0"/>
              <a:t>glottalizáció</a:t>
            </a:r>
            <a:r>
              <a:rPr lang="hu-HU" dirty="0"/>
              <a:t> </a:t>
            </a:r>
            <a:r>
              <a:rPr lang="hu-HU" i="1" dirty="0" smtClean="0"/>
              <a:t>vs.</a:t>
            </a:r>
            <a:r>
              <a:rPr lang="hu-HU" dirty="0" smtClean="0"/>
              <a:t> </a:t>
            </a:r>
            <a:r>
              <a:rPr lang="hu-HU" dirty="0" smtClean="0"/>
              <a:t>centrális </a:t>
            </a:r>
            <a:r>
              <a:rPr lang="hu-HU" dirty="0" smtClean="0"/>
              <a:t>– </a:t>
            </a:r>
            <a:r>
              <a:rPr lang="hu-HU" dirty="0" err="1" smtClean="0"/>
              <a:t>faringalizáció</a:t>
            </a:r>
            <a:r>
              <a:rPr lang="hu-HU" dirty="0" smtClean="0"/>
              <a:t>.</a:t>
            </a:r>
          </a:p>
          <a:p>
            <a:pPr lvl="1"/>
            <a:r>
              <a:rPr lang="hu-HU" dirty="0" err="1" smtClean="0"/>
              <a:t>Szuffixkonjugáció</a:t>
            </a:r>
            <a:r>
              <a:rPr lang="hu-HU" dirty="0" smtClean="0"/>
              <a:t> mássalhangzója: dél – [k] vs. </a:t>
            </a:r>
            <a:r>
              <a:rPr lang="hu-HU" dirty="0" smtClean="0"/>
              <a:t>centrális </a:t>
            </a:r>
            <a:r>
              <a:rPr lang="hu-HU" dirty="0" smtClean="0"/>
              <a:t>– [t]. </a:t>
            </a:r>
          </a:p>
          <a:p>
            <a:pPr lvl="1"/>
            <a:r>
              <a:rPr lang="hu-HU" dirty="0" smtClean="0"/>
              <a:t>Második </a:t>
            </a:r>
            <a:r>
              <a:rPr lang="hu-HU" dirty="0" err="1" smtClean="0"/>
              <a:t>gyökmsh</a:t>
            </a:r>
            <a:r>
              <a:rPr lang="hu-HU" dirty="0" smtClean="0"/>
              <a:t> </a:t>
            </a:r>
            <a:r>
              <a:rPr lang="hu-HU" dirty="0" err="1" smtClean="0"/>
              <a:t>geminációja</a:t>
            </a:r>
            <a:r>
              <a:rPr lang="hu-HU" dirty="0" smtClean="0"/>
              <a:t> a </a:t>
            </a:r>
            <a:r>
              <a:rPr lang="hu-HU" dirty="0" err="1" smtClean="0"/>
              <a:t>prefixragozásban</a:t>
            </a:r>
            <a:r>
              <a:rPr lang="hu-HU" dirty="0" smtClean="0"/>
              <a:t>: dél – igen vs. </a:t>
            </a:r>
            <a:r>
              <a:rPr lang="hu-HU" dirty="0" err="1" smtClean="0"/>
              <a:t>centr</a:t>
            </a:r>
            <a:r>
              <a:rPr lang="hu-HU" dirty="0" smtClean="0"/>
              <a:t>. </a:t>
            </a:r>
            <a:r>
              <a:rPr lang="hu-HU" dirty="0" smtClean="0"/>
              <a:t>– nem.</a:t>
            </a:r>
          </a:p>
          <a:p>
            <a:r>
              <a:rPr lang="hu-HU" dirty="0" smtClean="0"/>
              <a:t>Melyik érv mennyire győz meg bennünket? </a:t>
            </a:r>
            <a:r>
              <a:rPr lang="hu-HU" sz="2400" i="1" dirty="0" smtClean="0"/>
              <a:t>Tipológiai vs. történeti érv.</a:t>
            </a:r>
          </a:p>
        </p:txBody>
      </p:sp>
    </p:spTree>
    <p:extLst>
      <p:ext uri="{BB962C8B-B14F-4D97-AF65-F5344CB8AC3E}">
        <p14:creationId xmlns:p14="http://schemas.microsoft.com/office/powerpoint/2010/main" val="363513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Összehasonlító rekonstrukció:</a:t>
            </a:r>
            <a:br>
              <a:rPr lang="hu-HU" dirty="0" smtClean="0"/>
            </a:br>
            <a:r>
              <a:rPr lang="hu-HU" dirty="0" smtClean="0"/>
              <a:t>alapok és szemantika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547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2453</TotalTime>
  <Words>357</Words>
  <Application>Microsoft Office PowerPoint</Application>
  <PresentationFormat>Szélesvásznú</PresentationFormat>
  <Paragraphs>75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Office-téma</vt:lpstr>
      <vt:lpstr>Sémi összehasonlító nyelvészet</vt:lpstr>
      <vt:lpstr>Házi feladat jövő szerdára</vt:lpstr>
      <vt:lpstr>Következő órára: olvasandó + házi feladat</vt:lpstr>
      <vt:lpstr>Nyelvtani jelenségek  sémi nyelvekben: tört többes szám (broken plurals)</vt:lpstr>
      <vt:lpstr>Tört többes szám: klasszikus arab a klasszikus példa</vt:lpstr>
      <vt:lpstr>Tört többes szám: a sémi nyelvek déli ága (geez)</vt:lpstr>
      <vt:lpstr>Tört többes az északnyugati sémi nyelvekben?</vt:lpstr>
      <vt:lpstr>Arab helye a nyugati sémi nyelvek között</vt:lpstr>
      <vt:lpstr>Összehasonlító rekonstrukció: alapok és szemantika</vt:lpstr>
      <vt:lpstr>A történeti rekonstrukció klasszikus módszere</vt:lpstr>
      <vt:lpstr>A történeti rekonstrukció klasszikus módszere</vt:lpstr>
      <vt:lpstr>Szemantikai mezők változása</vt:lpstr>
      <vt:lpstr>Viszlát jövő szerdán!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Sémi összehasonlító nyelvészet</dc:title>
  <dc:creator>birot</dc:creator>
  <cp:lastModifiedBy>birot</cp:lastModifiedBy>
  <cp:revision>164</cp:revision>
  <dcterms:created xsi:type="dcterms:W3CDTF">2014-09-09T08:41:25Z</dcterms:created>
  <dcterms:modified xsi:type="dcterms:W3CDTF">2014-11-05T16:31:30Z</dcterms:modified>
</cp:coreProperties>
</file>