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62" r:id="rId3"/>
    <p:sldId id="263" r:id="rId4"/>
    <p:sldId id="365" r:id="rId5"/>
    <p:sldId id="367" r:id="rId6"/>
    <p:sldId id="369" r:id="rId7"/>
    <p:sldId id="368" r:id="rId8"/>
    <p:sldId id="370" r:id="rId9"/>
    <p:sldId id="371" r:id="rId10"/>
    <p:sldId id="373" r:id="rId11"/>
    <p:sldId id="372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2" r:id="rId21"/>
    <p:sldId id="264" r:id="rId2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6C478-EF30-4BA2-82E7-BB1912A6EB19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DB1EF-4AAE-4828-BB6B-B0D988999B8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19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DD3062-B2D9-4EAD-868C-373F7151F099}" type="slidenum">
              <a:rPr lang="en-US" altLang="hu-HU">
                <a:solidFill>
                  <a:srgbClr val="000000"/>
                </a:solidFill>
              </a:rPr>
              <a:pPr eaLnBrk="1" hangingPunct="1"/>
              <a:t>13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829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4538"/>
            <a:ext cx="6594475" cy="37099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4529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53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0B9E5D3-7631-4D4E-A5DE-F5AC5989BB16}" type="slidenum">
              <a:rPr lang="en-US" altLang="hu-HU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870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4538"/>
            <a:ext cx="6594475" cy="37099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4529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95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63C96E4-4AA1-4537-96C3-967A271130E4}" type="slidenum">
              <a:rPr lang="en-US" altLang="hu-HU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880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4538"/>
            <a:ext cx="6589712" cy="37084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36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59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1DA207-EE3F-41E8-B7E2-F5B50416DCC3}" type="slidenum">
              <a:rPr lang="en-US" altLang="hu-HU">
                <a:solidFill>
                  <a:srgbClr val="000000"/>
                </a:solidFill>
              </a:rPr>
              <a:pPr eaLnBrk="1" hangingPunct="1"/>
              <a:t>16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890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" y="744538"/>
            <a:ext cx="6594475" cy="37099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452938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192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433577-68CC-4C62-9685-267A55DFDD9E}" type="slidenum">
              <a:rPr lang="en-US" altLang="hu-HU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901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4538"/>
            <a:ext cx="6589712" cy="37084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36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148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57EF70F-3ADD-4B37-83D7-D310D0C0F286}" type="slidenum">
              <a:rPr lang="en-US" altLang="hu-HU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911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4538"/>
            <a:ext cx="6589712" cy="37084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36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515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881063" algn="l"/>
                <a:tab pos="1763713" algn="l"/>
                <a:tab pos="2646363" algn="l"/>
                <a:tab pos="3527425" algn="l"/>
                <a:tab pos="4410075" algn="l"/>
                <a:tab pos="5292725" algn="l"/>
                <a:tab pos="6175375" algn="l"/>
                <a:tab pos="7056438" algn="l"/>
                <a:tab pos="7939088" algn="l"/>
                <a:tab pos="8821738" algn="l"/>
                <a:tab pos="9702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F16F766-94B9-44C7-939E-E014E4D991B5}" type="slidenum">
              <a:rPr lang="en-US" altLang="hu-HU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744538"/>
            <a:ext cx="6589712" cy="37084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4488" cy="4365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8221" tIns="44111" rIns="88221" bIns="44111" anchor="ctr"/>
          <a:lstStyle/>
          <a:p>
            <a:endParaRPr lang="en-US" altLang="hu-HU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157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920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372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285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76201"/>
            <a:ext cx="10951633" cy="1127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10363201" y="6400801"/>
            <a:ext cx="1401233" cy="366713"/>
          </a:xfrm>
        </p:spPr>
        <p:txBody>
          <a:bodyPr/>
          <a:lstStyle>
            <a:lvl1pPr>
              <a:defRPr/>
            </a:lvl1pPr>
          </a:lstStyle>
          <a:p>
            <a:fld id="{CC2B0C07-A194-4893-AE33-9ADFAB597AF5}" type="slidenum">
              <a:rPr lang="en-US" altLang="hu-HU"/>
              <a:pPr/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8289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12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633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38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24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7783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64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7346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092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A4A82-DD17-4363-9B29-11E444A65FB0}" type="datetimeFigureOut">
              <a:rPr lang="hu-HU" smtClean="0"/>
              <a:pPr/>
              <a:t>2014.11.27.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2D5E2-E7FB-4A4E-9AEC-2B2D40CA65D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655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Sémi összehasonlító nyelvészet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/>
              <a:t>BMA-HEBD-303</a:t>
            </a:r>
            <a:endParaRPr lang="hu-HU" dirty="0" smtClean="0"/>
          </a:p>
          <a:p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</a:t>
            </a:r>
            <a:r>
              <a:rPr lang="hu-HU" sz="2400" i="1"/>
              <a:t>n</a:t>
            </a:r>
            <a:r>
              <a:rPr lang="hu-HU" sz="2400" i="1" smtClean="0"/>
              <a:t>ovember 12.</a:t>
            </a:r>
            <a:endParaRPr lang="hu-HU" sz="2400" i="1" dirty="0"/>
          </a:p>
        </p:txBody>
      </p:sp>
    </p:spTree>
    <p:extLst>
      <p:ext uri="{BB962C8B-B14F-4D97-AF65-F5344CB8AC3E}">
        <p14:creationId xmlns:p14="http://schemas.microsoft.com/office/powerpoint/2010/main" val="42515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Fonológiai rekonstrukció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err="1" smtClean="0"/>
              <a:t>V.ö</a:t>
            </a:r>
            <a:r>
              <a:rPr lang="hu-HU" dirty="0" smtClean="0"/>
              <a:t>. </a:t>
            </a:r>
            <a:r>
              <a:rPr lang="hu-HU" dirty="0" err="1" smtClean="0"/>
              <a:t>Bennett</a:t>
            </a:r>
            <a:r>
              <a:rPr lang="hu-HU" dirty="0" smtClean="0"/>
              <a:t>, p. 42, </a:t>
            </a:r>
            <a:r>
              <a:rPr lang="hu-HU" dirty="0" err="1" smtClean="0"/>
              <a:t>Table</a:t>
            </a:r>
            <a:r>
              <a:rPr lang="hu-HU" dirty="0" smtClean="0"/>
              <a:t> 17, ill. 18.)</a:t>
            </a:r>
          </a:p>
          <a:p>
            <a:r>
              <a:rPr lang="hu-HU" dirty="0" smtClean="0"/>
              <a:t>Egymás mellé a rokon szavakban egymásnak megfelelő hangokat.</a:t>
            </a:r>
          </a:p>
          <a:p>
            <a:r>
              <a:rPr lang="hu-HU" dirty="0" smtClean="0"/>
              <a:t>Keressünk mintázatokat az adatokban. 			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[</a:t>
            </a:r>
            <a:r>
              <a:rPr lang="hu-HU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Bennett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(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1-4)]</a:t>
            </a:r>
            <a:endParaRPr lang="hu-HU" dirty="0" smtClean="0"/>
          </a:p>
          <a:p>
            <a:r>
              <a:rPr lang="hu-HU" dirty="0" smtClean="0"/>
              <a:t>Ha mindenhol ugyanaz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proto-nyelvben</a:t>
            </a:r>
            <a:r>
              <a:rPr lang="hu-HU" dirty="0" smtClean="0">
                <a:sym typeface="Wingdings" panose="05000000000000000000" pitchFamily="2" charset="2"/>
              </a:rPr>
              <a:t> is ugyanaz	</a:t>
            </a:r>
            <a:r>
              <a:rPr lang="hu-HU" sz="2200" i="1" dirty="0" smtClean="0">
                <a:sym typeface="Wingdings" panose="05000000000000000000" pitchFamily="2" charset="2"/>
              </a:rPr>
              <a:t> [</a:t>
            </a:r>
            <a:r>
              <a:rPr lang="hu-HU" sz="2200" i="1" dirty="0" err="1" smtClean="0">
                <a:sym typeface="Wingdings" panose="05000000000000000000" pitchFamily="2" charset="2"/>
              </a:rPr>
              <a:t>Bennett</a:t>
            </a:r>
            <a:r>
              <a:rPr lang="hu-HU" sz="2200" i="1" dirty="0" smtClean="0">
                <a:sym typeface="Wingdings" panose="05000000000000000000" pitchFamily="2" charset="2"/>
              </a:rPr>
              <a:t> (1)]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„Többségi elv” (hacsak más érv nem írja ezt felül) 	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[</a:t>
            </a:r>
            <a:r>
              <a:rPr lang="hu-HU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Bennett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(2)]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 smtClean="0">
                <a:sym typeface="Wingdings" panose="05000000000000000000" pitchFamily="2" charset="2"/>
              </a:rPr>
              <a:t>Ne legyen kondicionálatlan kettéválás		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[</a:t>
            </a:r>
            <a:r>
              <a:rPr lang="hu-HU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Bennett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(3), </a:t>
            </a:r>
            <a:r>
              <a:rPr lang="hu-HU" sz="2200" i="1" dirty="0" err="1" smtClean="0">
                <a:solidFill>
                  <a:prstClr val="black"/>
                </a:solidFill>
                <a:sym typeface="Wingdings" panose="05000000000000000000" pitchFamily="2" charset="2"/>
              </a:rPr>
              <a:t>v.ö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. (1)]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Melyik irányú változás plauzibilisebb hangtanilag?	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[</a:t>
            </a:r>
            <a:r>
              <a:rPr lang="hu-HU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Bennett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(3)]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 smtClean="0">
                <a:sym typeface="Wingdings" panose="05000000000000000000" pitchFamily="2" charset="2"/>
              </a:rPr>
              <a:t>Valljuk be </a:t>
            </a:r>
            <a:r>
              <a:rPr lang="hu-HU" dirty="0" err="1" smtClean="0">
                <a:sym typeface="Wingdings" panose="05000000000000000000" pitchFamily="2" charset="2"/>
              </a:rPr>
              <a:t>bártran</a:t>
            </a:r>
            <a:r>
              <a:rPr lang="hu-HU" dirty="0" smtClean="0">
                <a:sym typeface="Wingdings" panose="05000000000000000000" pitchFamily="2" charset="2"/>
              </a:rPr>
              <a:t>, ha nem tudjuk eldönteni a rendelkezésre álló adatok alapján. Ha lehet keressünk további adatokat.	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[</a:t>
            </a:r>
            <a:r>
              <a:rPr lang="hu-HU" sz="2200" i="1" dirty="0" err="1">
                <a:solidFill>
                  <a:prstClr val="black"/>
                </a:solidFill>
                <a:sym typeface="Wingdings" panose="05000000000000000000" pitchFamily="2" charset="2"/>
              </a:rPr>
              <a:t>Bennett</a:t>
            </a:r>
            <a:r>
              <a:rPr lang="hu-HU" sz="2200" i="1" dirty="0">
                <a:solidFill>
                  <a:prstClr val="black"/>
                </a:solidFill>
                <a:sym typeface="Wingdings" panose="05000000000000000000" pitchFamily="2" charset="2"/>
              </a:rPr>
              <a:t> </a:t>
            </a:r>
            <a:r>
              <a:rPr lang="hu-HU" sz="2200" i="1" dirty="0" smtClean="0">
                <a:solidFill>
                  <a:prstClr val="black"/>
                </a:solidFill>
                <a:sym typeface="Wingdings" panose="05000000000000000000" pitchFamily="2" charset="2"/>
              </a:rPr>
              <a:t>(4)]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1120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Feltételezett </a:t>
            </a:r>
            <a:r>
              <a:rPr lang="hu-HU" dirty="0" err="1" smtClean="0"/>
              <a:t>proto-sémi</a:t>
            </a:r>
            <a:r>
              <a:rPr lang="hu-HU" dirty="0" smtClean="0"/>
              <a:t> fonémarendszer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52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Magánhangzók rendszere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Nyelvállás</a:t>
            </a:r>
          </a:p>
          <a:p>
            <a:pPr lvl="1"/>
            <a:r>
              <a:rPr lang="hu-HU" dirty="0" smtClean="0"/>
              <a:t>Felső – középső – alsó		</a:t>
            </a:r>
          </a:p>
          <a:p>
            <a:pPr lvl="1"/>
            <a:r>
              <a:rPr lang="hu-HU" dirty="0" smtClean="0"/>
              <a:t>Elülső – hátsó</a:t>
            </a:r>
          </a:p>
          <a:p>
            <a:r>
              <a:rPr lang="hu-HU" dirty="0" smtClean="0"/>
              <a:t>Ajakkerekítettség</a:t>
            </a:r>
          </a:p>
          <a:p>
            <a:pPr lvl="1"/>
            <a:r>
              <a:rPr lang="hu-HU" dirty="0" smtClean="0"/>
              <a:t>Kerekítetlen – kerekített</a:t>
            </a:r>
          </a:p>
          <a:p>
            <a:r>
              <a:rPr lang="hu-HU" dirty="0" smtClean="0"/>
              <a:t>Hosszúság</a:t>
            </a:r>
          </a:p>
          <a:p>
            <a:r>
              <a:rPr lang="hu-HU" dirty="0" smtClean="0"/>
              <a:t>Stb. (feszesség / ATR)</a:t>
            </a:r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" r="7356" b="1123"/>
          <a:stretch>
            <a:fillRect/>
          </a:stretch>
        </p:blipFill>
        <p:spPr bwMode="auto">
          <a:xfrm>
            <a:off x="6205538" y="1230313"/>
            <a:ext cx="5148262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967" r="7356" b="112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6132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9474C9-D1C1-4D0D-AAAC-20F02B0DE43D}" type="slidenum">
              <a:rPr lang="en-US" altLang="hu-HU">
                <a:solidFill>
                  <a:srgbClr val="000000"/>
                </a:solidFill>
              </a:rPr>
              <a:pPr eaLnBrk="1" hangingPunct="1"/>
              <a:t>13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3481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8576"/>
            <a:ext cx="8216900" cy="1223963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dirty="0" smtClean="0"/>
              <a:t>Proto-Semitic to </a:t>
            </a:r>
            <a:r>
              <a:rPr lang="en-US" altLang="hu-HU" dirty="0" err="1" smtClean="0"/>
              <a:t>Tiberian</a:t>
            </a:r>
            <a:r>
              <a:rPr lang="en-US" altLang="hu-HU" dirty="0" smtClean="0"/>
              <a:t> H</a:t>
            </a:r>
            <a:r>
              <a:rPr lang="hu-HU" altLang="hu-HU" dirty="0" err="1" smtClean="0"/>
              <a:t>ebrew</a:t>
            </a:r>
            <a:endParaRPr lang="en-US" altLang="hu-HU" dirty="0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0"/>
            <a:ext cx="8521700" cy="5016500"/>
          </a:xfrm>
        </p:spPr>
        <p:txBody>
          <a:bodyPr/>
          <a:lstStyle/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dirty="0" smtClean="0"/>
              <a:t> Proto-Semitic:</a:t>
            </a:r>
          </a:p>
          <a:p>
            <a:pPr marL="341313" indent="-339725">
              <a:buSzPct val="45000"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hu-HU" dirty="0" smtClean="0"/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dirty="0" smtClean="0"/>
              <a:t> </a:t>
            </a:r>
            <a:r>
              <a:rPr lang="en-US" altLang="hu-HU" dirty="0" err="1" smtClean="0"/>
              <a:t>Tiberian</a:t>
            </a:r>
            <a:r>
              <a:rPr lang="en-US" altLang="hu-HU" dirty="0" smtClean="0"/>
              <a:t> Hebrew:</a:t>
            </a:r>
          </a:p>
          <a:p>
            <a:pPr marL="341313" indent="-339725">
              <a:buSzPct val="45000"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hu-HU" dirty="0" smtClean="0"/>
          </a:p>
          <a:p>
            <a:pPr marL="1484313" lvl="1" indent="-566738">
              <a:buSzPct val="45000"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hu-HU" dirty="0" smtClean="0"/>
          </a:p>
          <a:p>
            <a:pPr marL="1484313" lvl="1" indent="-566738">
              <a:buSzPct val="45000"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altLang="hu-HU" dirty="0" smtClean="0"/>
          </a:p>
          <a:p>
            <a:pPr marL="1484313" lvl="1" indent="-566738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hu-HU" altLang="hu-HU" dirty="0" smtClean="0"/>
          </a:p>
          <a:p>
            <a:pPr marL="1484313" lvl="1" indent="-566738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dirty="0" smtClean="0"/>
              <a:t>Canaanite sound shift: [a:] &gt; [o:]</a:t>
            </a:r>
          </a:p>
          <a:p>
            <a:pPr marL="1484313" lvl="1" indent="-566738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dirty="0" err="1" smtClean="0"/>
              <a:t>Monophthongization</a:t>
            </a:r>
            <a:r>
              <a:rPr lang="en-US" altLang="hu-HU" dirty="0" smtClean="0"/>
              <a:t>: [aw] &gt; [o:], [ay] &gt; [e:]</a:t>
            </a:r>
          </a:p>
          <a:p>
            <a:pPr marL="1484313" lvl="1" indent="-566738">
              <a:buSzPct val="45000"/>
              <a:buNone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dirty="0" smtClean="0"/>
              <a:t>Unless epenthesis: </a:t>
            </a:r>
            <a:r>
              <a:rPr lang="en-US" altLang="hu-HU" sz="2000" dirty="0"/>
              <a:t>*</a:t>
            </a:r>
            <a:r>
              <a:rPr lang="en-US" altLang="hu-HU" sz="2000" i="1" dirty="0" err="1"/>
              <a:t>bayt</a:t>
            </a:r>
            <a:r>
              <a:rPr lang="en-US" altLang="hu-HU" sz="2000" i="1" dirty="0"/>
              <a:t> &gt;</a:t>
            </a:r>
            <a:r>
              <a:rPr lang="en-US" altLang="hu-HU" sz="2000" dirty="0"/>
              <a:t> </a:t>
            </a:r>
            <a:r>
              <a:rPr lang="en-US" altLang="hu-HU" sz="2000" i="1" dirty="0" err="1"/>
              <a:t>bayit</a:t>
            </a:r>
            <a:r>
              <a:rPr lang="en-US" altLang="hu-HU" sz="2000" i="1" dirty="0"/>
              <a:t> / </a:t>
            </a:r>
            <a:r>
              <a:rPr lang="en-US" altLang="hu-HU" sz="2000" i="1" dirty="0" err="1"/>
              <a:t>b</a:t>
            </a:r>
            <a:r>
              <a:rPr lang="en-US" altLang="hu-HU" sz="2000" i="1" dirty="0" err="1">
                <a:latin typeface="DejaVu Sans" pitchFamily="32" charset="0"/>
              </a:rPr>
              <a:t>ē</a:t>
            </a:r>
            <a:r>
              <a:rPr lang="en-US" altLang="hu-HU" sz="2000" i="1" dirty="0" err="1"/>
              <a:t>t</a:t>
            </a:r>
            <a:r>
              <a:rPr lang="en-US" altLang="hu-HU" sz="2000" i="1" dirty="0"/>
              <a:t>, *</a:t>
            </a:r>
            <a:r>
              <a:rPr lang="en-US" altLang="hu-HU" sz="2000" i="1" dirty="0" err="1"/>
              <a:t>mawt</a:t>
            </a:r>
            <a:r>
              <a:rPr lang="en-US" altLang="hu-HU" sz="2000" i="1" dirty="0"/>
              <a:t> &gt; </a:t>
            </a:r>
            <a:r>
              <a:rPr lang="en-US" altLang="hu-HU" sz="2000" i="1" dirty="0" err="1"/>
              <a:t>mawet</a:t>
            </a:r>
            <a:r>
              <a:rPr lang="en-US" altLang="hu-HU" sz="2000" i="1" dirty="0"/>
              <a:t>, mot</a:t>
            </a:r>
          </a:p>
        </p:txBody>
      </p:sp>
      <p:pic>
        <p:nvPicPr>
          <p:cNvPr id="348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1" y="1757363"/>
            <a:ext cx="55784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76" y="2879726"/>
            <a:ext cx="5851525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482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71789"/>
            <a:ext cx="2166938" cy="139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528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B1D379-B74F-40DD-AC2F-6285B4CFAC69}" type="slidenum">
              <a:rPr lang="en-US" altLang="hu-HU">
                <a:solidFill>
                  <a:srgbClr val="000000"/>
                </a:solidFill>
              </a:rPr>
              <a:pPr eaLnBrk="1" hangingPunct="1"/>
              <a:t>14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3891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8576"/>
            <a:ext cx="8216900" cy="1223963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smtClean="0"/>
              <a:t>Consonants: distinctive features</a:t>
            </a: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076325"/>
            <a:ext cx="8521700" cy="5016500"/>
          </a:xfrm>
        </p:spPr>
        <p:txBody>
          <a:bodyPr>
            <a:normAutofit lnSpcReduction="10000"/>
          </a:bodyPr>
          <a:lstStyle/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smtClean="0"/>
              <a:t>Place of articulation:</a:t>
            </a:r>
          </a:p>
          <a:p>
            <a:pPr marL="1484313" lvl="1" indent="-568325">
              <a:buFont typeface="Times New Roman" panose="02020603050405020304" pitchFamily="18" charset="0"/>
              <a:buChar char="–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sz="2000"/>
              <a:t>Labial, dental, alveolar, velar, uvular, pharyngeal, glottal.</a:t>
            </a:r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smtClean="0"/>
              <a:t>Manner of articulation:</a:t>
            </a:r>
          </a:p>
          <a:p>
            <a:pPr marL="1484313" lvl="1" indent="-568325">
              <a:buFont typeface="Times New Roman" panose="02020603050405020304" pitchFamily="18" charset="0"/>
              <a:buChar char="–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u="sng" smtClean="0"/>
              <a:t>Stop/Plosive</a:t>
            </a:r>
            <a:r>
              <a:rPr lang="en-US" altLang="hu-HU" smtClean="0"/>
              <a:t> vs. </a:t>
            </a:r>
            <a:r>
              <a:rPr lang="en-US" altLang="hu-HU" u="sng" smtClean="0"/>
              <a:t>Fricative</a:t>
            </a:r>
            <a:r>
              <a:rPr lang="en-US" altLang="hu-HU" smtClean="0"/>
              <a:t> vs. </a:t>
            </a:r>
            <a:r>
              <a:rPr lang="en-US" altLang="hu-HU" u="sng" smtClean="0"/>
              <a:t>Affricate</a:t>
            </a:r>
          </a:p>
          <a:p>
            <a:pPr marL="1484313" lvl="1" indent="-568325">
              <a:buFont typeface="Times New Roman" panose="02020603050405020304" pitchFamily="18" charset="0"/>
              <a:buChar char="–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u="sng" smtClean="0"/>
              <a:t>Nasal</a:t>
            </a:r>
            <a:r>
              <a:rPr lang="en-US" altLang="hu-HU" smtClean="0"/>
              <a:t>			 	</a:t>
            </a:r>
            <a:r>
              <a:rPr lang="en-US" altLang="hu-HU" sz="1800"/>
              <a:t>(and many more manners of articulation)</a:t>
            </a:r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smtClean="0"/>
              <a:t>Laryngeal features:</a:t>
            </a:r>
          </a:p>
          <a:p>
            <a:pPr marL="1484313" lvl="1" indent="-568325">
              <a:buFont typeface="Times New Roman" panose="02020603050405020304" pitchFamily="18" charset="0"/>
              <a:buChar char="–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u="sng" smtClean="0"/>
              <a:t>Voiced</a:t>
            </a:r>
            <a:r>
              <a:rPr lang="en-US" altLang="hu-HU" smtClean="0"/>
              <a:t> [b, d, g, m, l...] vs. </a:t>
            </a:r>
            <a:r>
              <a:rPr lang="en-US" altLang="hu-HU" u="sng" smtClean="0"/>
              <a:t>Unvoiced</a:t>
            </a:r>
            <a:r>
              <a:rPr lang="en-US" altLang="hu-HU" smtClean="0"/>
              <a:t> [p, t, k...]</a:t>
            </a:r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sz="2000"/>
              <a:t>Much more complicated, if we include all the many hundreds of consonants observed in the languages of the world...</a:t>
            </a:r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smtClean="0"/>
              <a:t>Glide:</a:t>
            </a:r>
            <a:r>
              <a:rPr lang="en-US" altLang="hu-HU" sz="2200"/>
              <a:t> semi-vowels, behaving as consonants: [y] and [w]</a:t>
            </a:r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u="sng" smtClean="0"/>
              <a:t>Affricate</a:t>
            </a:r>
            <a:r>
              <a:rPr lang="en-US" altLang="hu-HU" smtClean="0"/>
              <a:t>:</a:t>
            </a:r>
            <a:r>
              <a:rPr lang="en-US" altLang="hu-HU" sz="2200"/>
              <a:t> stop+fricative combination, e.g. [tʃ], [ts], [pf]</a:t>
            </a:r>
          </a:p>
          <a:p>
            <a:pPr marL="341313" indent="-339725">
              <a:buSzPct val="45000"/>
              <a:buFont typeface="Wingdings" panose="05000000000000000000" pitchFamily="2" charset="2"/>
              <a:buChar char=""/>
              <a:tabLst>
                <a:tab pos="341313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altLang="hu-HU" u="sng" smtClean="0"/>
              <a:t>Geminate</a:t>
            </a:r>
            <a:r>
              <a:rPr lang="en-US" altLang="hu-HU" smtClean="0"/>
              <a:t>: “</a:t>
            </a:r>
            <a:r>
              <a:rPr lang="en-US" altLang="hu-HU" sz="2200"/>
              <a:t>double”/long consonants (cf. dagesh forte)</a:t>
            </a:r>
          </a:p>
        </p:txBody>
      </p:sp>
    </p:spTree>
    <p:extLst>
      <p:ext uri="{BB962C8B-B14F-4D97-AF65-F5344CB8AC3E}">
        <p14:creationId xmlns:p14="http://schemas.microsoft.com/office/powerpoint/2010/main" val="30913184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14F752D-029B-4E64-866F-BC3900AB7200}" type="slidenum">
              <a:rPr lang="en-US" altLang="hu-HU">
                <a:solidFill>
                  <a:srgbClr val="000000"/>
                </a:solidFill>
              </a:rPr>
              <a:pPr eaLnBrk="1" hangingPunct="1"/>
              <a:t>15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39939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8576"/>
            <a:ext cx="8215313" cy="1222375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smtClean="0"/>
              <a:t>Place of articulation</a:t>
            </a: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1"/>
            <a:ext cx="5410200" cy="5014913"/>
          </a:xfrm>
        </p:spPr>
        <p:txBody>
          <a:bodyPr/>
          <a:lstStyle/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1. Bilabial: by two lips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2. Labiodental: by lip + teeth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3. Dental: between teeth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4. Alveolar: by ridge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5. Postalveolar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6. Palatal: by hard palate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7. Velar: by soft palate (velum)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8. Uvular: by uvula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9. Pharyngeal: by pharynx (slokdarmhoofd)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10. Glottal: by larynx/glottis</a:t>
            </a:r>
          </a:p>
          <a:p>
            <a:pPr indent="-341313"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1200"/>
              <a:t>Sources:http://emedia.leeward.hawaii.edu/hurley/Ling102web/mod3_speaking/mod3docs/3_images/midsagittal_bw.jpg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2"/>
          </p:nvPr>
        </p:nvSpPr>
        <p:spPr>
          <a:xfrm>
            <a:off x="6194426" y="1371601"/>
            <a:ext cx="4157663" cy="5014913"/>
          </a:xfrm>
        </p:spPr>
        <p:txBody>
          <a:bodyPr/>
          <a:lstStyle/>
          <a:p>
            <a:endParaRPr lang="en-US" altLang="hu-HU" smtClean="0"/>
          </a:p>
        </p:txBody>
      </p:sp>
      <p:pic>
        <p:nvPicPr>
          <p:cNvPr id="3994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1084263"/>
            <a:ext cx="449580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406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0ECD24C-C900-4A76-B55E-32F26AF0AE03}" type="slidenum">
              <a:rPr lang="en-US" altLang="hu-HU">
                <a:solidFill>
                  <a:srgbClr val="000000"/>
                </a:solidFill>
              </a:rPr>
              <a:pPr eaLnBrk="1" hangingPunct="1"/>
              <a:t>16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40963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8576"/>
            <a:ext cx="8216900" cy="1223963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sz="2400"/>
              <a:t>Clickable IPA chart: http://jbdowse.com/ipa</a:t>
            </a: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828800" y="1460500"/>
            <a:ext cx="8521700" cy="4927600"/>
          </a:xfrm>
          <a:noFill/>
        </p:spPr>
        <p:txBody>
          <a:bodyPr vert="horz" lIns="0" tIns="0" rIns="0" bIns="0" rtlCol="0" anchor="ctr">
            <a:normAutofit/>
          </a:bodyPr>
          <a:lstStyle/>
          <a:p>
            <a:endParaRPr lang="en-US" altLang="hu-HU" smtClean="0"/>
          </a:p>
        </p:txBody>
      </p:sp>
      <p:pic>
        <p:nvPicPr>
          <p:cNvPr id="4096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600700"/>
            <a:ext cx="527685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6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54114"/>
            <a:ext cx="9144000" cy="433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5780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614458-E035-4CC5-B527-6E167AA97811}" type="slidenum">
              <a:rPr lang="en-US" altLang="hu-HU">
                <a:solidFill>
                  <a:srgbClr val="000000"/>
                </a:solidFill>
              </a:rPr>
              <a:pPr eaLnBrk="1" hangingPunct="1"/>
              <a:t>17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4198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193675"/>
            <a:ext cx="8215313" cy="1435100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smtClean="0"/>
              <a:t>Characteristics of</a:t>
            </a:r>
            <a:br>
              <a:rPr lang="en-US" altLang="hu-HU" smtClean="0"/>
            </a:br>
            <a:r>
              <a:rPr lang="en-US" altLang="hu-HU" smtClean="0"/>
              <a:t>Semitic languages</a:t>
            </a: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1" y="2276475"/>
            <a:ext cx="8520113" cy="4110038"/>
          </a:xfrm>
        </p:spPr>
        <p:txBody>
          <a:bodyPr/>
          <a:lstStyle/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1. Many g</a:t>
            </a:r>
            <a:r>
              <a:rPr lang="en-US" altLang="hu-HU" sz="2200" u="sng"/>
              <a:t>utturals</a:t>
            </a:r>
            <a:r>
              <a:rPr lang="en-US" altLang="hu-HU" sz="2200"/>
              <a:t>:</a:t>
            </a:r>
            <a:br>
              <a:rPr lang="en-US" altLang="hu-HU" sz="2200"/>
            </a:br>
            <a:r>
              <a:rPr lang="en-US" altLang="hu-HU" sz="2200"/>
              <a:t>velars, pharyngals and laryngals (glottals)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200"/>
              <a:t>2. Parallel to the voiced and unvoiced series, there is also an  </a:t>
            </a:r>
            <a:r>
              <a:rPr lang="en-US" altLang="hu-HU" sz="2200" u="sng"/>
              <a:t>emphatic</a:t>
            </a:r>
            <a:r>
              <a:rPr lang="en-US" altLang="hu-HU" sz="2200"/>
              <a:t> series:   pharyngalized or glottalized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/>
          </a:p>
        </p:txBody>
      </p:sp>
    </p:spTree>
    <p:extLst>
      <p:ext uri="{BB962C8B-B14F-4D97-AF65-F5344CB8AC3E}">
        <p14:creationId xmlns:p14="http://schemas.microsoft.com/office/powerpoint/2010/main" val="14404496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A2F876-5EC7-40D8-995F-9C35BD32C0DB}" type="slidenum">
              <a:rPr lang="en-US" altLang="hu-HU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43011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8576"/>
            <a:ext cx="8215313" cy="1222375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smtClean="0"/>
              <a:t>Proto-Semitic to Tiberian H</a:t>
            </a: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1" y="1371601"/>
            <a:ext cx="8520113" cy="5014913"/>
          </a:xfrm>
        </p:spPr>
        <p:txBody>
          <a:bodyPr/>
          <a:lstStyle/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mtClean="0"/>
              <a:t> Proto-Semitic: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/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20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mtClean="0"/>
              <a:t> Tiberian H: </a:t>
            </a:r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326" y="1250950"/>
            <a:ext cx="5934075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301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6" y="3694114"/>
            <a:ext cx="6181725" cy="239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2320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21996BA-4332-4F98-BC97-084BC5E4A438}" type="slidenum">
              <a:rPr lang="en-US" altLang="hu-HU">
                <a:solidFill>
                  <a:srgbClr val="000000"/>
                </a:solidFill>
              </a:rPr>
              <a:pPr eaLnBrk="1" hangingPunct="1"/>
              <a:t>19</a:t>
            </a:fld>
            <a:endParaRPr lang="en-US" altLang="hu-HU">
              <a:solidFill>
                <a:srgbClr val="000000"/>
              </a:solidFill>
            </a:endParaRPr>
          </a:p>
        </p:txBody>
      </p:sp>
      <p:sp>
        <p:nvSpPr>
          <p:cNvPr id="44035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1" y="28576"/>
            <a:ext cx="8215313" cy="1222375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hu-HU" smtClean="0"/>
              <a:t>Tiberian Hebrew to Israeli H</a:t>
            </a: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1" y="1371601"/>
            <a:ext cx="8520113" cy="5014913"/>
          </a:xfrm>
        </p:spPr>
        <p:txBody>
          <a:bodyPr/>
          <a:lstStyle/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mtClean="0"/>
              <a:t> Tiberian Hebrew:</a:t>
            </a:r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400"/>
              <a:t> Begad-kefat: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Late development?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Yemenites: 6 distinctions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Ashkenazi: 4 distinctions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Israeli H: 3 distinctions</a:t>
            </a:r>
          </a:p>
          <a:p>
            <a:pPr indent="-341313">
              <a:buSzPct val="45000"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hu-HU" sz="2000"/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400"/>
              <a:t> Tsadi:</a:t>
            </a:r>
            <a:r>
              <a:rPr lang="en-US" altLang="hu-HU" sz="2000"/>
              <a:t> originally an emphatic [</a:t>
            </a:r>
            <a:r>
              <a:rPr lang="en-US" altLang="hu-HU" sz="2000" u="sng"/>
              <a:t>s</a:t>
            </a:r>
            <a:r>
              <a:rPr lang="en-US" altLang="hu-HU" sz="2000"/>
              <a:t>], turned into affricate [ts] in European pronunciation.</a:t>
            </a:r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 “Original </a:t>
            </a:r>
            <a:r>
              <a:rPr lang="en-US" altLang="hu-HU" sz="2000">
                <a:latin typeface="DejaVu Sans" pitchFamily="32" charset="0"/>
              </a:rPr>
              <a:t>ś</a:t>
            </a:r>
            <a:r>
              <a:rPr lang="en-US" altLang="hu-HU" sz="2000"/>
              <a:t>in”: lateralized? Cf. </a:t>
            </a:r>
            <a:r>
              <a:rPr lang="en-US" altLang="hu-HU" sz="2000" i="1"/>
              <a:t>Cha</a:t>
            </a:r>
            <a:r>
              <a:rPr lang="en-US" altLang="hu-HU" sz="2000" i="1" u="sng"/>
              <a:t>l</a:t>
            </a:r>
            <a:r>
              <a:rPr lang="en-US" altLang="hu-HU" sz="2000" i="1"/>
              <a:t>dean כשדים,</a:t>
            </a:r>
            <a:r>
              <a:rPr lang="en-US" altLang="hu-HU" sz="2000"/>
              <a:t> </a:t>
            </a:r>
            <a:r>
              <a:rPr lang="en-US" altLang="hu-HU" sz="2000" i="1"/>
              <a:t>ba</a:t>
            </a:r>
            <a:r>
              <a:rPr lang="en-US" altLang="hu-HU" sz="2000" i="1" u="sng"/>
              <a:t>l</a:t>
            </a:r>
            <a:r>
              <a:rPr lang="en-US" altLang="hu-HU" sz="2000" i="1"/>
              <a:t>sam בושם.</a:t>
            </a:r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 Various gutturals maintained only by Arabic-speaking populations.</a:t>
            </a:r>
          </a:p>
          <a:p>
            <a:pPr indent="-341313">
              <a:buSzPct val="45000"/>
              <a:buFont typeface="Wingdings" panose="05000000000000000000" pitchFamily="2" charset="2"/>
              <a:buChar char="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hu-HU" sz="2000"/>
              <a:t> [h] deleted, but new phonemes in Israeli Hebrew: </a:t>
            </a:r>
            <a:r>
              <a:rPr lang="en-US" altLang="hu-HU" sz="2200"/>
              <a:t>[tʃ] צ׳, [ʒ] ז׳, [dʒ] ג׳.</a:t>
            </a:r>
          </a:p>
        </p:txBody>
      </p:sp>
      <p:pic>
        <p:nvPicPr>
          <p:cNvPr id="440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1" y="1055688"/>
            <a:ext cx="5148263" cy="328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0134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 jövő szerdára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62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Fonológiai folyamatok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Begad-kefat</a:t>
            </a:r>
            <a:r>
              <a:rPr lang="hu-HU" dirty="0" smtClean="0"/>
              <a:t> </a:t>
            </a:r>
            <a:r>
              <a:rPr lang="hu-HU" dirty="0" err="1" smtClean="0"/>
              <a:t>spirantizáció</a:t>
            </a:r>
            <a:endParaRPr lang="hu-HU" dirty="0"/>
          </a:p>
          <a:p>
            <a:r>
              <a:rPr lang="hu-HU" dirty="0" err="1" smtClean="0"/>
              <a:t>Gutturálisok</a:t>
            </a:r>
            <a:r>
              <a:rPr lang="hu-HU" dirty="0" smtClean="0"/>
              <a:t> befolyása</a:t>
            </a:r>
          </a:p>
          <a:p>
            <a:r>
              <a:rPr lang="hu-HU" dirty="0" smtClean="0"/>
              <a:t>Metatézis</a:t>
            </a:r>
          </a:p>
          <a:p>
            <a:r>
              <a:rPr lang="hu-HU" dirty="0" smtClean="0"/>
              <a:t>Asszimiláció</a:t>
            </a:r>
          </a:p>
          <a:p>
            <a:r>
              <a:rPr lang="hu-HU" dirty="0" smtClean="0"/>
              <a:t>Disszimiláció</a:t>
            </a:r>
          </a:p>
        </p:txBody>
      </p:sp>
    </p:spTree>
    <p:extLst>
      <p:ext uri="{BB962C8B-B14F-4D97-AF65-F5344CB8AC3E}">
        <p14:creationId xmlns:p14="http://schemas.microsoft.com/office/powerpoint/2010/main" val="2526536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</a:t>
            </a:r>
            <a:r>
              <a:rPr lang="hu-HU" i="1" smtClean="0"/>
              <a:t>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32996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9581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198" y="1573967"/>
            <a:ext cx="11223813" cy="50666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1. </a:t>
            </a:r>
            <a:r>
              <a:rPr lang="hu-HU" altLang="hu-HU" u="sng" dirty="0" smtClean="0"/>
              <a:t>Olvasandó:</a:t>
            </a:r>
            <a:r>
              <a:rPr lang="hu-HU" altLang="hu-HU" dirty="0" smtClean="0"/>
              <a:t> </a:t>
            </a:r>
            <a:r>
              <a:rPr lang="pl-PL" altLang="hu-HU" dirty="0" smtClean="0"/>
              <a:t>Beyond Babel pp. 109</a:t>
            </a:r>
            <a:r>
              <a:rPr lang="hu-HU" altLang="hu-HU" dirty="0"/>
              <a:t>–</a:t>
            </a:r>
            <a:r>
              <a:rPr lang="pl-PL" altLang="hu-HU" dirty="0" smtClean="0"/>
              <a:t>137 (egyiptomi)</a:t>
            </a:r>
            <a:r>
              <a:rPr lang="hu-HU" altLang="hu-HU" dirty="0" smtClean="0"/>
              <a:t>.</a:t>
            </a:r>
          </a:p>
          <a:p>
            <a:pPr marL="457200" lvl="1" indent="0" algn="r">
              <a:lnSpc>
                <a:spcPct val="120000"/>
              </a:lnSpc>
              <a:buNone/>
            </a:pPr>
            <a:r>
              <a:rPr lang="hu-HU" altLang="hu-HU" sz="2000" i="1" dirty="0" smtClean="0"/>
              <a:t>Készítsen listát az elírásokról, nyomdahibákról.		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hu-HU" altLang="hu-HU" dirty="0" smtClean="0"/>
              <a:t>2. </a:t>
            </a:r>
            <a:r>
              <a:rPr lang="hu-HU" altLang="hu-HU" u="sng" dirty="0" smtClean="0"/>
              <a:t>Szemantikai mezők a nyelvtörténet során:</a:t>
            </a:r>
            <a:endParaRPr lang="hu-HU" altLang="hu-HU" i="1" dirty="0" smtClean="0"/>
          </a:p>
          <a:p>
            <a:pPr marL="539750">
              <a:lnSpc>
                <a:spcPct val="120000"/>
              </a:lnSpc>
            </a:pPr>
            <a:r>
              <a:rPr lang="hu-HU" altLang="hu-HU" sz="2600" dirty="0" err="1" smtClean="0"/>
              <a:t>Bennett</a:t>
            </a:r>
            <a:r>
              <a:rPr lang="hu-HU" altLang="hu-HU" sz="2600" dirty="0" smtClean="0"/>
              <a:t>, pp. 42–45, </a:t>
            </a:r>
            <a:r>
              <a:rPr lang="hu-HU" altLang="hu-HU" sz="2600" dirty="0" err="1" smtClean="0"/>
              <a:t>exercises</a:t>
            </a:r>
            <a:r>
              <a:rPr lang="hu-HU" altLang="hu-HU" sz="2600" dirty="0" smtClean="0"/>
              <a:t> 7, 9 és 10 (de 8 nem).</a:t>
            </a:r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A 43-44. oldalon található 10+</a:t>
            </a:r>
            <a:r>
              <a:rPr lang="hu-HU" altLang="hu-HU" sz="2600" dirty="0" err="1" smtClean="0"/>
              <a:t>10</a:t>
            </a:r>
            <a:r>
              <a:rPr lang="hu-HU" altLang="hu-HU" sz="2600" dirty="0" smtClean="0"/>
              <a:t>+15 szóhármas közös ősében milyen hang állhatott a vastagon szedett hang helyén? A 45. oldal adatai alátámasztják ezt?</a:t>
            </a:r>
          </a:p>
          <a:p>
            <a:pPr marL="539750">
              <a:lnSpc>
                <a:spcPct val="120000"/>
              </a:lnSpc>
            </a:pPr>
            <a:r>
              <a:rPr lang="hu-HU" altLang="hu-HU" sz="2600" dirty="0" smtClean="0"/>
              <a:t>Ld. p. 42, legalsó bekezdés. Használható „</a:t>
            </a:r>
            <a:r>
              <a:rPr lang="hu-HU" altLang="hu-HU" sz="2600" dirty="0" err="1" smtClean="0"/>
              <a:t>Paradigms</a:t>
            </a:r>
            <a:r>
              <a:rPr lang="hu-HU" altLang="hu-HU" sz="2600" dirty="0" smtClean="0"/>
              <a:t> A” (pp. 68–73), </a:t>
            </a:r>
            <a:br>
              <a:rPr lang="hu-HU" altLang="hu-HU" sz="2600" dirty="0" smtClean="0"/>
            </a:br>
            <a:r>
              <a:rPr lang="hu-HU" altLang="hu-HU" sz="2600" dirty="0" smtClean="0"/>
              <a:t>valamint összehasonlító hangtani táblázatok, pl. </a:t>
            </a:r>
            <a:r>
              <a:rPr lang="hu-HU" altLang="hu-HU" sz="2600" i="1" dirty="0" err="1" smtClean="0"/>
              <a:t>Beyond</a:t>
            </a:r>
            <a:r>
              <a:rPr lang="hu-HU" altLang="hu-HU" sz="2600" i="1" dirty="0" smtClean="0"/>
              <a:t> Babel</a:t>
            </a:r>
            <a:r>
              <a:rPr lang="hu-HU" altLang="hu-HU" sz="2600" dirty="0" smtClean="0"/>
              <a:t>, p. 12.</a:t>
            </a:r>
            <a:endParaRPr lang="hu-HU" altLang="hu-HU" sz="2600" i="1" dirty="0"/>
          </a:p>
          <a:p>
            <a:pPr marL="539750">
              <a:lnSpc>
                <a:spcPct val="120000"/>
              </a:lnSpc>
            </a:pPr>
            <a:r>
              <a:rPr lang="hu-HU" altLang="hu-HU" sz="2600" dirty="0" err="1" smtClean="0"/>
              <a:t>Emailben</a:t>
            </a:r>
            <a:r>
              <a:rPr lang="hu-HU" altLang="hu-HU" sz="2600" dirty="0" smtClean="0"/>
              <a:t>: </a:t>
            </a:r>
            <a:r>
              <a:rPr lang="hu-HU" altLang="hu-HU" sz="2600" dirty="0" err="1" smtClean="0"/>
              <a:t>biro.tamas</a:t>
            </a:r>
            <a:r>
              <a:rPr lang="hu-HU" altLang="hu-HU" sz="2600" dirty="0" smtClean="0"/>
              <a:t>@</a:t>
            </a:r>
            <a:r>
              <a:rPr lang="hu-HU" altLang="hu-HU" sz="2600" dirty="0" err="1" smtClean="0"/>
              <a:t>btk.elte.hu</a:t>
            </a:r>
            <a:r>
              <a:rPr lang="hu-HU" altLang="hu-HU" sz="2600" dirty="0" smtClean="0"/>
              <a:t>. Határidő: kedd dél (12:00). </a:t>
            </a:r>
          </a:p>
        </p:txBody>
      </p:sp>
    </p:spTree>
    <p:extLst>
      <p:ext uri="{BB962C8B-B14F-4D97-AF65-F5344CB8AC3E}">
        <p14:creationId xmlns:p14="http://schemas.microsoft.com/office/powerpoint/2010/main" val="351519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 rekonstrukció:</a:t>
            </a:r>
            <a:br>
              <a:rPr lang="hu-HU" dirty="0" smtClean="0"/>
            </a:br>
            <a:r>
              <a:rPr lang="hu-HU" dirty="0" smtClean="0"/>
              <a:t>alapok és szemantika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547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történeti rekonstrukció klasszikus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Vegyünk rokon szavak egy listáját</a:t>
            </a:r>
          </a:p>
          <a:p>
            <a:r>
              <a:rPr lang="hu-HU" dirty="0" smtClean="0"/>
              <a:t>(Mi van a nyelv többi szintjével?)</a:t>
            </a:r>
          </a:p>
          <a:p>
            <a:r>
              <a:rPr lang="hu-HU" dirty="0" smtClean="0"/>
              <a:t>Rokon szavak:</a:t>
            </a:r>
          </a:p>
          <a:p>
            <a:pPr lvl="1"/>
            <a:r>
              <a:rPr lang="hu-HU" dirty="0" smtClean="0"/>
              <a:t>Azonos / hasonló hangalak – ld. következő órán</a:t>
            </a:r>
          </a:p>
          <a:p>
            <a:pPr lvl="1"/>
            <a:r>
              <a:rPr lang="hu-HU" dirty="0" smtClean="0"/>
              <a:t>Azonos / hasonló jelentés</a:t>
            </a:r>
          </a:p>
          <a:p>
            <a:r>
              <a:rPr lang="hu-HU" dirty="0" smtClean="0"/>
              <a:t>Kizárjuk a későbbi kölcsönzéseket (és a „</a:t>
            </a:r>
            <a:r>
              <a:rPr lang="hu-HU" i="1" dirty="0" err="1" smtClean="0"/>
              <a:t>skewed</a:t>
            </a:r>
            <a:r>
              <a:rPr lang="hu-HU" i="1" dirty="0" smtClean="0"/>
              <a:t>” </a:t>
            </a:r>
            <a:r>
              <a:rPr lang="hu-HU" dirty="0" smtClean="0"/>
              <a:t>alakokat)</a:t>
            </a:r>
          </a:p>
          <a:p>
            <a:r>
              <a:rPr lang="hu-HU" dirty="0" smtClean="0"/>
              <a:t>Mi lehet az a *</a:t>
            </a:r>
            <a:r>
              <a:rPr lang="hu-HU" dirty="0" err="1" smtClean="0"/>
              <a:t>proto-szó</a:t>
            </a:r>
            <a:r>
              <a:rPr lang="hu-HU" dirty="0" smtClean="0"/>
              <a:t>, amelyből levezethető</a:t>
            </a:r>
          </a:p>
          <a:p>
            <a:pPr lvl="1"/>
            <a:r>
              <a:rPr lang="hu-HU" dirty="0" smtClean="0"/>
              <a:t>Az egyes nyelvekben megfigyelhető hangalakok</a:t>
            </a:r>
          </a:p>
          <a:p>
            <a:pPr lvl="1"/>
            <a:r>
              <a:rPr lang="hu-HU" dirty="0"/>
              <a:t>Az egyes nyelvekben megfigyelhető </a:t>
            </a:r>
            <a:r>
              <a:rPr lang="hu-HU" dirty="0" smtClean="0"/>
              <a:t>jelentések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5952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történeti rekonstrukció klasszikus módszere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Mi lehet az a *</a:t>
            </a:r>
            <a:r>
              <a:rPr lang="hu-HU" dirty="0" err="1"/>
              <a:t>proto-szó</a:t>
            </a:r>
            <a:r>
              <a:rPr lang="hu-HU" dirty="0"/>
              <a:t>, amelyből levezethető</a:t>
            </a:r>
          </a:p>
          <a:p>
            <a:pPr lvl="1"/>
            <a:r>
              <a:rPr lang="hu-HU" dirty="0"/>
              <a:t>Az egyes nyelvekben megfigyelhető hangalakok</a:t>
            </a:r>
          </a:p>
          <a:p>
            <a:pPr lvl="1"/>
            <a:r>
              <a:rPr lang="hu-HU" dirty="0"/>
              <a:t>Az egyes nyelvekben megfigyelhető jelentések</a:t>
            </a:r>
          </a:p>
          <a:p>
            <a:r>
              <a:rPr lang="hu-HU" dirty="0" smtClean="0"/>
              <a:t>Plauzibilis hangváltozások</a:t>
            </a:r>
          </a:p>
          <a:p>
            <a:r>
              <a:rPr lang="hu-HU" dirty="0" smtClean="0"/>
              <a:t>Plauzibilis jelentésváltozások</a:t>
            </a:r>
          </a:p>
          <a:p>
            <a:r>
              <a:rPr lang="hu-HU" dirty="0" smtClean="0"/>
              <a:t>Minél kevesebb változást </a:t>
            </a:r>
            <a:r>
              <a:rPr lang="hu-HU" dirty="0" err="1" smtClean="0"/>
              <a:t>posztuláljunk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Gyakran a leánynyelvek többségében megfigyelhetőt érdemes feltételezni</a:t>
            </a:r>
          </a:p>
          <a:p>
            <a:pPr lvl="1"/>
            <a:r>
              <a:rPr lang="hu-HU" dirty="0" smtClean="0"/>
              <a:t>Korábbi nyelvek</a:t>
            </a:r>
          </a:p>
          <a:p>
            <a:pPr lvl="1"/>
            <a:r>
              <a:rPr lang="hu-HU" dirty="0" smtClean="0"/>
              <a:t>Archaikusabb nyelvek: </a:t>
            </a:r>
            <a:br>
              <a:rPr lang="hu-HU" dirty="0" smtClean="0"/>
            </a:br>
            <a:r>
              <a:rPr lang="hu-HU" dirty="0" smtClean="0"/>
              <a:t>Vajon mindenhol / a nyelv minden szintjén hasonló a változás sebessége?</a:t>
            </a:r>
          </a:p>
        </p:txBody>
      </p:sp>
    </p:spTree>
    <p:extLst>
      <p:ext uri="{BB962C8B-B14F-4D97-AF65-F5344CB8AC3E}">
        <p14:creationId xmlns:p14="http://schemas.microsoft.com/office/powerpoint/2010/main" val="250443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Szemantikai mezők változása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szemantika kevésbé stabil, mint a hangalak</a:t>
            </a:r>
          </a:p>
          <a:p>
            <a:pPr lvl="1"/>
            <a:r>
              <a:rPr lang="hu-HU" dirty="0" smtClean="0"/>
              <a:t>Jelentésbővülés</a:t>
            </a:r>
          </a:p>
          <a:p>
            <a:pPr lvl="1"/>
            <a:r>
              <a:rPr lang="hu-HU" dirty="0" smtClean="0"/>
              <a:t>Jelentésszűkülés</a:t>
            </a:r>
          </a:p>
          <a:p>
            <a:pPr lvl="1"/>
            <a:r>
              <a:rPr lang="hu-HU" dirty="0" smtClean="0"/>
              <a:t>A szemantikai mező felosztása két szó között</a:t>
            </a:r>
          </a:p>
          <a:p>
            <a:pPr lvl="1"/>
            <a:r>
              <a:rPr lang="hu-HU" dirty="0" smtClean="0"/>
              <a:t>A szemantikai mező eltolódása</a:t>
            </a:r>
          </a:p>
          <a:p>
            <a:pPr lvl="1"/>
            <a:r>
              <a:rPr lang="hu-HU" dirty="0" err="1" smtClean="0"/>
              <a:t>Grammatikalizáció</a:t>
            </a:r>
            <a:r>
              <a:rPr lang="hu-HU" dirty="0" smtClean="0"/>
              <a:t>: </a:t>
            </a:r>
            <a:r>
              <a:rPr lang="hu-HU" dirty="0" err="1" smtClean="0"/>
              <a:t>content</a:t>
            </a:r>
            <a:r>
              <a:rPr lang="hu-HU" dirty="0" smtClean="0"/>
              <a:t> </a:t>
            </a:r>
            <a:r>
              <a:rPr lang="hu-HU" dirty="0" err="1" smtClean="0"/>
              <a:t>word</a:t>
            </a:r>
            <a:r>
              <a:rPr lang="hu-HU" dirty="0" smtClean="0"/>
              <a:t> 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function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word</a:t>
            </a:r>
            <a:r>
              <a:rPr lang="hu-HU" dirty="0" smtClean="0">
                <a:sym typeface="Wingdings" panose="05000000000000000000" pitchFamily="2" charset="2"/>
              </a:rPr>
              <a:t>  kötött morféma</a:t>
            </a:r>
            <a:endParaRPr lang="hu-HU" dirty="0" smtClean="0"/>
          </a:p>
          <a:p>
            <a:r>
              <a:rPr lang="hu-HU" dirty="0" smtClean="0"/>
              <a:t>Nehezen megfogalmazható, de”érezzük”: mely </a:t>
            </a:r>
            <a:br>
              <a:rPr lang="hu-HU" dirty="0" smtClean="0"/>
            </a:br>
            <a:r>
              <a:rPr lang="hu-HU" dirty="0" smtClean="0"/>
              <a:t>jelentésmódosulások plauzibilisek?</a:t>
            </a:r>
          </a:p>
          <a:p>
            <a:r>
              <a:rPr lang="hu-HU" dirty="0" smtClean="0"/>
              <a:t>Kölcsönszavak hatása a </a:t>
            </a:r>
            <a:r>
              <a:rPr lang="hu-HU" i="1" dirty="0" smtClean="0"/>
              <a:t>nyelvi rendszerre</a:t>
            </a:r>
          </a:p>
          <a:p>
            <a:r>
              <a:rPr lang="hu-HU" dirty="0"/>
              <a:t>A</a:t>
            </a:r>
            <a:r>
              <a:rPr lang="hu-HU" dirty="0" smtClean="0"/>
              <a:t> reáliák, a környezet, a társadalmi viszonyok megváltozása </a:t>
            </a:r>
            <a:r>
              <a:rPr lang="hu-HU" dirty="0" smtClean="0">
                <a:sym typeface="Wingdings" panose="05000000000000000000" pitchFamily="2" charset="2"/>
              </a:rPr>
              <a:t> a kifejezendő jelentések (és azok gyakorisági arányának) változása.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3061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Összehasonlító rekonstrukció:</a:t>
            </a:r>
            <a:br>
              <a:rPr lang="hu-HU" dirty="0" smtClean="0"/>
            </a:br>
            <a:r>
              <a:rPr lang="hu-HU" dirty="0" smtClean="0"/>
              <a:t>fonológia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0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Fonológiai rekonstrukció axiómái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Ellenőrizzük az adataink megbízhatóságát. </a:t>
            </a:r>
            <a:br>
              <a:rPr lang="hu-HU" dirty="0" smtClean="0"/>
            </a:br>
            <a:r>
              <a:rPr lang="hu-HU" sz="2400" dirty="0" err="1" smtClean="0"/>
              <a:t>Ugariti</a:t>
            </a:r>
            <a:r>
              <a:rPr lang="hu-HU" sz="2400" dirty="0" smtClean="0"/>
              <a:t> hangértékek feltételezett értékek, épp sémi összehasonlító alapokon. </a:t>
            </a:r>
            <a:br>
              <a:rPr lang="hu-HU" sz="2400" dirty="0" smtClean="0"/>
            </a:br>
            <a:r>
              <a:rPr lang="hu-HU" sz="2400" dirty="0" err="1" smtClean="0"/>
              <a:t>Tiberiási</a:t>
            </a:r>
            <a:r>
              <a:rPr lang="hu-HU" sz="2400" dirty="0" smtClean="0"/>
              <a:t> héber fonémák pontos értéke? </a:t>
            </a:r>
            <a:r>
              <a:rPr lang="hu-HU" sz="2000" dirty="0" smtClean="0"/>
              <a:t>(</a:t>
            </a:r>
            <a:r>
              <a:rPr lang="hu-HU" sz="2000" dirty="0" err="1" smtClean="0"/>
              <a:t>Blau</a:t>
            </a:r>
            <a:r>
              <a:rPr lang="hu-HU" sz="2000" dirty="0" smtClean="0"/>
              <a:t>: </a:t>
            </a:r>
            <a:r>
              <a:rPr lang="hu-HU" sz="2000" dirty="0" err="1" smtClean="0"/>
              <a:t>tib</a:t>
            </a:r>
            <a:r>
              <a:rPr lang="hu-HU" sz="2000" dirty="0" smtClean="0"/>
              <a:t>. </a:t>
            </a:r>
            <a:r>
              <a:rPr lang="hu-HU" sz="2000" dirty="0" err="1" smtClean="0"/>
              <a:t>maszóra</a:t>
            </a:r>
            <a:r>
              <a:rPr lang="hu-HU" sz="2000" dirty="0" smtClean="0"/>
              <a:t> nem jelez </a:t>
            </a:r>
            <a:r>
              <a:rPr lang="hu-HU" sz="2000" dirty="0" err="1" smtClean="0"/>
              <a:t>mgh-hosszúságot</a:t>
            </a:r>
            <a:r>
              <a:rPr lang="hu-HU" sz="2000" dirty="0" smtClean="0"/>
              <a:t>)</a:t>
            </a:r>
          </a:p>
          <a:p>
            <a:r>
              <a:rPr lang="hu-HU" dirty="0" smtClean="0"/>
              <a:t>Ellenőrizzük a vizsgált nyelvek korát.</a:t>
            </a:r>
          </a:p>
          <a:p>
            <a:r>
              <a:rPr lang="hu-HU" dirty="0" smtClean="0"/>
              <a:t>Újgrammatikus iskola: </a:t>
            </a:r>
          </a:p>
          <a:p>
            <a:pPr lvl="1"/>
            <a:r>
              <a:rPr lang="hu-HU" dirty="0" smtClean="0"/>
              <a:t>hangváltozások szabályosak (de: </a:t>
            </a:r>
            <a:r>
              <a:rPr lang="hu-HU" i="1" dirty="0" err="1" smtClean="0"/>
              <a:t>skewing</a:t>
            </a:r>
            <a:r>
              <a:rPr lang="hu-HU" dirty="0" smtClean="0"/>
              <a:t>)</a:t>
            </a:r>
          </a:p>
          <a:p>
            <a:pPr lvl="1"/>
            <a:r>
              <a:rPr lang="hu-HU" dirty="0" smtClean="0"/>
              <a:t>nincs kondicionálatlan kettéválás</a:t>
            </a:r>
          </a:p>
          <a:p>
            <a:r>
              <a:rPr lang="hu-HU" dirty="0" smtClean="0"/>
              <a:t>Lehetséges: </a:t>
            </a:r>
          </a:p>
          <a:p>
            <a:pPr lvl="1"/>
            <a:r>
              <a:rPr lang="hu-HU" dirty="0" smtClean="0"/>
              <a:t>kondicionált kettéválás, pl. csak hangsúlyos szótagban, vagy adott hang előtt</a:t>
            </a:r>
          </a:p>
          <a:p>
            <a:pPr lvl="1"/>
            <a:r>
              <a:rPr lang="hu-HU" dirty="0" smtClean="0"/>
              <a:t>fonémák egybeolvadása: A &gt; C és B &gt; C.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0894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566</Words>
  <Application>Microsoft Office PowerPoint</Application>
  <PresentationFormat>Szélesvásznú</PresentationFormat>
  <Paragraphs>152</Paragraphs>
  <Slides>21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DejaVu Sans</vt:lpstr>
      <vt:lpstr>Times New Roman</vt:lpstr>
      <vt:lpstr>Wingdings</vt:lpstr>
      <vt:lpstr>Office-téma</vt:lpstr>
      <vt:lpstr>Sémi összehasonlító nyelvészet</vt:lpstr>
      <vt:lpstr>Házi feladat jövő szerdára</vt:lpstr>
      <vt:lpstr>Következő órára: olvasandó + házi feladat</vt:lpstr>
      <vt:lpstr>Összehasonlító rekonstrukció: alapok és szemantika</vt:lpstr>
      <vt:lpstr>A történeti rekonstrukció klasszikus módszere</vt:lpstr>
      <vt:lpstr>A történeti rekonstrukció klasszikus módszere</vt:lpstr>
      <vt:lpstr>Szemantikai mezők változása</vt:lpstr>
      <vt:lpstr>Összehasonlító rekonstrukció: fonológia</vt:lpstr>
      <vt:lpstr>Fonológiai rekonstrukció axiómái</vt:lpstr>
      <vt:lpstr>Fonológiai rekonstrukció módszere</vt:lpstr>
      <vt:lpstr>Feltételezett proto-sémi fonémarendszer</vt:lpstr>
      <vt:lpstr>Magánhangzók rendszere</vt:lpstr>
      <vt:lpstr>Proto-Semitic to Tiberian Hebrew</vt:lpstr>
      <vt:lpstr>Consonants: distinctive features</vt:lpstr>
      <vt:lpstr>Place of articulation</vt:lpstr>
      <vt:lpstr>Clickable IPA chart: http://jbdowse.com/ipa</vt:lpstr>
      <vt:lpstr>Characteristics of Semitic languages</vt:lpstr>
      <vt:lpstr>Proto-Semitic to Tiberian H</vt:lpstr>
      <vt:lpstr>Tiberian Hebrew to Israeli H</vt:lpstr>
      <vt:lpstr>Fonológiai folyamatok</vt:lpstr>
      <vt:lpstr>Viszlát jövő szerdán!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Sémi összehasonlító nyelvészet</dc:title>
  <dc:creator>birot</dc:creator>
  <cp:lastModifiedBy>birot</cp:lastModifiedBy>
  <cp:revision>175</cp:revision>
  <dcterms:created xsi:type="dcterms:W3CDTF">2014-09-09T08:41:25Z</dcterms:created>
  <dcterms:modified xsi:type="dcterms:W3CDTF">2014-11-27T13:31:34Z</dcterms:modified>
</cp:coreProperties>
</file>