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7" r:id="rId2"/>
    <p:sldId id="309" r:id="rId3"/>
    <p:sldId id="310" r:id="rId4"/>
    <p:sldId id="312" r:id="rId5"/>
    <p:sldId id="311" r:id="rId6"/>
    <p:sldId id="313" r:id="rId7"/>
    <p:sldId id="31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8" r:id="rId31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6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703E9EF5-5771-4B0C-AEA8-EC50C455F45E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68493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6867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87575" y="-12806363"/>
            <a:ext cx="18076863" cy="135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4013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67193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90750" y="-12807950"/>
            <a:ext cx="18080038" cy="135588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06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46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08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11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11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05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59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9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7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890750" y="-12807950"/>
            <a:ext cx="18080038" cy="135588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2425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6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8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5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1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8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FB1AC-8EA8-463A-94BF-96FBAE9098CF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1377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4D510-53E5-4E21-A252-A1DC6CB8F0EB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136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D2F89-6EF5-4043-A064-6472A346B07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1656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91270-FE9A-4137-B00F-3CE6920BB13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0003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075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F3AD5E-178D-49EB-8F10-4F33C5DE3F6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5182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2BD63-06D9-4BED-9423-DC1AFE8CD69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7525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BF576-1999-408C-B4AF-BD3F05C5974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7136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EA9A7-2D7D-4CAC-A4A3-497586A82FC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4603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07CF4-35D0-4335-9A0D-C161EF1E723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4503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D8271-6B4C-4C8E-B19B-3A053A5EF2B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68385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4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37EA6-C7CC-4054-97B1-B17F9CD0DA7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7154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0C353-E90D-4ACB-82F8-8CE5AEDD8CA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411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outline text format</a:t>
            </a:r>
          </a:p>
          <a:p>
            <a:pPr lvl="1"/>
            <a:r>
              <a:rPr lang="en-GB" altLang="hu-HU" smtClean="0"/>
              <a:t>Second Outline Level</a:t>
            </a:r>
          </a:p>
          <a:p>
            <a:pPr lvl="2"/>
            <a:r>
              <a:rPr lang="en-GB" altLang="hu-HU" smtClean="0"/>
              <a:t>Third Outline Level</a:t>
            </a:r>
          </a:p>
          <a:p>
            <a:pPr lvl="3"/>
            <a:r>
              <a:rPr lang="en-GB" altLang="hu-HU" smtClean="0"/>
              <a:t>Fourth Outline Level</a:t>
            </a:r>
          </a:p>
          <a:p>
            <a:pPr lvl="4"/>
            <a:r>
              <a:rPr lang="en-GB" altLang="hu-HU" smtClean="0"/>
              <a:t>Fifth Outline Level</a:t>
            </a:r>
          </a:p>
          <a:p>
            <a:pPr lvl="4"/>
            <a:r>
              <a:rPr lang="en-GB" altLang="hu-HU" smtClean="0"/>
              <a:t>Sixth Outline Level</a:t>
            </a:r>
          </a:p>
          <a:p>
            <a:pPr lvl="4"/>
            <a:r>
              <a:rPr lang="en-GB" altLang="hu-HU" smtClean="0"/>
              <a:t>Seventh Outline Level</a:t>
            </a:r>
          </a:p>
          <a:p>
            <a:pPr lvl="4"/>
            <a:r>
              <a:rPr lang="en-GB" altLang="hu-HU" smtClean="0"/>
              <a:t>Eighth Outline Level</a:t>
            </a:r>
          </a:p>
          <a:p>
            <a:pPr lvl="4"/>
            <a:r>
              <a:rPr lang="en-GB" altLang="hu-HU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0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408B0D79-4259-4EB9-A040-958D06237987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701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en.wikipedia.org/wiki/Mesha_stele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vadym.web.cern.ch/vadym/images/MeshaSteleInscrip10cmh.gif" TargetMode="External"/><Relationship Id="rId5" Type="http://schemas.openxmlformats.org/officeDocument/2006/relationships/hyperlink" Target="http://www.houseofdavid.ca/bd_mesha.jpg" TargetMode="External"/><Relationship Id="rId4" Type="http://schemas.openxmlformats.org/officeDocument/2006/relationships/hyperlink" Target="http://issachar5.files.wordpress.com/2010/05/mesha-stele.jpg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1143000" y="1093907"/>
            <a:ext cx="6858000" cy="1790700"/>
          </a:xfrm>
        </p:spPr>
        <p:txBody>
          <a:bodyPr/>
          <a:lstStyle/>
          <a:p>
            <a:r>
              <a:rPr lang="hu-HU" b="1" dirty="0"/>
              <a:t>Sémi összehasonlító nyelvészet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143000" y="3328150"/>
            <a:ext cx="6858000" cy="877421"/>
          </a:xfrm>
        </p:spPr>
        <p:txBody>
          <a:bodyPr/>
          <a:lstStyle/>
          <a:p>
            <a:r>
              <a:rPr lang="hu-HU" dirty="0"/>
              <a:t>BMA-HEBD-303</a:t>
            </a:r>
            <a:endParaRPr lang="hu-HU" dirty="0" smtClean="0"/>
          </a:p>
          <a:p>
            <a:r>
              <a:rPr lang="hu-HU" altLang="hu-HU" dirty="0" err="1" smtClean="0"/>
              <a:t>Biró</a:t>
            </a:r>
            <a:r>
              <a:rPr lang="hu-HU" altLang="hu-HU" dirty="0" smtClean="0"/>
              <a:t> Tamás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854139" y="457872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2014. november </a:t>
            </a:r>
            <a:r>
              <a:rPr lang="hu-HU" i="1" dirty="0" smtClean="0"/>
              <a:t>26.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2201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07A421D-BA65-476C-8C01-D3AD3FA1BECA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33400" indent="-528638"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en-US" altLang="hu-HU" sz="32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9400"/>
            <a:ext cx="8281987" cy="1565275"/>
          </a:xfrm>
        </p:spPr>
        <p:txBody>
          <a:bodyPr/>
          <a:lstStyle/>
          <a:p>
            <a:pPr algn="l"/>
            <a:r>
              <a:rPr lang="en-US" altLang="hu-HU" sz="4000" smtClean="0"/>
              <a:t>From pictograms </a:t>
            </a:r>
            <a:br>
              <a:rPr lang="en-US" altLang="hu-HU" sz="4000" smtClean="0"/>
            </a:br>
            <a:r>
              <a:rPr lang="en-US" altLang="hu-HU" sz="4000" smtClean="0"/>
              <a:t>to cuneiform and </a:t>
            </a:r>
            <a:br>
              <a:rPr lang="en-US" altLang="hu-HU" sz="4000" smtClean="0"/>
            </a:br>
            <a:r>
              <a:rPr lang="en-US" altLang="hu-HU" sz="4000" smtClean="0"/>
              <a:t>hieroglyphs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852863" y="1589088"/>
            <a:ext cx="223202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hu-HU" i="1"/>
              <a:t> </a:t>
            </a:r>
            <a:r>
              <a:rPr lang="en-US" altLang="hu-HU" i="1" u="sng"/>
              <a:t>Logograms</a:t>
            </a:r>
            <a:r>
              <a:rPr lang="en-US" altLang="hu-HU" i="1"/>
              <a:t> </a:t>
            </a:r>
            <a:r>
              <a:rPr lang="en-US" altLang="hu-HU"/>
              <a:t>denote whole word.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hu-HU"/>
              <a:t>Disambiguation: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hu-HU" i="1"/>
              <a:t> </a:t>
            </a:r>
            <a:r>
              <a:rPr lang="en-US" altLang="hu-HU" i="1" u="sng"/>
              <a:t>Phonetic complements</a:t>
            </a:r>
            <a:r>
              <a:rPr lang="en-US" altLang="hu-HU"/>
              <a:t>: show last sounds of word.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hu-HU" i="1" u="sng"/>
              <a:t> Determinatives</a:t>
            </a:r>
            <a:r>
              <a:rPr lang="en-US" altLang="hu-HU"/>
              <a:t>: denote word class.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hu-HU" i="1" u="sng"/>
              <a:t>Syllabograms</a:t>
            </a:r>
            <a:endParaRPr lang="en-US" altLang="hu-HU" i="1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hu-HU"/>
              <a:t>Egyptian: also </a:t>
            </a:r>
            <a:r>
              <a:rPr lang="en-US" altLang="hu-HU" u="sng"/>
              <a:t>uniconsonantal signs.</a:t>
            </a:r>
            <a:endParaRPr lang="en-US" altLang="hu-HU"/>
          </a:p>
          <a:p>
            <a:pPr>
              <a:spcBef>
                <a:spcPct val="50000"/>
              </a:spcBef>
            </a:pPr>
            <a:r>
              <a:rPr lang="en-US" altLang="hu-HU" sz="1400"/>
              <a:t>Source: Joseph Naveh. </a:t>
            </a:r>
            <a:r>
              <a:rPr lang="en-US" altLang="hu-HU" sz="1400" i="1"/>
              <a:t>Early History of </a:t>
            </a:r>
            <a:br>
              <a:rPr lang="en-US" altLang="hu-HU" sz="1400" i="1"/>
            </a:br>
            <a:r>
              <a:rPr lang="en-US" altLang="hu-HU" sz="1400" i="1"/>
              <a:t>the Alphabet. </a:t>
            </a:r>
            <a:r>
              <a:rPr lang="en-US" altLang="hu-HU" sz="1400"/>
              <a:t>Magnes Press, 1987.</a:t>
            </a:r>
          </a:p>
        </p:txBody>
      </p:sp>
      <p:pic>
        <p:nvPicPr>
          <p:cNvPr id="7175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08188"/>
            <a:ext cx="3643313" cy="4516437"/>
          </a:xfrm>
          <a:noFill/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88913"/>
            <a:ext cx="2792412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z="4000" smtClean="0"/>
              <a:t>Alphabet: </a:t>
            </a:r>
            <a:br>
              <a:rPr lang="en-US" altLang="hu-HU" sz="4000" smtClean="0"/>
            </a:br>
            <a:r>
              <a:rPr lang="en-US" altLang="hu-HU" sz="4000" smtClean="0"/>
              <a:t>the principle of acrophony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4824413" cy="5040312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 smtClean="0">
                <a:solidFill>
                  <a:schemeClr val="tx1"/>
                </a:solidFill>
              </a:rPr>
              <a:t>Egyptian uniconsonantal signs.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mtClean="0">
                <a:solidFill>
                  <a:schemeClr val="tx1"/>
                </a:solidFill>
              </a:rPr>
              <a:t>West-Semitic alphabet: </a:t>
            </a:r>
            <a:r>
              <a:rPr lang="en-US" altLang="hu-HU" i="1" smtClean="0">
                <a:solidFill>
                  <a:schemeClr val="tx1"/>
                </a:solidFill>
              </a:rPr>
              <a:t>consonantal writing</a:t>
            </a:r>
            <a:r>
              <a:rPr lang="en-US" altLang="hu-HU" smtClean="0">
                <a:solidFill>
                  <a:schemeClr val="tx1"/>
                </a:solidFill>
              </a:rPr>
              <a:t>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mtClean="0">
                <a:solidFill>
                  <a:schemeClr val="tx1"/>
                </a:solidFill>
              </a:rPr>
              <a:t>Proto-Canaanite script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hu-HU" sz="2000" smtClean="0">
                <a:solidFill>
                  <a:schemeClr val="tx1"/>
                </a:solidFill>
              </a:rPr>
              <a:t>cca. 1800 BCE: Wadi el-Hol??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hu-HU" sz="2400" smtClean="0">
                <a:solidFill>
                  <a:schemeClr val="tx1"/>
                </a:solidFill>
              </a:rPr>
              <a:t>17-16</a:t>
            </a:r>
            <a:r>
              <a:rPr lang="en-US" altLang="hu-HU" sz="2400" baseline="30000" smtClean="0">
                <a:solidFill>
                  <a:schemeClr val="tx1"/>
                </a:solidFill>
              </a:rPr>
              <a:t>th</a:t>
            </a:r>
            <a:r>
              <a:rPr lang="en-US" altLang="hu-HU" sz="2400" smtClean="0">
                <a:solidFill>
                  <a:schemeClr val="tx1"/>
                </a:solidFill>
              </a:rPr>
              <a:t> c BCE: Gezer, Nablus (Shechem), Lachish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hu-HU" sz="2400" smtClean="0">
                <a:solidFill>
                  <a:schemeClr val="tx1"/>
                </a:solidFill>
              </a:rPr>
              <a:t>approx. 1500 BCE: </a:t>
            </a:r>
            <a:br>
              <a:rPr lang="en-US" altLang="hu-HU" sz="2400" smtClean="0">
                <a:solidFill>
                  <a:schemeClr val="tx1"/>
                </a:solidFill>
              </a:rPr>
            </a:br>
            <a:r>
              <a:rPr lang="en-US" altLang="hu-HU" sz="2400" u="sng" smtClean="0">
                <a:solidFill>
                  <a:schemeClr val="tx1"/>
                </a:solidFill>
              </a:rPr>
              <a:t>Proto-Sinaitic inscriptions</a:t>
            </a:r>
            <a:r>
              <a:rPr lang="en-US" altLang="hu-HU" sz="2400" smtClean="0">
                <a:solidFill>
                  <a:schemeClr val="tx1"/>
                </a:solidFill>
              </a:rPr>
              <a:t> </a:t>
            </a:r>
            <a:r>
              <a:rPr lang="en-US" altLang="hu-HU" sz="2000" smtClean="0">
                <a:solidFill>
                  <a:schemeClr val="tx1"/>
                </a:solidFill>
              </a:rPr>
              <a:t>(discovered by F. Petrie, 1905/06, West Semitic slaves in turquoise mines?)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844675"/>
            <a:ext cx="405288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z="4000" smtClean="0"/>
              <a:t>West-Semitic consonantal writings</a:t>
            </a:r>
            <a:br>
              <a:rPr lang="en-US" altLang="hu-HU" sz="4000" smtClean="0"/>
            </a:br>
            <a:r>
              <a:rPr lang="en-US" altLang="hu-HU" sz="3800" smtClean="0"/>
              <a:t>based on the principle of acrophony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135938" cy="5040312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hu-HU" u="sng" smtClean="0">
                <a:solidFill>
                  <a:schemeClr val="tx1"/>
                </a:solidFill>
              </a:rPr>
              <a:t>West-Semitic alphabet</a:t>
            </a:r>
            <a:r>
              <a:rPr lang="en-US" altLang="hu-HU" smtClean="0">
                <a:solidFill>
                  <a:schemeClr val="tx1"/>
                </a:solidFill>
              </a:rPr>
              <a:t>: strongly influenced by Egyptian uniconsonantal signs?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hu-HU" u="sng" smtClean="0">
                <a:solidFill>
                  <a:schemeClr val="tx1"/>
                </a:solidFill>
              </a:rPr>
              <a:t>Ugaritic script</a:t>
            </a:r>
            <a:r>
              <a:rPr lang="en-US" altLang="hu-HU" smtClean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hu-HU" sz="2000" smtClean="0">
                <a:solidFill>
                  <a:schemeClr val="tx1"/>
                </a:solidFill>
              </a:rPr>
              <a:t>Akkadian (language &amp; script) was </a:t>
            </a:r>
            <a:br>
              <a:rPr lang="en-US" altLang="hu-HU" sz="2000" smtClean="0">
                <a:solidFill>
                  <a:schemeClr val="tx1"/>
                </a:solidFill>
              </a:rPr>
            </a:br>
            <a:r>
              <a:rPr lang="en-US" altLang="hu-HU" sz="2000" smtClean="0">
                <a:solidFill>
                  <a:schemeClr val="tx1"/>
                </a:solidFill>
              </a:rPr>
              <a:t>also used in Ugarit.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hu-HU" sz="2400" smtClean="0">
                <a:solidFill>
                  <a:schemeClr val="tx1"/>
                </a:solidFill>
              </a:rPr>
              <a:t>Developed alphabet (27C + 3V), </a:t>
            </a:r>
            <a:br>
              <a:rPr lang="en-US" altLang="hu-HU" sz="2400" smtClean="0">
                <a:solidFill>
                  <a:schemeClr val="tx1"/>
                </a:solidFill>
              </a:rPr>
            </a:br>
            <a:r>
              <a:rPr lang="en-US" altLang="hu-HU" sz="2400" smtClean="0">
                <a:solidFill>
                  <a:schemeClr val="tx1"/>
                </a:solidFill>
              </a:rPr>
              <a:t>but based on cuneiform: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endParaRPr lang="en-US" altLang="hu-HU" sz="240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endParaRPr lang="en-US" altLang="hu-HU" sz="240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endParaRPr lang="en-US" altLang="hu-HU" sz="240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endParaRPr lang="en-US" altLang="hu-HU" sz="240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hu-HU" sz="2400" smtClean="0">
                <a:solidFill>
                  <a:schemeClr val="tx1"/>
                </a:solidFill>
              </a:rPr>
              <a:t>Abecedary from Ugarit: order had ritual importance?</a:t>
            </a:r>
            <a:endParaRPr lang="en-US" altLang="hu-HU" sz="2000" smtClean="0">
              <a:solidFill>
                <a:schemeClr val="tx1"/>
              </a:solidFill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31496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37353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13325"/>
            <a:ext cx="2781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73463"/>
            <a:ext cx="3181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z="4000" smtClean="0"/>
              <a:t>Adopting a writing system </a:t>
            </a:r>
            <a:br>
              <a:rPr lang="en-US" altLang="hu-HU" sz="4000" smtClean="0"/>
            </a:br>
            <a:r>
              <a:rPr lang="en-US" altLang="hu-HU" sz="4000" smtClean="0"/>
              <a:t>to another language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5068888"/>
          </a:xfrm>
        </p:spPr>
        <p:txBody>
          <a:bodyPr/>
          <a:lstStyle/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Cuneiform: </a:t>
            </a:r>
            <a:r>
              <a:rPr lang="en-US" altLang="hu-HU" sz="2200" smtClean="0"/>
              <a:t>Sumerian =&gt; Akkadian =&gt; Ugaritic, Luwian, Hittite, Elamite, Persian, Tel el-Amarna glosses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Hieroglyphic: Egyptian =&gt; Luwian, etc.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Phoenician =&gt; Greek =&gt; Latin =&gt; English, Dutch, French, Maltese </a:t>
            </a:r>
            <a:r>
              <a:rPr lang="en-US" altLang="hu-HU" sz="1800" smtClean="0"/>
              <a:t>(= an Arabic dialect influenced by English and Italian)</a:t>
            </a:r>
            <a:r>
              <a:rPr lang="en-US" altLang="hu-HU" sz="2400" smtClean="0"/>
              <a:t> etc.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Hebrew =&gt; Judeo-languages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Arabic =&gt; Persian, Turkish. Cyrillic, etc. to many languages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endParaRPr lang="en-US" altLang="hu-HU" sz="1100" smtClean="0"/>
          </a:p>
          <a:p>
            <a:pPr>
              <a:lnSpc>
                <a:spcPct val="80000"/>
              </a:lnSpc>
            </a:pPr>
            <a:r>
              <a:rPr lang="en-US" altLang="hu-HU" sz="2600" smtClean="0"/>
              <a:t>Problems arising: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Different phonological system: new sounds not present in the source language. </a:t>
            </a:r>
            <a:r>
              <a:rPr lang="en-US" altLang="hu-HU" sz="2200" smtClean="0"/>
              <a:t>Dutch: ch, sj… Hebrew: shin/sin (ayin/rayin?)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Traditions borrowed together with the writing system that do not make sense in the new language: Hebrew spelling in Yiddish, Sumerian logograms in Akkadian.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hu-HU" sz="4000" smtClean="0"/>
              <a:t>Further history </a:t>
            </a:r>
            <a:br>
              <a:rPr lang="en-US" altLang="hu-HU" sz="4000" smtClean="0"/>
            </a:br>
            <a:r>
              <a:rPr lang="en-US" altLang="hu-HU" sz="4000" smtClean="0"/>
              <a:t>of the Alphabet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r>
              <a:rPr lang="en-US" altLang="hu-HU" sz="2400" smtClean="0"/>
              <a:t>End of 2</a:t>
            </a:r>
            <a:r>
              <a:rPr lang="en-US" altLang="hu-HU" sz="2400" baseline="30000" smtClean="0"/>
              <a:t>nd</a:t>
            </a:r>
            <a:r>
              <a:rPr lang="en-US" altLang="hu-HU" sz="2400" smtClean="0"/>
              <a:t> millennium: reduction </a:t>
            </a:r>
          </a:p>
          <a:p>
            <a:r>
              <a:rPr lang="en-US" altLang="hu-HU" sz="2400" smtClean="0"/>
              <a:t>of the number of letters.</a:t>
            </a:r>
          </a:p>
          <a:p>
            <a:r>
              <a:rPr lang="en-US" altLang="hu-HU" sz="2400" smtClean="0"/>
              <a:t>South-Arabian =&gt; Ethiopian</a:t>
            </a:r>
          </a:p>
          <a:p>
            <a:r>
              <a:rPr lang="en-US" altLang="hu-HU" sz="2400" smtClean="0"/>
              <a:t>Phoenician, developed into:</a:t>
            </a:r>
          </a:p>
          <a:p>
            <a:r>
              <a:rPr lang="en-US" altLang="hu-HU" sz="2400" smtClean="0"/>
              <a:t>	- Punic</a:t>
            </a:r>
          </a:p>
          <a:p>
            <a:r>
              <a:rPr lang="en-US" altLang="hu-HU" sz="2400" smtClean="0"/>
              <a:t>	- Greek </a:t>
            </a:r>
            <a:r>
              <a:rPr lang="en-US" altLang="hu-HU" sz="2200" smtClean="0"/>
              <a:t>=&gt; Latin,Coptic, Cyrillic…</a:t>
            </a:r>
          </a:p>
          <a:p>
            <a:r>
              <a:rPr lang="en-US" altLang="hu-HU" sz="2400" smtClean="0"/>
              <a:t>	- Paleo-Hebrew =&gt; Samaritan</a:t>
            </a:r>
          </a:p>
          <a:p>
            <a:r>
              <a:rPr lang="en-US" altLang="hu-HU" sz="2400" smtClean="0"/>
              <a:t>	- Aramaic =&gt;</a:t>
            </a:r>
          </a:p>
          <a:p>
            <a:r>
              <a:rPr lang="en-US" altLang="hu-HU" sz="2400" smtClean="0"/>
              <a:t>			- Jewish</a:t>
            </a:r>
          </a:p>
          <a:p>
            <a:r>
              <a:rPr lang="en-US" altLang="hu-HU" sz="2400" smtClean="0"/>
              <a:t>			- Syriac</a:t>
            </a:r>
          </a:p>
          <a:p>
            <a:r>
              <a:rPr lang="en-US" altLang="hu-HU" sz="2400" smtClean="0"/>
              <a:t>			- Nabataean, Palmyrene =&gt; Arabic; India, Central Asia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88913"/>
            <a:ext cx="4271962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hu-HU" smtClean="0"/>
              <a:t>Jewish scripts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24425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After Babylonian exile (587-539).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Qumran, First Jewish War (66-70), Bar Kokhba’s revolt (132-135): sporadic use of paleo-Hebrew script (as an identity marker, a national symbol?).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 u="sng" smtClean="0"/>
              <a:t>Paleography</a:t>
            </a:r>
            <a:r>
              <a:rPr lang="en-US" altLang="hu-HU" sz="2400" smtClean="0"/>
              <a:t>: very different handwriting styles in medieval manuscripts (Italian, Yemenite, etc. etc. etc.)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Ashkenazi cursive (hand writing) =&gt; Israeli cursive.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2400" smtClean="0"/>
              <a:t>Sephardic cursive (hand writing): also used for Ladino.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hu-HU" sz="2400" smtClean="0"/>
              <a:t>“</a:t>
            </a:r>
            <a:r>
              <a:rPr lang="en-US" altLang="hu-HU" sz="2400" u="sng" smtClean="0"/>
              <a:t>Rashi” script</a:t>
            </a:r>
            <a:r>
              <a:rPr lang="en-US" altLang="hu-HU" sz="2400" smtClean="0"/>
              <a:t>: 16</a:t>
            </a:r>
            <a:r>
              <a:rPr lang="en-US" altLang="hu-HU" sz="2400" baseline="30000" smtClean="0"/>
              <a:t>th</a:t>
            </a:r>
            <a:r>
              <a:rPr lang="en-US" altLang="hu-HU" sz="2400" smtClean="0"/>
              <a:t> c., developed from Sephardic cursive to differentiate between Bible text and commentary.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z="1800" smtClean="0"/>
              <a:t>1920s: Hebrew stenography. 1936: Hebrew Braille (both left-to-right)</a:t>
            </a:r>
            <a:br>
              <a:rPr lang="en-US" altLang="hu-HU" sz="1800" smtClean="0"/>
            </a:br>
            <a:r>
              <a:rPr lang="en-US" altLang="hu-HU" sz="1800" smtClean="0"/>
              <a:t>Signs for each letter in Israeli Sign Language (ISL).</a:t>
            </a:r>
            <a:endParaRPr lang="en-US" altLang="hu-HU" sz="1800" u="sng" smtClean="0"/>
          </a:p>
        </p:txBody>
      </p:sp>
      <p:pic>
        <p:nvPicPr>
          <p:cNvPr id="12292" name="Picture 5" descr="ras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4813"/>
            <a:ext cx="35877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989138"/>
            <a:ext cx="7772400" cy="16113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Early Hebrew epigraphy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hu-HU" smtClean="0"/>
          </a:p>
          <a:p>
            <a:pPr marL="0" indent="0" algn="ctr"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hu-HU" smtClean="0"/>
              <a:t>Important inscriptions </a:t>
            </a:r>
            <a:br>
              <a:rPr lang="en-US" altLang="hu-HU" smtClean="0"/>
            </a:br>
            <a:r>
              <a:rPr lang="en-US" altLang="hu-HU" smtClean="0"/>
              <a:t>from the first temple period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0A0284-9A18-489F-AB4A-83A059B3A85B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3250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First temple period</a:t>
            </a:r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9725"/>
            <a:ext cx="8223250" cy="5019675"/>
          </a:xfrm>
        </p:spPr>
        <p:txBody>
          <a:bodyPr lIns="0" tIns="0" rIns="0" bIns="0" anchor="ctr"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First temple period: 10</a:t>
            </a:r>
            <a:r>
              <a:rPr lang="en-US" altLang="hu-HU" baseline="33000" smtClean="0"/>
              <a:t>th</a:t>
            </a:r>
            <a:r>
              <a:rPr lang="en-US" altLang="hu-HU" smtClean="0"/>
              <a:t> century – 586 BCE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Epigraphy = study of inscriptions.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Found in archaeological excavations.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Using pre-exilic Hebrew script.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i="1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Some famous examples given below.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Recommended, even if not up-to-date introduction: Joseph Naveh.</a:t>
            </a:r>
            <a:r>
              <a:rPr lang="en-US" altLang="hu-HU" sz="2400" i="1" smtClean="0"/>
              <a:t> Early History of the Alphabet</a:t>
            </a:r>
            <a:r>
              <a:rPr lang="en-US" altLang="hu-HU" sz="2400" smtClean="0"/>
              <a:t>. Magnes Pr., 1987.</a:t>
            </a:r>
            <a:endParaRPr lang="en-US" altLang="hu-HU" sz="2200" smtClean="0"/>
          </a:p>
        </p:txBody>
      </p:sp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57563"/>
            <a:ext cx="1219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3C51C2-DDF1-4425-89C5-4A6F0A49A491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3250" cy="1716088"/>
          </a:xfrm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The Gezer calendar</a:t>
            </a:r>
            <a:br>
              <a:rPr lang="en-US" altLang="hu-HU" smtClean="0"/>
            </a:br>
            <a:r>
              <a:rPr lang="en-US" altLang="hu-HU" sz="2800" smtClean="0"/>
              <a:t>End of 10</a:t>
            </a:r>
            <a:r>
              <a:rPr lang="en-US" altLang="hu-HU" sz="2800" baseline="30000" smtClean="0"/>
              <a:t>th</a:t>
            </a:r>
            <a:r>
              <a:rPr lang="en-US" altLang="hu-HU" sz="2800" smtClean="0"/>
              <a:t> century BCE</a:t>
            </a:r>
            <a:br>
              <a:rPr lang="en-US" altLang="hu-HU" sz="2800" smtClean="0"/>
            </a:br>
            <a:r>
              <a:rPr lang="en-US" altLang="hu-HU" sz="2400" smtClean="0"/>
              <a:t>School children learning agriculture?</a:t>
            </a:r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484313"/>
            <a:ext cx="8507413" cy="5026025"/>
          </a:xfrm>
        </p:spPr>
        <p:txBody>
          <a:bodyPr lIns="0" tIns="0" rIns="0" bIns="0" anchor="ctr"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“Two months gathering			[September-October]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Two months planting				[November-December]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Two months late sowing			[January-February]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One month cutting flax			[March]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One month reaping barley		[April]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One month reaping and measuring (grain)	[May]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Two months pruning				[June-July]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One month summer fruit			[August]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Abijah” 	   </a:t>
            </a:r>
            <a:r>
              <a:rPr lang="en-US" altLang="hu-HU" sz="1200" smtClean="0"/>
              <a:t>Source: http://www.truthnet.org/Bible-Origins/4_How_was_Bible_written/Gezer_Calendar_Hebrew.jpg</a:t>
            </a: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7701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614CA5-3FEC-4A25-B423-000A93239405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571625"/>
          </a:xfrm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The Mesha stele</a:t>
            </a:r>
            <a:br>
              <a:rPr lang="en-US" altLang="hu-HU" smtClean="0"/>
            </a:br>
            <a:r>
              <a:rPr lang="en-US" altLang="hu-HU" sz="2800" smtClean="0"/>
              <a:t>9</a:t>
            </a:r>
            <a:r>
              <a:rPr lang="en-US" altLang="hu-HU" sz="2800" baseline="30000" smtClean="0"/>
              <a:t>th</a:t>
            </a:r>
            <a:r>
              <a:rPr lang="en-US" altLang="hu-HU" sz="2800" smtClean="0"/>
              <a:t> century</a:t>
            </a:r>
            <a:endParaRPr lang="en-US" altLang="hu-HU" smtClean="0"/>
          </a:p>
        </p:txBody>
      </p:sp>
      <p:sp>
        <p:nvSpPr>
          <p:cNvPr id="1639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503363"/>
            <a:ext cx="8223250" cy="4622800"/>
          </a:xfrm>
        </p:spPr>
        <p:txBody>
          <a:bodyPr lIns="0" tIns="0" rIns="0" bIns="0" anchor="ctr"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mtClean="0">
              <a:solidFill>
                <a:schemeClr val="tx1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>
                <a:solidFill>
                  <a:schemeClr val="tx1"/>
                </a:solidFill>
              </a:rPr>
              <a:t>Moabite king’s victory </a:t>
            </a:r>
            <a:br>
              <a:rPr lang="en-US" altLang="hu-HU" sz="2400" smtClean="0">
                <a:solidFill>
                  <a:schemeClr val="tx1"/>
                </a:solidFill>
              </a:rPr>
            </a:br>
            <a:r>
              <a:rPr lang="en-US" altLang="hu-HU" sz="2400" smtClean="0">
                <a:solidFill>
                  <a:schemeClr val="tx1"/>
                </a:solidFill>
              </a:rPr>
              <a:t>over house of David.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>
                <a:solidFill>
                  <a:schemeClr val="tx1"/>
                </a:solidFill>
              </a:rPr>
              <a:t>In Moabite language: </a:t>
            </a:r>
            <a:br>
              <a:rPr lang="en-US" altLang="hu-HU" sz="2400" smtClean="0">
                <a:solidFill>
                  <a:schemeClr val="tx1"/>
                </a:solidFill>
              </a:rPr>
            </a:br>
            <a:r>
              <a:rPr lang="en-US" altLang="hu-HU" sz="2400" smtClean="0">
                <a:solidFill>
                  <a:schemeClr val="tx1"/>
                </a:solidFill>
              </a:rPr>
              <a:t>too similar to Biblical </a:t>
            </a:r>
            <a:br>
              <a:rPr lang="en-US" altLang="hu-HU" sz="2400" smtClean="0">
                <a:solidFill>
                  <a:schemeClr val="tx1"/>
                </a:solidFill>
              </a:rPr>
            </a:br>
            <a:r>
              <a:rPr lang="en-US" altLang="hu-HU" sz="2400" smtClean="0">
                <a:solidFill>
                  <a:schemeClr val="tx1"/>
                </a:solidFill>
              </a:rPr>
              <a:t>Hebrew? Was it a </a:t>
            </a:r>
            <a:br>
              <a:rPr lang="en-US" altLang="hu-HU" sz="2400" smtClean="0">
                <a:solidFill>
                  <a:schemeClr val="tx1"/>
                </a:solidFill>
              </a:rPr>
            </a:br>
            <a:r>
              <a:rPr lang="en-US" altLang="hu-HU" sz="2400" smtClean="0">
                <a:solidFill>
                  <a:schemeClr val="tx1"/>
                </a:solidFill>
              </a:rPr>
              <a:t>general literary style?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>
                <a:solidFill>
                  <a:schemeClr val="tx1"/>
                </a:solidFill>
              </a:rPr>
              <a:t>Shape of letters: first </a:t>
            </a:r>
            <a:br>
              <a:rPr lang="en-US" altLang="hu-HU" sz="2400" smtClean="0">
                <a:solidFill>
                  <a:schemeClr val="tx1"/>
                </a:solidFill>
              </a:rPr>
            </a:br>
            <a:r>
              <a:rPr lang="en-US" altLang="hu-HU" sz="2400" smtClean="0">
                <a:solidFill>
                  <a:schemeClr val="tx1"/>
                </a:solidFill>
              </a:rPr>
              <a:t>distinctive features of</a:t>
            </a:r>
            <a:br>
              <a:rPr lang="en-US" altLang="hu-HU" sz="2400" smtClean="0">
                <a:solidFill>
                  <a:schemeClr val="tx1"/>
                </a:solidFill>
              </a:rPr>
            </a:br>
            <a:r>
              <a:rPr lang="en-US" altLang="hu-HU" sz="2400" smtClean="0">
                <a:solidFill>
                  <a:schemeClr val="tx1"/>
                </a:solidFill>
              </a:rPr>
              <a:t>Hebrew writing.</a:t>
            </a:r>
            <a:endParaRPr lang="en-US" altLang="hu-HU" sz="1200" smtClean="0">
              <a:solidFill>
                <a:schemeClr val="tx1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1200" smtClean="0">
              <a:solidFill>
                <a:schemeClr val="tx1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1800" smtClean="0">
                <a:solidFill>
                  <a:schemeClr val="tx1"/>
                </a:solidFill>
              </a:rPr>
              <a:t>Read text on: </a:t>
            </a:r>
            <a:r>
              <a:rPr lang="en-US" altLang="hu-HU" sz="1800" smtClean="0">
                <a:solidFill>
                  <a:schemeClr val="tx1"/>
                </a:solidFill>
                <a:hlinkClick r:id="rId3"/>
              </a:rPr>
              <a:t>http://en.wikipedia.org/wiki/Mesha_stele</a:t>
            </a:r>
            <a:r>
              <a:rPr lang="en-US" altLang="hu-HU" sz="1800" smtClean="0">
                <a:solidFill>
                  <a:schemeClr val="tx1"/>
                </a:solidFill>
              </a:rPr>
              <a:t>.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1200" smtClean="0">
                <a:solidFill>
                  <a:schemeClr val="tx1"/>
                </a:solidFill>
              </a:rPr>
              <a:t>Source of images: </a:t>
            </a:r>
            <a:r>
              <a:rPr lang="en-US" altLang="hu-HU" sz="1200" smtClean="0">
                <a:solidFill>
                  <a:schemeClr val="tx1"/>
                </a:solidFill>
                <a:hlinkClick r:id="rId4"/>
              </a:rPr>
              <a:t>http://issachar5.files.wordpress.com/2010/05/mesha-stele.jpg</a:t>
            </a:r>
            <a:r>
              <a:rPr lang="en-US" altLang="hu-HU" sz="1200" smtClean="0">
                <a:solidFill>
                  <a:schemeClr val="tx1"/>
                </a:solidFill>
              </a:rPr>
              <a:t>, </a:t>
            </a:r>
            <a:r>
              <a:rPr lang="en-US" altLang="hu-HU" sz="1200" smtClean="0">
                <a:solidFill>
                  <a:schemeClr val="tx1"/>
                </a:solidFill>
                <a:hlinkClick r:id="rId5"/>
              </a:rPr>
              <a:t>http://www.houseofdavid.ca/bd_mesha.jpg</a:t>
            </a:r>
            <a:r>
              <a:rPr lang="en-US" altLang="hu-HU" sz="1200" smtClean="0">
                <a:solidFill>
                  <a:schemeClr val="tx1"/>
                </a:solidFill>
              </a:rPr>
              <a:t>, </a:t>
            </a:r>
            <a:r>
              <a:rPr lang="en-US" altLang="hu-HU" sz="1200" smtClean="0">
                <a:solidFill>
                  <a:schemeClr val="tx1"/>
                </a:solidFill>
                <a:hlinkClick r:id="rId6"/>
              </a:rPr>
              <a:t>http://vadym.web.cern.ch/vadym/images/MeshaSteleInscrip10cmh.gif</a:t>
            </a: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16113"/>
            <a:ext cx="24955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2551112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68413"/>
            <a:ext cx="1714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476375" y="2205038"/>
            <a:ext cx="2087563" cy="360362"/>
          </a:xfrm>
          <a:prstGeom prst="wedgeRoundRectCallout">
            <a:avLst>
              <a:gd name="adj1" fmla="val 73347"/>
              <a:gd name="adj2" fmla="val -199338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alt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 </a:t>
            </a:r>
            <a:br>
              <a:rPr lang="hu-HU" dirty="0" smtClean="0"/>
            </a:br>
            <a:r>
              <a:rPr lang="hu-HU" dirty="0" smtClean="0"/>
              <a:t>jövő szerdára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48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D255F11-117D-4F17-B26D-01EE6E2E6E2B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The Siloam (Shiloah) Inscription</a:t>
            </a:r>
          </a:p>
        </p:txBody>
      </p:sp>
      <p:sp>
        <p:nvSpPr>
          <p:cNvPr id="1741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0075" cy="4516437"/>
          </a:xfrm>
        </p:spPr>
        <p:txBody>
          <a:bodyPr/>
          <a:lstStyle/>
          <a:p>
            <a:r>
              <a:rPr lang="en-US" altLang="hu-HU" smtClean="0"/>
              <a:t>2Chron. 32: </a:t>
            </a:r>
            <a:r>
              <a:rPr lang="en-US" altLang="hu-HU" i="1" smtClean="0"/>
              <a:t>King Hezekiah</a:t>
            </a:r>
            <a:r>
              <a:rPr lang="en-US" altLang="hu-HU" smtClean="0"/>
              <a:t> building a tunnel </a:t>
            </a:r>
            <a:br>
              <a:rPr lang="en-US" altLang="hu-HU" smtClean="0"/>
            </a:br>
            <a:r>
              <a:rPr lang="en-US" altLang="hu-HU" smtClean="0"/>
              <a:t>at the </a:t>
            </a:r>
            <a:r>
              <a:rPr lang="en-US" altLang="hu-HU" i="1" smtClean="0"/>
              <a:t>Gihon Spring</a:t>
            </a:r>
            <a:r>
              <a:rPr lang="en-US" altLang="hu-HU" smtClean="0"/>
              <a:t>, before the siege of Jerusalem by the Assyrians in 701 BCE.</a:t>
            </a:r>
          </a:p>
          <a:p>
            <a:r>
              <a:rPr lang="en-US" altLang="hu-HU" sz="2400" smtClean="0"/>
              <a:t>Happiness when those digging the tunnel </a:t>
            </a:r>
            <a:br>
              <a:rPr lang="en-US" altLang="hu-HU" sz="2400" smtClean="0"/>
            </a:br>
            <a:r>
              <a:rPr lang="en-US" altLang="hu-HU" sz="2400" smtClean="0"/>
              <a:t> from the two ends finally meet in the middle.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86881" y="837407"/>
            <a:ext cx="3217863" cy="883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13350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35E92FB-F756-48A5-AA15-66FA7A017B4D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39825"/>
          </a:xfrm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Seals</a:t>
            </a:r>
          </a:p>
        </p:txBody>
      </p:sp>
      <p:sp>
        <p:nvSpPr>
          <p:cNvPr id="1843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90688"/>
            <a:ext cx="8223250" cy="4429125"/>
          </a:xfrm>
        </p:spPr>
        <p:txBody>
          <a:bodyPr lIns="0" tIns="0" rIns="0" bIns="0" anchor="ctr"/>
          <a:lstStyle/>
          <a:p>
            <a:endParaRPr lang="en-US" altLang="hu-HU" smtClean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5368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5888"/>
            <a:ext cx="626586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247167-DC95-47EA-82D5-4307158EBC77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787525"/>
          </a:xfrm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Jar handles:</a:t>
            </a:r>
            <a:br>
              <a:rPr lang="en-US" altLang="hu-HU" smtClean="0"/>
            </a:br>
            <a:r>
              <a:rPr lang="en-US" altLang="hu-HU" sz="2800" i="1" smtClean="0"/>
              <a:t>la-melekh</a:t>
            </a:r>
            <a:r>
              <a:rPr lang="en-US" altLang="hu-HU" sz="2800" smtClean="0"/>
              <a:t> </a:t>
            </a:r>
            <a:br>
              <a:rPr lang="en-US" altLang="hu-HU" sz="2800" smtClean="0"/>
            </a:br>
            <a:r>
              <a:rPr lang="en-US" altLang="hu-HU" sz="2800" smtClean="0"/>
              <a:t>inscriptions</a:t>
            </a:r>
            <a:endParaRPr lang="en-US" altLang="hu-HU" smtClean="0"/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90688"/>
            <a:ext cx="8223250" cy="4429125"/>
          </a:xfrm>
        </p:spPr>
        <p:txBody>
          <a:bodyPr lIns="0" tIns="0" rIns="0" bIns="0" anchor="ctr"/>
          <a:lstStyle/>
          <a:p>
            <a:endParaRPr lang="en-US" altLang="hu-HU" smtClean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6250"/>
            <a:ext cx="5757862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53435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B76013F-8525-46AB-AB52-13B4C5469C37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39825"/>
          </a:xfrm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Ostraca</a:t>
            </a:r>
          </a:p>
        </p:txBody>
      </p:sp>
      <p:sp>
        <p:nvSpPr>
          <p:cNvPr id="2048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46238"/>
            <a:ext cx="8435975" cy="4878387"/>
          </a:xfrm>
        </p:spPr>
        <p:txBody>
          <a:bodyPr lIns="0" tIns="0" rIns="0" bIns="0" anchor="ctr"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Ostracon: letter (or else) written (with ink, sometimes incised) on a piece of pottery (typically broken off from a vase).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Famous ones in Biblical archeology: Khirbet Qeiyafa (1000 BCE?), Samaria (8</a:t>
            </a:r>
            <a:r>
              <a:rPr lang="en-US" altLang="hu-HU" baseline="33000" smtClean="0"/>
              <a:t>th</a:t>
            </a:r>
            <a:r>
              <a:rPr lang="en-US" altLang="hu-HU" smtClean="0"/>
              <a:t> c.), Mesad Hashavyahu (late 7</a:t>
            </a:r>
            <a:r>
              <a:rPr lang="en-US" altLang="hu-HU" baseline="33000" smtClean="0"/>
              <a:t>th</a:t>
            </a:r>
            <a:r>
              <a:rPr lang="en-US" altLang="hu-HU" smtClean="0"/>
              <a:t> c.: petition to the local governor), Arad (early 6</a:t>
            </a:r>
            <a:r>
              <a:rPr lang="en-US" altLang="hu-HU" baseline="33000" smtClean="0"/>
              <a:t>th</a:t>
            </a:r>
            <a:r>
              <a:rPr lang="en-US" altLang="hu-HU" smtClean="0"/>
              <a:t> c.), Lachish (early 6</a:t>
            </a:r>
            <a:r>
              <a:rPr lang="en-US" altLang="hu-HU" baseline="33000" smtClean="0"/>
              <a:t>th</a:t>
            </a:r>
            <a:r>
              <a:rPr lang="en-US" altLang="hu-HU" smtClean="0"/>
              <a:t> c.)...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60245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A124FD-FCB3-4C51-8432-7D18E3AD7EA3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39825"/>
          </a:xfrm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Ostraca</a:t>
            </a:r>
          </a:p>
        </p:txBody>
      </p:sp>
      <p:pic>
        <p:nvPicPr>
          <p:cNvPr id="21511" name="Picture 9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04813"/>
            <a:ext cx="4283075" cy="5718175"/>
          </a:xfrm>
          <a:noFill/>
        </p:spPr>
      </p:pic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365283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0CE840-120D-4AF6-9FDE-E7837B27A266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716087"/>
          </a:xfrm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Overview:</a:t>
            </a:r>
            <a:br>
              <a:rPr lang="en-US" altLang="hu-HU" smtClean="0"/>
            </a:br>
            <a:r>
              <a:rPr lang="en-US" altLang="hu-HU" sz="2800" smtClean="0"/>
              <a:t>Development of the</a:t>
            </a:r>
            <a:br>
              <a:rPr lang="en-US" altLang="hu-HU" sz="2800" smtClean="0"/>
            </a:br>
            <a:r>
              <a:rPr lang="en-US" altLang="hu-HU" sz="2800" smtClean="0"/>
              <a:t>Paleo-Hebrew script:</a:t>
            </a:r>
            <a:endParaRPr lang="en-US" altLang="hu-HU" smtClean="0"/>
          </a:p>
        </p:txBody>
      </p:sp>
      <p:sp>
        <p:nvSpPr>
          <p:cNvPr id="22535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322263" y="2276475"/>
            <a:ext cx="4105275" cy="4392613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hu-HU" sz="2400" smtClean="0"/>
              <a:t>1. Gezer calendar: 10</a:t>
            </a:r>
            <a:r>
              <a:rPr lang="en-US" altLang="hu-HU" sz="2400" baseline="30000" smtClean="0"/>
              <a:t>th</a:t>
            </a:r>
            <a:r>
              <a:rPr lang="en-US" altLang="hu-HU" sz="2400" smtClean="0"/>
              <a:t> c.</a:t>
            </a:r>
          </a:p>
          <a:p>
            <a:pPr marL="0" indent="0">
              <a:lnSpc>
                <a:spcPct val="90000"/>
              </a:lnSpc>
            </a:pPr>
            <a:r>
              <a:rPr lang="en-US" altLang="hu-HU" sz="2400" smtClean="0"/>
              <a:t>2. Mesha stele: 9</a:t>
            </a:r>
            <a:r>
              <a:rPr lang="en-US" altLang="hu-HU" sz="2400" baseline="30000" smtClean="0"/>
              <a:t>th</a:t>
            </a:r>
            <a:r>
              <a:rPr lang="en-US" altLang="hu-HU" sz="2400" smtClean="0"/>
              <a:t> c.</a:t>
            </a:r>
          </a:p>
          <a:p>
            <a:pPr marL="0" indent="0">
              <a:lnSpc>
                <a:spcPct val="90000"/>
              </a:lnSpc>
            </a:pPr>
            <a:r>
              <a:rPr lang="en-US" altLang="hu-HU" sz="2400" smtClean="0"/>
              <a:t>3. Siloam inscription: </a:t>
            </a:r>
            <a:r>
              <a:rPr lang="en-US" altLang="hu-HU" sz="2000" smtClean="0"/>
              <a:t>late 8</a:t>
            </a:r>
            <a:r>
              <a:rPr lang="en-US" altLang="hu-HU" sz="2000" baseline="30000" smtClean="0"/>
              <a:t>th</a:t>
            </a:r>
            <a:r>
              <a:rPr lang="en-US" altLang="hu-HU" sz="2000" smtClean="0"/>
              <a:t> c.</a:t>
            </a:r>
          </a:p>
          <a:p>
            <a:pPr marL="0" indent="0">
              <a:lnSpc>
                <a:spcPct val="90000"/>
              </a:lnSpc>
            </a:pPr>
            <a:r>
              <a:rPr lang="en-US" altLang="hu-HU" sz="2400" smtClean="0"/>
              <a:t>4. Seals from the 7</a:t>
            </a:r>
            <a:r>
              <a:rPr lang="en-US" altLang="hu-HU" sz="2400" baseline="30000" smtClean="0"/>
              <a:t>th</a:t>
            </a:r>
            <a:r>
              <a:rPr lang="en-US" altLang="hu-HU" sz="2400" smtClean="0"/>
              <a:t> cent.</a:t>
            </a:r>
          </a:p>
          <a:p>
            <a:pPr marL="0" indent="0">
              <a:lnSpc>
                <a:spcPct val="90000"/>
              </a:lnSpc>
            </a:pPr>
            <a:r>
              <a:rPr lang="en-US" altLang="hu-HU" sz="2400" smtClean="0"/>
              <a:t>5. Arad ostraca: early 6</a:t>
            </a:r>
            <a:r>
              <a:rPr lang="en-US" altLang="hu-HU" sz="2400" baseline="30000" smtClean="0"/>
              <a:t>th</a:t>
            </a:r>
            <a:r>
              <a:rPr lang="en-US" altLang="hu-HU" sz="2400" smtClean="0"/>
              <a:t> c.</a:t>
            </a:r>
          </a:p>
          <a:p>
            <a:pPr marL="0" indent="0">
              <a:lnSpc>
                <a:spcPct val="90000"/>
              </a:lnSpc>
            </a:pPr>
            <a:r>
              <a:rPr lang="en-US" altLang="hu-HU" sz="2400" smtClean="0"/>
              <a:t>6. Leviticus fragment: </a:t>
            </a:r>
            <a:br>
              <a:rPr lang="en-US" altLang="hu-HU" sz="2400" smtClean="0"/>
            </a:br>
            <a:r>
              <a:rPr lang="en-US" altLang="hu-HU" sz="2400" smtClean="0"/>
              <a:t>    2</a:t>
            </a:r>
            <a:r>
              <a:rPr lang="en-US" altLang="hu-HU" sz="2400" baseline="30000" smtClean="0"/>
              <a:t>nd</a:t>
            </a:r>
            <a:r>
              <a:rPr lang="en-US" altLang="hu-HU" sz="2400" smtClean="0"/>
              <a:t> c. BCE.</a:t>
            </a:r>
          </a:p>
          <a:p>
            <a:pPr marL="0" indent="0">
              <a:lnSpc>
                <a:spcPct val="90000"/>
              </a:lnSpc>
            </a:pPr>
            <a:r>
              <a:rPr lang="en-US" altLang="hu-HU" sz="2400" smtClean="0"/>
              <a:t>7. Medieval Samaritan</a:t>
            </a:r>
            <a:br>
              <a:rPr lang="en-US" altLang="hu-HU" sz="2400" smtClean="0"/>
            </a:br>
            <a:r>
              <a:rPr lang="en-US" altLang="hu-HU" sz="2400" smtClean="0"/>
              <a:t>    bookhand.</a:t>
            </a:r>
          </a:p>
          <a:p>
            <a:pPr marL="0" indent="0">
              <a:lnSpc>
                <a:spcPct val="90000"/>
              </a:lnSpc>
            </a:pPr>
            <a:r>
              <a:rPr lang="en-US" altLang="hu-HU" sz="2000" smtClean="0"/>
              <a:t>Upper box: alef to kaf,</a:t>
            </a:r>
          </a:p>
          <a:p>
            <a:pPr marL="0" indent="0">
              <a:lnSpc>
                <a:spcPct val="90000"/>
              </a:lnSpc>
            </a:pPr>
            <a:r>
              <a:rPr lang="en-US" altLang="hu-HU" sz="2000" smtClean="0"/>
              <a:t>lower box: lamed to tav.</a:t>
            </a:r>
          </a:p>
        </p:txBody>
      </p: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4735513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73463"/>
            <a:ext cx="470376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mtClean="0"/>
              <a:t>Name of the Hebrew letters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9325" cy="5111750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en-US" altLang="hu-HU" smtClean="0"/>
              <a:t>Name of the Hebrew letters come from the Phoenician alphabet.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hu-HU" smtClean="0"/>
              <a:t>Nice examples of sound changes: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hu-HU" sz="2400" smtClean="0"/>
              <a:t>Phoenician </a:t>
            </a:r>
            <a:r>
              <a:rPr lang="en-US" altLang="hu-HU" sz="2400" i="1" smtClean="0"/>
              <a:t>rēš</a:t>
            </a:r>
            <a:r>
              <a:rPr lang="en-US" altLang="hu-HU" sz="2400" smtClean="0"/>
              <a:t> ~ Hebrew </a:t>
            </a:r>
            <a:r>
              <a:rPr lang="en-US" altLang="hu-HU" sz="2400" i="1" smtClean="0"/>
              <a:t>rōš</a:t>
            </a:r>
            <a:r>
              <a:rPr lang="en-US" altLang="hu-HU" sz="2400" smtClean="0"/>
              <a:t>, but cf. </a:t>
            </a:r>
            <a:r>
              <a:rPr lang="en-US" altLang="hu-HU" sz="2400" i="1" smtClean="0"/>
              <a:t>bərēšīt</a:t>
            </a:r>
            <a:r>
              <a:rPr lang="en-US" altLang="hu-HU" sz="2400" smtClean="0"/>
              <a:t> (Proto-Semitic </a:t>
            </a:r>
            <a:r>
              <a:rPr lang="en-US" altLang="hu-HU" sz="2400" i="1" smtClean="0"/>
              <a:t>*rāš, </a:t>
            </a:r>
            <a:r>
              <a:rPr lang="en-US" altLang="hu-HU" sz="2400" smtClean="0"/>
              <a:t>cf. Arabic </a:t>
            </a:r>
            <a:r>
              <a:rPr lang="en-US" altLang="hu-HU" sz="2400" i="1" smtClean="0"/>
              <a:t>rās</a:t>
            </a:r>
            <a:r>
              <a:rPr lang="en-US" altLang="hu-HU" sz="2400" smtClean="0"/>
              <a:t>).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hu-HU" sz="2400" smtClean="0"/>
              <a:t>Phoenician </a:t>
            </a:r>
            <a:r>
              <a:rPr lang="en-US" altLang="hu-HU" sz="2400" i="1" smtClean="0"/>
              <a:t>bēt</a:t>
            </a:r>
            <a:r>
              <a:rPr lang="en-US" altLang="hu-HU" sz="2400" smtClean="0"/>
              <a:t> ~ Hebrew </a:t>
            </a:r>
            <a:r>
              <a:rPr lang="en-US" altLang="hu-HU" sz="2400" i="1" smtClean="0"/>
              <a:t>bayit</a:t>
            </a:r>
            <a:r>
              <a:rPr lang="en-US" altLang="hu-HU" sz="2400" smtClean="0"/>
              <a:t>, status constructus (smichut) </a:t>
            </a:r>
            <a:r>
              <a:rPr lang="en-US" altLang="hu-HU" sz="2400" i="1" smtClean="0"/>
              <a:t>bēt</a:t>
            </a:r>
            <a:r>
              <a:rPr lang="en-US" altLang="hu-HU" sz="2400" smtClean="0"/>
              <a:t>. Probably, Proto-NWSemitic </a:t>
            </a:r>
            <a:r>
              <a:rPr lang="en-US" altLang="hu-HU" sz="2400" i="1" smtClean="0"/>
              <a:t>* bayt </a:t>
            </a:r>
            <a:r>
              <a:rPr lang="en-US" altLang="hu-HU" sz="2400" smtClean="0"/>
              <a:t>with a diphthong [ay]. It got monophthongized [ay] &gt; [</a:t>
            </a:r>
            <a:r>
              <a:rPr lang="en-US" altLang="hu-HU" sz="2400" i="1" smtClean="0"/>
              <a:t>ē</a:t>
            </a:r>
            <a:r>
              <a:rPr lang="en-US" altLang="hu-HU" sz="2400" smtClean="0"/>
              <a:t>] in Phoenician and in the Hebrew status constructus. But in the status absolutus of Hebrew, a second vowel [i] got inserted, [y] became a full vowel, and so the diphthong was eliminated by turning the word into two syllables.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02EC7C-2C8A-441B-B3E6-0DBA8662B458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3250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A few words on orthography</a:t>
            </a:r>
          </a:p>
        </p:txBody>
      </p:sp>
      <p:sp>
        <p:nvSpPr>
          <p:cNvPr id="24583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9725"/>
            <a:ext cx="8223250" cy="5019675"/>
          </a:xfrm>
        </p:spPr>
        <p:txBody>
          <a:bodyPr lIns="0" tIns="0" rIns="0" bIns="0" anchor="ctr"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Spelling </a:t>
            </a:r>
            <a:r>
              <a:rPr lang="en-US" altLang="hu-HU" sz="1400" smtClean="0"/>
              <a:t>(Werner Weinberg: </a:t>
            </a:r>
            <a:r>
              <a:rPr lang="en-US" altLang="hu-HU" sz="1400" i="1" smtClean="0"/>
              <a:t>The History of Hebrew Plene Spelling, </a:t>
            </a:r>
            <a:r>
              <a:rPr lang="en-US" altLang="hu-HU" sz="1400" smtClean="0"/>
              <a:t>HUCP 1985, pp. 1ff)</a:t>
            </a:r>
            <a:r>
              <a:rPr lang="en-US" altLang="hu-HU" smtClean="0"/>
              <a:t>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Initially (10</a:t>
            </a:r>
            <a:r>
              <a:rPr lang="en-US" altLang="hu-HU" baseline="33000" smtClean="0"/>
              <a:t>th</a:t>
            </a:r>
            <a:r>
              <a:rPr lang="en-US" altLang="hu-HU" smtClean="0"/>
              <a:t> c. BCE, Gezer and Phoenician inscriptions): extremely </a:t>
            </a:r>
            <a:r>
              <a:rPr lang="en-US" altLang="hu-HU" i="1" u="sng" smtClean="0"/>
              <a:t>defective/chaser</a:t>
            </a:r>
            <a:r>
              <a:rPr lang="en-US" altLang="hu-HU" smtClean="0"/>
              <a:t>: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בת (for בית), 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ז (for זה), 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לפנ (for לפני), 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שערמ (for שעורים, ‘barley+plural’)</a:t>
            </a:r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Insertion of </a:t>
            </a:r>
            <a:r>
              <a:rPr lang="en-US" altLang="hu-HU" i="1" u="sng" smtClean="0"/>
              <a:t>matres lectionis</a:t>
            </a:r>
            <a:r>
              <a:rPr lang="en-US" altLang="hu-HU" smtClean="0"/>
              <a:t> at the beginning of the words (more </a:t>
            </a:r>
            <a:r>
              <a:rPr lang="en-US" altLang="hu-HU" i="1" u="sng" smtClean="0"/>
              <a:t>plene/male</a:t>
            </a:r>
            <a:r>
              <a:rPr lang="en-US" altLang="hu-HU" i="1" smtClean="0"/>
              <a:t> </a:t>
            </a:r>
            <a:r>
              <a:rPr lang="en-US" altLang="hu-HU" smtClean="0"/>
              <a:t>writing, cf. Mesha): 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כי [ki], בנתי [baniti]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בנה [bana] and [b'no], cf. פה, כה, שלמה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D075FE-4E55-49B2-B0F8-01783BA2126D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3250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A few words on orthography</a:t>
            </a:r>
          </a:p>
        </p:txBody>
      </p:sp>
      <p:sp>
        <p:nvSpPr>
          <p:cNvPr id="2560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1609725"/>
            <a:ext cx="8642350" cy="5019675"/>
          </a:xfrm>
        </p:spPr>
        <p:txBody>
          <a:bodyPr lIns="0" tIns="0" rIns="0" bIns="0" anchor="ctr"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Phonological change </a:t>
            </a:r>
            <a:r>
              <a:rPr lang="en-US" altLang="hu-HU" sz="2200" i="1" smtClean="0"/>
              <a:t>(monophthongization):</a:t>
            </a:r>
            <a:r>
              <a:rPr lang="en-US" altLang="hu-HU" sz="2200" smtClean="0"/>
              <a:t> </a:t>
            </a:r>
            <a:r>
              <a:rPr lang="en-US" altLang="hu-HU" sz="2200" u="sng" smtClean="0"/>
              <a:t>diphthongs</a:t>
            </a:r>
            <a:r>
              <a:rPr lang="en-US" altLang="hu-HU" sz="2200" smtClean="0"/>
              <a:t> turned into </a:t>
            </a:r>
            <a:r>
              <a:rPr lang="en-US" altLang="hu-HU" sz="2200" u="sng" smtClean="0"/>
              <a:t>monophthongs</a:t>
            </a:r>
            <a:r>
              <a:rPr lang="en-US" altLang="hu-HU" sz="2200" smtClean="0"/>
              <a:t>: [iy] &gt; [i:], [uw] &gt; [u:], [ay] &gt;[e:], [aw] &gt;[o:], [a?] &gt;[a:].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Hence, letters originally denoting consonants/glides, now denote vowels.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Hence, the idea of vowel letters:</a:t>
            </a:r>
          </a:p>
          <a:p>
            <a:pPr marL="1084263" lvl="1" indent="-625475"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Crucial in non-semitic languages (Greek borrowing the Phoenician alphabet; Persian borrowing the Arabic alphabet; Yiddish and Ladino...)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Biblical Hebrew: matres lectionis sometimes with and sometimes without etymological history.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Late Biblical Hebrew: more plene than classical BH.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Qumran Hebrew: extremely plene spelling.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553020-FC4C-4C9A-B0A4-6175F8A311BC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320925" y="3979863"/>
            <a:ext cx="4529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hu-HU">
                <a:solidFill>
                  <a:srgbClr val="FFFFFF"/>
                </a:solidFill>
              </a:rPr>
              <a:t>http://en.wikipedia.org/wiki/Gezer_calendar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3250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A few words on orthography</a:t>
            </a:r>
          </a:p>
        </p:txBody>
      </p:sp>
      <p:sp>
        <p:nvSpPr>
          <p:cNvPr id="2663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1484313"/>
            <a:ext cx="8578850" cy="5145087"/>
          </a:xfrm>
        </p:spPr>
        <p:txBody>
          <a:bodyPr lIns="0" tIns="0" rIns="0" bIns="0" anchor="ctr"/>
          <a:lstStyle/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mtClean="0"/>
              <a:t>Israeli Hebrew: </a:t>
            </a:r>
            <a:br>
              <a:rPr lang="en-US" altLang="hu-HU" smtClean="0"/>
            </a:br>
            <a:r>
              <a:rPr lang="en-US" altLang="hu-HU" smtClean="0"/>
              <a:t>rules of the </a:t>
            </a:r>
            <a:r>
              <a:rPr lang="en-US" altLang="hu-HU" i="1" smtClean="0"/>
              <a:t>Academy of the Hebrew Language:</a:t>
            </a:r>
          </a:p>
          <a:p>
            <a:pPr marL="1084263" lvl="1" indent="-625475">
              <a:lnSpc>
                <a:spcPct val="80000"/>
              </a:lnSpc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When to use </a:t>
            </a:r>
            <a:r>
              <a:rPr lang="en-US" altLang="hu-HU" sz="2400" i="1" smtClean="0"/>
              <a:t>matres lectionis</a:t>
            </a:r>
            <a:r>
              <a:rPr lang="en-US" altLang="hu-HU" sz="2400" smtClean="0"/>
              <a:t> in non-vocalized text (e.g., yod in open syllables, but not in closed ones).</a:t>
            </a:r>
          </a:p>
          <a:p>
            <a:pPr marL="1084263" lvl="1" indent="-625475">
              <a:lnSpc>
                <a:spcPct val="80000"/>
              </a:lnSpc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How to transcribe foreign words: </a:t>
            </a:r>
            <a:br>
              <a:rPr lang="en-US" altLang="hu-HU" sz="2400" smtClean="0"/>
            </a:br>
            <a:r>
              <a:rPr lang="en-US" altLang="hu-HU" sz="2400" smtClean="0"/>
              <a:t>		e.g. t vs. th, such as in טלפון vs. תאוריה.</a:t>
            </a:r>
          </a:p>
          <a:p>
            <a:pPr indent="-341313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hu-HU" sz="1200" b="1" i="1" smtClean="0"/>
          </a:p>
          <a:p>
            <a:pPr indent="-341313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b="1" i="1" smtClean="0"/>
              <a:t>Please always remember:</a:t>
            </a:r>
          </a:p>
          <a:p>
            <a:pPr marL="1084263" lvl="1" indent="-625475">
              <a:lnSpc>
                <a:spcPct val="80000"/>
              </a:lnSpc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The </a:t>
            </a:r>
            <a:r>
              <a:rPr lang="en-US" altLang="hu-HU" sz="2400" i="1" smtClean="0"/>
              <a:t>writing system</a:t>
            </a:r>
            <a:r>
              <a:rPr lang="en-US" altLang="hu-HU" sz="2400" smtClean="0"/>
              <a:t> is not part of the </a:t>
            </a:r>
            <a:r>
              <a:rPr lang="en-US" altLang="hu-HU" sz="2400" i="1" smtClean="0"/>
              <a:t>language system</a:t>
            </a:r>
            <a:r>
              <a:rPr lang="en-US" altLang="hu-HU" sz="2400" smtClean="0"/>
              <a:t>!</a:t>
            </a:r>
          </a:p>
          <a:p>
            <a:pPr marL="1084263" lvl="1" indent="-625475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 smtClean="0"/>
              <a:t>Many languages have no writing system. Some have more wr systems.</a:t>
            </a:r>
          </a:p>
          <a:p>
            <a:pPr marL="1084263" lvl="1" indent="-625475">
              <a:lnSpc>
                <a:spcPct val="80000"/>
              </a:lnSpc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i="1" smtClean="0"/>
              <a:t>Orthography</a:t>
            </a:r>
            <a:r>
              <a:rPr lang="en-US" altLang="hu-HU" sz="2400" smtClean="0"/>
              <a:t> is not part of </a:t>
            </a:r>
            <a:r>
              <a:rPr lang="en-US" altLang="hu-HU" sz="2400" i="1" smtClean="0"/>
              <a:t>grammar</a:t>
            </a:r>
            <a:r>
              <a:rPr lang="en-US" altLang="hu-HU" sz="2400" smtClean="0"/>
              <a:t>!</a:t>
            </a:r>
          </a:p>
          <a:p>
            <a:pPr marL="1084263" lvl="1" indent="-625475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200" smtClean="0"/>
              <a:t>Orthography = social convention, changing independently of lg.</a:t>
            </a:r>
          </a:p>
          <a:p>
            <a:pPr marL="1084263" lvl="1" indent="-625475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000" smtClean="0"/>
              <a:t>Yet, traditional spelling can help reconstruct past stages the languages.</a:t>
            </a:r>
          </a:p>
          <a:p>
            <a:pPr marL="1084263" lvl="1" indent="-625475">
              <a:lnSpc>
                <a:spcPct val="80000"/>
              </a:lnSpc>
              <a:buFont typeface="Times New Roman" panose="02020603050405020304" pitchFamily="18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hu-HU" sz="2400" smtClean="0"/>
              <a:t>Do not confuse </a:t>
            </a:r>
            <a:r>
              <a:rPr lang="en-US" altLang="hu-HU" sz="2400" i="1" smtClean="0"/>
              <a:t>sound</a:t>
            </a:r>
            <a:r>
              <a:rPr lang="en-US" altLang="hu-HU" sz="2400" smtClean="0"/>
              <a:t> with </a:t>
            </a:r>
            <a:r>
              <a:rPr lang="en-US" altLang="hu-HU" sz="2400" i="1" smtClean="0"/>
              <a:t>letter</a:t>
            </a:r>
            <a:r>
              <a:rPr lang="en-US" altLang="hu-HU" sz="2400" smtClean="0"/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34686"/>
          </a:xfrm>
        </p:spPr>
        <p:txBody>
          <a:bodyPr/>
          <a:lstStyle/>
          <a:p>
            <a:r>
              <a:rPr lang="hu-HU" altLang="hu-HU" dirty="0" smtClean="0"/>
              <a:t>Olvasandó + házi feladat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467544" y="1966632"/>
            <a:ext cx="8578965" cy="419867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hu-HU" altLang="hu-HU" u="sng" dirty="0" smtClean="0"/>
              <a:t>Olvasandó:</a:t>
            </a:r>
            <a:r>
              <a:rPr lang="hu-HU" altLang="hu-HU" dirty="0" smtClean="0"/>
              <a:t> 	</a:t>
            </a:r>
            <a:r>
              <a:rPr lang="pl-PL" altLang="hu-HU" sz="1950" dirty="0" smtClean="0"/>
              <a:t>Bennett 251</a:t>
            </a:r>
            <a:r>
              <a:rPr lang="hu-HU" altLang="hu-HU" sz="1950" dirty="0" smtClean="0"/>
              <a:t>–</a:t>
            </a:r>
            <a:r>
              <a:rPr lang="pl-PL" altLang="hu-HU" sz="1950" dirty="0" smtClean="0"/>
              <a:t>260, </a:t>
            </a:r>
            <a:r>
              <a:rPr lang="pl-PL" altLang="hu-HU" sz="1950" i="1" dirty="0" smtClean="0"/>
              <a:t>Sém fiai</a:t>
            </a:r>
            <a:r>
              <a:rPr lang="pl-PL" altLang="hu-HU" sz="1950" dirty="0" smtClean="0"/>
              <a:t> 345–395, </a:t>
            </a:r>
            <a:br>
              <a:rPr lang="pl-PL" altLang="hu-HU" sz="1950" dirty="0" smtClean="0"/>
            </a:br>
            <a:r>
              <a:rPr lang="pl-PL" altLang="hu-HU" sz="1950" dirty="0" smtClean="0"/>
              <a:t>					Dévényi-Iványi</a:t>
            </a:r>
            <a:r>
              <a:rPr lang="hu-HU" altLang="hu-HU" sz="1950" dirty="0" smtClean="0"/>
              <a:t> 3–17 (rövidesen a honlapon is).</a:t>
            </a:r>
            <a:endParaRPr lang="hu-HU" altLang="hu-HU" sz="1950" dirty="0"/>
          </a:p>
          <a:p>
            <a:pPr marL="342900" lvl="1" indent="0" algn="r">
              <a:lnSpc>
                <a:spcPct val="120000"/>
              </a:lnSpc>
            </a:pPr>
            <a:r>
              <a:rPr lang="hu-HU" altLang="hu-HU" sz="1500" i="1" dirty="0"/>
              <a:t>Készítsen listát az elírásokról, nyomdahibákról.		</a:t>
            </a:r>
          </a:p>
          <a:p>
            <a:pPr marL="0" indent="0">
              <a:lnSpc>
                <a:spcPct val="120000"/>
              </a:lnSpc>
            </a:pPr>
            <a:r>
              <a:rPr lang="hu-HU" altLang="hu-HU" dirty="0" smtClean="0"/>
              <a:t>2. </a:t>
            </a:r>
            <a:r>
              <a:rPr lang="hu-HU" altLang="hu-HU" u="sng" dirty="0" smtClean="0"/>
              <a:t>Szír írás:</a:t>
            </a:r>
            <a:endParaRPr lang="hu-HU" altLang="hu-HU" i="1" dirty="0" smtClean="0"/>
          </a:p>
          <a:p>
            <a:pPr marL="404813">
              <a:lnSpc>
                <a:spcPct val="120000"/>
              </a:lnSpc>
            </a:pPr>
            <a:r>
              <a:rPr lang="hu-HU" altLang="hu-HU" sz="1950" dirty="0" smtClean="0"/>
              <a:t>A </a:t>
            </a:r>
            <a:r>
              <a:rPr lang="en-US" altLang="hu-HU" sz="1950" dirty="0" smtClean="0"/>
              <a:t> Brown–Driver–Briggs </a:t>
            </a:r>
            <a:r>
              <a:rPr lang="en-US" altLang="hu-HU" sz="1950" dirty="0" smtClean="0"/>
              <a:t>(</a:t>
            </a:r>
            <a:r>
              <a:rPr lang="en-US" altLang="hu-HU" sz="1950" dirty="0" smtClean="0"/>
              <a:t>BDB)</a:t>
            </a:r>
            <a:r>
              <a:rPr lang="hu-HU" altLang="hu-HU" sz="1950" dirty="0"/>
              <a:t> </a:t>
            </a:r>
            <a:r>
              <a:rPr lang="hu-HU" altLang="hu-HU" sz="1950" dirty="0" smtClean="0"/>
              <a:t>bibliai héber szótárban keressen </a:t>
            </a:r>
            <a:r>
              <a:rPr lang="hu-HU" altLang="hu-HU" sz="1950" dirty="0" smtClean="0"/>
              <a:t/>
            </a:r>
            <a:br>
              <a:rPr lang="hu-HU" altLang="hu-HU" sz="1950" dirty="0" smtClean="0"/>
            </a:br>
            <a:r>
              <a:rPr lang="hu-HU" altLang="hu-HU" sz="1950" u="sng" dirty="0" smtClean="0"/>
              <a:t>tíz</a:t>
            </a:r>
            <a:r>
              <a:rPr lang="hu-HU" altLang="hu-HU" sz="1950" dirty="0" smtClean="0"/>
              <a:t> </a:t>
            </a:r>
            <a:r>
              <a:rPr lang="hu-HU" altLang="hu-HU" sz="1950" dirty="0" smtClean="0"/>
              <a:t>olyan szócikket, amelyben szír rokon szó is szerepel.</a:t>
            </a:r>
          </a:p>
          <a:p>
            <a:pPr marL="404813">
              <a:lnSpc>
                <a:spcPct val="120000"/>
              </a:lnSpc>
            </a:pPr>
            <a:r>
              <a:rPr lang="hu-HU" altLang="hu-HU" sz="1950" dirty="0" smtClean="0"/>
              <a:t>„</a:t>
            </a:r>
            <a:r>
              <a:rPr lang="hu-HU" altLang="hu-HU" sz="1950" dirty="0" err="1" smtClean="0"/>
              <a:t>Transkribálja</a:t>
            </a:r>
            <a:r>
              <a:rPr lang="hu-HU" altLang="hu-HU" sz="1950" dirty="0" smtClean="0"/>
              <a:t>” </a:t>
            </a:r>
            <a:r>
              <a:rPr lang="hu-HU" altLang="hu-HU" sz="1950" dirty="0" smtClean="0"/>
              <a:t>a szír szót a </a:t>
            </a:r>
            <a:r>
              <a:rPr lang="hu-HU" altLang="hu-HU" sz="1950" dirty="0" err="1" smtClean="0"/>
              <a:t>Bennett</a:t>
            </a:r>
            <a:r>
              <a:rPr lang="hu-HU" altLang="hu-HU" sz="1950" dirty="0" smtClean="0"/>
              <a:t> 252. oldalán található táblázat </a:t>
            </a:r>
            <a:r>
              <a:rPr lang="hu-HU" altLang="hu-HU" sz="1950" dirty="0" smtClean="0"/>
              <a:t/>
            </a:r>
            <a:br>
              <a:rPr lang="hu-HU" altLang="hu-HU" sz="1950" dirty="0" smtClean="0"/>
            </a:br>
            <a:r>
              <a:rPr lang="hu-HU" altLang="hu-HU" sz="1950" dirty="0" smtClean="0"/>
              <a:t>és </a:t>
            </a:r>
            <a:r>
              <a:rPr lang="hu-HU" altLang="hu-HU" sz="1950" dirty="0" smtClean="0"/>
              <a:t>a 254–255. oldalakon található magyarázat segítségével.</a:t>
            </a:r>
            <a:endParaRPr lang="hu-HU" altLang="hu-HU" sz="1950" dirty="0"/>
          </a:p>
          <a:p>
            <a:pPr marL="404813">
              <a:lnSpc>
                <a:spcPct val="120000"/>
              </a:lnSpc>
            </a:pPr>
            <a:r>
              <a:rPr lang="hu-HU" altLang="hu-HU" sz="1950" dirty="0" err="1"/>
              <a:t>Emailben</a:t>
            </a:r>
            <a:r>
              <a:rPr lang="hu-HU" altLang="hu-HU" sz="1950" dirty="0"/>
              <a:t>: </a:t>
            </a:r>
            <a:r>
              <a:rPr lang="hu-HU" altLang="hu-HU" sz="1950" dirty="0" err="1"/>
              <a:t>biro.tamas</a:t>
            </a:r>
            <a:r>
              <a:rPr lang="hu-HU" altLang="hu-HU" sz="1950" dirty="0"/>
              <a:t>@</a:t>
            </a:r>
            <a:r>
              <a:rPr lang="hu-HU" altLang="hu-HU" sz="1950" dirty="0" err="1"/>
              <a:t>btk.elte.hu</a:t>
            </a:r>
            <a:r>
              <a:rPr lang="hu-HU" altLang="hu-HU" sz="1950" dirty="0"/>
              <a:t>. Határidő: kedd dél (12:00). </a:t>
            </a:r>
          </a:p>
        </p:txBody>
      </p:sp>
    </p:spTree>
    <p:extLst>
      <p:ext uri="{BB962C8B-B14F-4D97-AF65-F5344CB8AC3E}">
        <p14:creationId xmlns:p14="http://schemas.microsoft.com/office/powerpoint/2010/main" val="16286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238919"/>
            <a:ext cx="7886700" cy="994172"/>
          </a:xfrm>
        </p:spPr>
        <p:txBody>
          <a:bodyPr/>
          <a:lstStyle/>
          <a:p>
            <a:pPr algn="ctr"/>
            <a:r>
              <a:rPr lang="hu-HU" i="1" dirty="0" smtClean="0"/>
              <a:t>Viszlát </a:t>
            </a:r>
            <a:r>
              <a:rPr lang="hu-HU" i="1" smtClean="0"/>
              <a:t>jövő szerdán!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875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írásról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23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(nem) kell tudnia egy sémi nyelvésznek az írásról?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Az írás nem része a nyelvnek: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u-HU" sz="2200" dirty="0" smtClean="0"/>
              <a:t>Kulturális </a:t>
            </a:r>
            <a:r>
              <a:rPr lang="hu-HU" sz="2200" dirty="0" smtClean="0"/>
              <a:t>invenció</a:t>
            </a:r>
            <a:endParaRPr lang="hu-HU" sz="22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u-HU" sz="2200" dirty="0" smtClean="0"/>
              <a:t>Nagyon sok nyelv nem rendelkezik írásbeliséggel.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u-HU" sz="2200" dirty="0" smtClean="0"/>
              <a:t>Írásrendszer vagy helyesírás változása ≠ nyelv változása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Az ismert </a:t>
            </a:r>
            <a:r>
              <a:rPr lang="hu-HU" sz="2600" dirty="0" smtClean="0"/>
              <a:t>sémi nyelvek mindegyikét írásbeliséggel rendelkező kultúrában beszélték. Az írott nyelv normatív hatása befolyásolta a nyelv fejlődését.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A „híres” sémi nyelvek rendelkeznek írásbeliséggel.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A régebbi sémi nyelveket, ill. a sémi nyelvek régebbi állapotát csak írott forrásokból ismerjük.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96302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kell (illik) tudnia egy sémi nyelvésznek az írásról?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Készség: más írásrendszerrel publikált nyelvi adatokat elolvasni. (Nem mindig írják át nekünk.)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Megérteni, hogy mely nyelv esetén milyen bizonytalanságot okoz az, hogy az adott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nyelvi </a:t>
            </a:r>
            <a:r>
              <a:rPr lang="hu-HU" sz="2600" dirty="0" smtClean="0"/>
              <a:t>adatokhoz csak valamely írásrendszer „szemüvegén” keresztül férünk hozzá.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Írásrendszerek kialakulása és története, paleográfia, az egyes írásrendszerek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rokonsága: a </a:t>
            </a:r>
            <a:r>
              <a:rPr lang="hu-HU" sz="2600" dirty="0" smtClean="0"/>
              <a:t>nem-nyelvészek szerint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ez </a:t>
            </a:r>
            <a:r>
              <a:rPr lang="hu-HU" sz="2600" dirty="0" smtClean="0"/>
              <a:t>a terület a mi kompetenciánk.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69112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Az átírás folyamata</a:t>
            </a:r>
            <a:br>
              <a:rPr lang="hu-HU" dirty="0" smtClean="0"/>
            </a:br>
            <a:r>
              <a:rPr lang="hu-HU" sz="2400" i="1" dirty="0" smtClean="0"/>
              <a:t>(</a:t>
            </a:r>
            <a:r>
              <a:rPr lang="hu-HU" sz="2400" i="1" dirty="0" err="1" smtClean="0"/>
              <a:t>V.ö</a:t>
            </a:r>
            <a:r>
              <a:rPr lang="hu-HU" sz="2400" i="1" dirty="0" smtClean="0"/>
              <a:t>. </a:t>
            </a:r>
            <a:r>
              <a:rPr lang="hu-HU" sz="2400" i="1" dirty="0" err="1" smtClean="0"/>
              <a:t>Beyond</a:t>
            </a:r>
            <a:r>
              <a:rPr lang="hu-HU" sz="2400" i="1" dirty="0" smtClean="0"/>
              <a:t> Babel, pp. 21-22)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4838" cy="48965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Eredeti forrás, annak fotója, rajza.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Írásjelek beazonosítása: </a:t>
            </a:r>
            <a:r>
              <a:rPr lang="he-IL" sz="2600" dirty="0" smtClean="0"/>
              <a:t>א ב ג</a:t>
            </a:r>
            <a:r>
              <a:rPr lang="hu-HU" sz="2600" dirty="0" smtClean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/>
              <a:t>Transzliteráció</a:t>
            </a:r>
            <a:r>
              <a:rPr lang="hu-HU" sz="2600" dirty="0" smtClean="0"/>
              <a:t>: átírás latin betűkkel úgy, hogy abból az eredeti írásmód még egyértelműen visszafejthető legyen. De a </a:t>
            </a:r>
            <a:r>
              <a:rPr lang="hu-HU" sz="2600" dirty="0" err="1" smtClean="0"/>
              <a:t>transzliteráció</a:t>
            </a:r>
            <a:r>
              <a:rPr lang="hu-HU" sz="2600" dirty="0" smtClean="0"/>
              <a:t> már részben értelmezés is. Például: </a:t>
            </a:r>
            <a:r>
              <a:rPr lang="he-IL" sz="2600" dirty="0" smtClean="0"/>
              <a:t>בֵי</a:t>
            </a:r>
            <a:r>
              <a:rPr lang="hu-HU" sz="2600" i="1" dirty="0" smtClean="0"/>
              <a:t> </a:t>
            </a:r>
            <a:r>
              <a:rPr lang="hu-HU" sz="2600" i="1" dirty="0" smtClean="0"/>
              <a:t>= </a:t>
            </a:r>
            <a:r>
              <a:rPr lang="hu-HU" sz="2600" i="1" u="sng" dirty="0" err="1" smtClean="0"/>
              <a:t>b</a:t>
            </a:r>
            <a:r>
              <a:rPr lang="hu-HU" sz="2600" i="1" dirty="0" err="1" smtClean="0"/>
              <a:t>ēy</a:t>
            </a:r>
            <a:r>
              <a:rPr lang="hu-HU" sz="2600" i="1" dirty="0" smtClean="0"/>
              <a:t> </a:t>
            </a:r>
            <a:r>
              <a:rPr lang="hu-HU" sz="2600" dirty="0" smtClean="0"/>
              <a:t>vagy</a:t>
            </a:r>
            <a:r>
              <a:rPr lang="hu-HU" sz="2600" i="1" dirty="0" smtClean="0"/>
              <a:t> </a:t>
            </a:r>
            <a:r>
              <a:rPr lang="hu-HU" sz="2600" i="1" u="sng" dirty="0" err="1"/>
              <a:t>b</a:t>
            </a:r>
            <a:r>
              <a:rPr lang="hu-HU" sz="2600" i="1" dirty="0" err="1" smtClean="0"/>
              <a:t>ê</a:t>
            </a:r>
            <a:r>
              <a:rPr lang="hu-HU" sz="2600" i="1" dirty="0" smtClean="0"/>
              <a:t> </a:t>
            </a:r>
            <a:r>
              <a:rPr lang="hu-HU" sz="2600" dirty="0" smtClean="0"/>
              <a:t>?</a:t>
            </a:r>
            <a:endParaRPr lang="hu-H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/>
              <a:t>Normalizáció</a:t>
            </a:r>
            <a:r>
              <a:rPr lang="hu-HU" sz="2600" dirty="0" smtClean="0"/>
              <a:t>: mintha az adott nyelvnek </a:t>
            </a:r>
            <a:r>
              <a:rPr lang="hu-HU" sz="2600" dirty="0" smtClean="0"/>
              <a:t>létezne</a:t>
            </a:r>
            <a:br>
              <a:rPr lang="hu-HU" sz="2600" dirty="0" smtClean="0"/>
            </a:br>
            <a:r>
              <a:rPr lang="hu-HU" sz="2600" dirty="0" smtClean="0"/>
              <a:t>egy </a:t>
            </a:r>
            <a:r>
              <a:rPr lang="hu-HU" sz="2600" dirty="0" smtClean="0"/>
              <a:t>standard, a </a:t>
            </a:r>
            <a:r>
              <a:rPr lang="hu-HU" sz="2600" dirty="0" smtClean="0"/>
              <a:t>kiejtést (részben) tükröző, </a:t>
            </a:r>
            <a:br>
              <a:rPr lang="hu-HU" sz="2600" dirty="0" smtClean="0"/>
            </a:br>
            <a:r>
              <a:rPr lang="hu-HU" sz="2600" dirty="0" err="1" smtClean="0"/>
              <a:t>latinbetűs</a:t>
            </a:r>
            <a:r>
              <a:rPr lang="hu-HU" sz="2600" dirty="0" smtClean="0"/>
              <a:t> </a:t>
            </a:r>
            <a:r>
              <a:rPr lang="hu-HU" sz="2600" dirty="0" smtClean="0"/>
              <a:t>helyesírása</a:t>
            </a:r>
            <a:r>
              <a:rPr lang="hu-HU" sz="2600" dirty="0" smtClean="0"/>
              <a:t>. Az adott nyelvet nem ismerő olvasó számára is hozzáférhetővé válik a szöveg.</a:t>
            </a:r>
            <a:endParaRPr lang="hu-H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Fordítás modern nyelvre</a:t>
            </a:r>
            <a:endParaRPr lang="hu-HU" sz="2600" dirty="0"/>
          </a:p>
        </p:txBody>
      </p:sp>
      <p:pic>
        <p:nvPicPr>
          <p:cNvPr id="61444" name="Picture 4" descr="http://ts3.mm.bing.net/th?id=HN.60804074955767836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52178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3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989138"/>
            <a:ext cx="7772400" cy="16113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hu-HU" smtClean="0"/>
              <a:t>History of the alphabet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hu-HU" smtClean="0"/>
          </a:p>
          <a:p>
            <a:pPr marL="0" indent="0" algn="ctr"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altLang="hu-H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DA2CE87-1DBC-41A6-88A6-699A3B2924BB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850" y="27463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33400" indent="-528638"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3400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  <a:tab pos="9139238" algn="l"/>
                <a:tab pos="9596438" algn="l"/>
                <a:tab pos="10053638" algn="l"/>
                <a:tab pos="10510838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en-US" altLang="hu-HU" sz="32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z="4000" smtClean="0"/>
              <a:t>From pictograms </a:t>
            </a:r>
            <a:br>
              <a:rPr lang="en-US" altLang="hu-HU" sz="4000" smtClean="0"/>
            </a:br>
            <a:r>
              <a:rPr lang="en-US" altLang="hu-HU" sz="4000" smtClean="0"/>
              <a:t>to a writing system</a:t>
            </a:r>
          </a:p>
        </p:txBody>
      </p:sp>
      <p:pic>
        <p:nvPicPr>
          <p:cNvPr id="6150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00200"/>
            <a:ext cx="7766050" cy="4516438"/>
          </a:xfrm>
          <a:noFill/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611188" y="6165850"/>
            <a:ext cx="7129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600"/>
              <a:t>Source: Joseph Naveh. </a:t>
            </a:r>
            <a:r>
              <a:rPr lang="en-US" altLang="hu-HU" sz="1600" i="1"/>
              <a:t>Early History of the Alphabet. </a:t>
            </a:r>
            <a:r>
              <a:rPr lang="en-US" altLang="hu-HU" sz="1600"/>
              <a:t>Magnes Press, 1987.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1208</Words>
  <Application>Microsoft Office PowerPoint</Application>
  <PresentationFormat>Diavetítés a képernyőre (4:3 oldalarány)</PresentationFormat>
  <Paragraphs>206</Paragraphs>
  <Slides>30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Default Design</vt:lpstr>
      <vt:lpstr>Sémi összehasonlító nyelvészet</vt:lpstr>
      <vt:lpstr>Házi feladat  jövő szerdára</vt:lpstr>
      <vt:lpstr>Olvasandó + házi feladat</vt:lpstr>
      <vt:lpstr>Az írásról</vt:lpstr>
      <vt:lpstr>Miért (nem) kell tudnia egy sémi nyelvésznek az írásról?</vt:lpstr>
      <vt:lpstr>Mit kell (illik) tudnia egy sémi nyelvésznek az írásról?</vt:lpstr>
      <vt:lpstr>Az átírás folyamata (V.ö. Beyond Babel, pp. 21-22)</vt:lpstr>
      <vt:lpstr>History of the alphabet</vt:lpstr>
      <vt:lpstr>From pictograms  to a writing system</vt:lpstr>
      <vt:lpstr>From pictograms  to cuneiform and  hieroglyphs</vt:lpstr>
      <vt:lpstr>Alphabet:  the principle of acrophony</vt:lpstr>
      <vt:lpstr>West-Semitic consonantal writings based on the principle of acrophony</vt:lpstr>
      <vt:lpstr>Adopting a writing system  to another language</vt:lpstr>
      <vt:lpstr>Further history  of the Alphabet</vt:lpstr>
      <vt:lpstr>Jewish scripts</vt:lpstr>
      <vt:lpstr>Early Hebrew epigraphy</vt:lpstr>
      <vt:lpstr>First temple period</vt:lpstr>
      <vt:lpstr>The Gezer calendar End of 10th century BCE School children learning agriculture?</vt:lpstr>
      <vt:lpstr>The Mesha stele 9th century</vt:lpstr>
      <vt:lpstr>The Siloam (Shiloah) Inscription</vt:lpstr>
      <vt:lpstr>Seals</vt:lpstr>
      <vt:lpstr>Jar handles: la-melekh  inscriptions</vt:lpstr>
      <vt:lpstr>Ostraca</vt:lpstr>
      <vt:lpstr>Ostraca</vt:lpstr>
      <vt:lpstr>Overview: Development of the Paleo-Hebrew script:</vt:lpstr>
      <vt:lpstr>Name of the Hebrew letters</vt:lpstr>
      <vt:lpstr>A few words on orthography</vt:lpstr>
      <vt:lpstr>A few words on orthography</vt:lpstr>
      <vt:lpstr>A few words on orthography</vt:lpstr>
      <vt:lpstr>Viszlát jövő szerdán!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Tamas</dc:creator>
  <cp:lastModifiedBy>birot</cp:lastModifiedBy>
  <cp:revision>279</cp:revision>
  <cp:lastPrinted>2012-02-17T11:51:20Z</cp:lastPrinted>
  <dcterms:created xsi:type="dcterms:W3CDTF">1601-01-01T00:00:00Z</dcterms:created>
  <dcterms:modified xsi:type="dcterms:W3CDTF">2014-11-26T16:41:19Z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