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0" r:id="rId4"/>
    <p:sldId id="275" r:id="rId5"/>
    <p:sldId id="271" r:id="rId6"/>
    <p:sldId id="289" r:id="rId7"/>
    <p:sldId id="288" r:id="rId8"/>
    <p:sldId id="273" r:id="rId9"/>
    <p:sldId id="272" r:id="rId10"/>
    <p:sldId id="276" r:id="rId11"/>
    <p:sldId id="265" r:id="rId12"/>
    <p:sldId id="298" r:id="rId13"/>
    <p:sldId id="266" r:id="rId14"/>
    <p:sldId id="267" r:id="rId15"/>
    <p:sldId id="268" r:id="rId16"/>
    <p:sldId id="269" r:id="rId17"/>
    <p:sldId id="279" r:id="rId18"/>
    <p:sldId id="277" r:id="rId19"/>
    <p:sldId id="297" r:id="rId20"/>
    <p:sldId id="285" r:id="rId21"/>
    <p:sldId id="258" r:id="rId22"/>
    <p:sldId id="287" r:id="rId23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5BBED6-0CC6-4DE3-A318-C7C2BE817738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C1D7FFA4-1191-4273-9D04-587C601FD7FB}">
      <dgm:prSet phldrT="[Szöveg]"/>
      <dgm:spPr/>
      <dgm:t>
        <a:bodyPr/>
        <a:lstStyle/>
        <a:p>
          <a:r>
            <a:rPr lang="hu-HU" dirty="0" smtClean="0"/>
            <a:t>morfológia</a:t>
          </a:r>
          <a:endParaRPr lang="hu-HU" dirty="0"/>
        </a:p>
      </dgm:t>
    </dgm:pt>
    <dgm:pt modelId="{2141EB04-D294-42CC-B1B5-501E3D2C20B8}" type="parTrans" cxnId="{C779DAE5-C862-44E6-B72E-7D7821B729FD}">
      <dgm:prSet/>
      <dgm:spPr/>
      <dgm:t>
        <a:bodyPr/>
        <a:lstStyle/>
        <a:p>
          <a:endParaRPr lang="hu-HU"/>
        </a:p>
      </dgm:t>
    </dgm:pt>
    <dgm:pt modelId="{371E8588-9CA8-4069-9DBB-3E304DCA7D94}" type="sibTrans" cxnId="{C779DAE5-C862-44E6-B72E-7D7821B729FD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hu-HU"/>
        </a:p>
      </dgm:t>
    </dgm:pt>
    <dgm:pt modelId="{E2D7CCDF-AB0A-4D8E-92CC-A1C863BACE3E}">
      <dgm:prSet phldrT="[Szöveg]"/>
      <dgm:spPr/>
      <dgm:t>
        <a:bodyPr/>
        <a:lstStyle/>
        <a:p>
          <a:r>
            <a:rPr lang="hu-HU" dirty="0" smtClean="0"/>
            <a:t>szintaxis</a:t>
          </a:r>
          <a:endParaRPr lang="hu-HU" dirty="0"/>
        </a:p>
      </dgm:t>
    </dgm:pt>
    <dgm:pt modelId="{A2F0DD5E-38E1-487C-AEE1-CFB057D594F9}" type="parTrans" cxnId="{221AD872-F6E8-474A-923E-57969AADAD4B}">
      <dgm:prSet/>
      <dgm:spPr/>
      <dgm:t>
        <a:bodyPr/>
        <a:lstStyle/>
        <a:p>
          <a:endParaRPr lang="hu-HU"/>
        </a:p>
      </dgm:t>
    </dgm:pt>
    <dgm:pt modelId="{1F826D7A-5C7A-4E52-AB66-B42180ABE6D8}" type="sibTrans" cxnId="{221AD872-F6E8-474A-923E-57969AADAD4B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endParaRPr lang="hu-HU"/>
        </a:p>
      </dgm:t>
    </dgm:pt>
    <dgm:pt modelId="{7B6CBDAE-8471-40B3-811D-E1402D7E6703}">
      <dgm:prSet phldrT="[Szöveg]"/>
      <dgm:spPr/>
      <dgm:t>
        <a:bodyPr/>
        <a:lstStyle/>
        <a:p>
          <a:r>
            <a:rPr lang="hu-HU" dirty="0" smtClean="0"/>
            <a:t>szöveg</a:t>
          </a:r>
          <a:endParaRPr lang="hu-HU" dirty="0"/>
        </a:p>
      </dgm:t>
    </dgm:pt>
    <dgm:pt modelId="{8C2FEFBA-A10C-4434-9A7B-715CB188855A}" type="parTrans" cxnId="{8C95C54E-FA8C-4CE0-BF02-EFE4251E3F67}">
      <dgm:prSet/>
      <dgm:spPr/>
      <dgm:t>
        <a:bodyPr/>
        <a:lstStyle/>
        <a:p>
          <a:endParaRPr lang="hu-HU"/>
        </a:p>
      </dgm:t>
    </dgm:pt>
    <dgm:pt modelId="{49158679-FABA-4197-A96C-D103A1687993}" type="sibTrans" cxnId="{8C95C54E-FA8C-4CE0-BF02-EFE4251E3F67}">
      <dgm:prSet/>
      <dgm:spPr/>
      <dgm:t>
        <a:bodyPr/>
        <a:lstStyle/>
        <a:p>
          <a:endParaRPr lang="hu-HU"/>
        </a:p>
      </dgm:t>
    </dgm:pt>
    <dgm:pt modelId="{12CF9F76-623C-42A0-A69D-040A2E5BCD7B}">
      <dgm:prSet phldrT="[Szöveg]"/>
      <dgm:spPr/>
      <dgm:t>
        <a:bodyPr/>
        <a:lstStyle/>
        <a:p>
          <a:r>
            <a:rPr lang="hu-HU" dirty="0" smtClean="0"/>
            <a:t>lexikon</a:t>
          </a:r>
          <a:endParaRPr lang="hu-HU" dirty="0"/>
        </a:p>
      </dgm:t>
    </dgm:pt>
    <dgm:pt modelId="{71660567-36AF-481D-AC39-A6EC901A48F5}" type="parTrans" cxnId="{FE5B3984-B28E-4085-91EA-20741648289E}">
      <dgm:prSet/>
      <dgm:spPr/>
      <dgm:t>
        <a:bodyPr/>
        <a:lstStyle/>
        <a:p>
          <a:endParaRPr lang="hu-HU"/>
        </a:p>
      </dgm:t>
    </dgm:pt>
    <dgm:pt modelId="{0E16EFB4-6E6F-4099-8772-B68E396B3726}" type="sibTrans" cxnId="{FE5B3984-B28E-4085-91EA-20741648289E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endParaRPr lang="hu-HU"/>
        </a:p>
      </dgm:t>
    </dgm:pt>
    <dgm:pt modelId="{E7DB797E-26D1-4FA1-BA4E-802AAC6F1A0D}" type="pres">
      <dgm:prSet presAssocID="{C45BBED6-0CC6-4DE3-A318-C7C2BE817738}" presName="Name0" presStyleCnt="0">
        <dgm:presLayoutVars>
          <dgm:dir/>
          <dgm:resizeHandles val="exact"/>
        </dgm:presLayoutVars>
      </dgm:prSet>
      <dgm:spPr/>
    </dgm:pt>
    <dgm:pt modelId="{CE3779BC-B0B0-4E2A-B544-49C39D0BF075}" type="pres">
      <dgm:prSet presAssocID="{C1D7FFA4-1191-4273-9D04-587C601FD7FB}" presName="node" presStyleLbl="node1" presStyleIdx="0" presStyleCnt="4" custLinFactX="88621" custLinFactY="-85514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14934ED-EC57-4CEE-A040-26AB1634297A}" type="pres">
      <dgm:prSet presAssocID="{371E8588-9CA8-4069-9DBB-3E304DCA7D94}" presName="sibTrans" presStyleLbl="sibTrans2D1" presStyleIdx="0" presStyleCnt="3" custAng="17971743" custLinFactX="100000" custLinFactY="-56903" custLinFactNeighborX="154938" custLinFactNeighborY="-100000"/>
      <dgm:spPr/>
      <dgm:t>
        <a:bodyPr/>
        <a:lstStyle/>
        <a:p>
          <a:endParaRPr lang="hu-HU"/>
        </a:p>
      </dgm:t>
    </dgm:pt>
    <dgm:pt modelId="{8E5F0A0E-C67E-450B-9C23-3A378E082B45}" type="pres">
      <dgm:prSet presAssocID="{371E8588-9CA8-4069-9DBB-3E304DCA7D94}" presName="connectorText" presStyleLbl="sibTrans2D1" presStyleIdx="0" presStyleCnt="3"/>
      <dgm:spPr/>
      <dgm:t>
        <a:bodyPr/>
        <a:lstStyle/>
        <a:p>
          <a:endParaRPr lang="hu-HU"/>
        </a:p>
      </dgm:t>
    </dgm:pt>
    <dgm:pt modelId="{64A63497-2007-4D4F-9118-59310B53B19A}" type="pres">
      <dgm:prSet presAssocID="{12CF9F76-623C-42A0-A69D-040A2E5BCD7B}" presName="node" presStyleLbl="node1" presStyleIdx="1" presStyleCnt="4" custLinFactNeighborX="-28798" custLinFactNeighborY="-16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49C070D-575D-47F9-8A9D-029FF5B7AB36}" type="pres">
      <dgm:prSet presAssocID="{0E16EFB4-6E6F-4099-8772-B68E396B3726}" presName="sibTrans" presStyleLbl="sibTrans2D1" presStyleIdx="1" presStyleCnt="3" custScaleX="140453"/>
      <dgm:spPr/>
      <dgm:t>
        <a:bodyPr/>
        <a:lstStyle/>
        <a:p>
          <a:endParaRPr lang="hu-HU"/>
        </a:p>
      </dgm:t>
    </dgm:pt>
    <dgm:pt modelId="{7A0A83C7-95BD-4288-9984-5071A6617DAC}" type="pres">
      <dgm:prSet presAssocID="{0E16EFB4-6E6F-4099-8772-B68E396B3726}" presName="connectorText" presStyleLbl="sibTrans2D1" presStyleIdx="1" presStyleCnt="3"/>
      <dgm:spPr/>
      <dgm:t>
        <a:bodyPr/>
        <a:lstStyle/>
        <a:p>
          <a:endParaRPr lang="hu-HU"/>
        </a:p>
      </dgm:t>
    </dgm:pt>
    <dgm:pt modelId="{6C56754F-B9A0-494C-A2EC-80790F012F38}" type="pres">
      <dgm:prSet presAssocID="{E2D7CCDF-AB0A-4D8E-92CC-A1C863BACE3E}" presName="node" presStyleLbl="node1" presStyleIdx="2" presStyleCnt="4" custLinFactNeighborX="-19197" custLinFactNeighborY="-7838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2ECF89A-D73B-4EF8-A414-45D59AA910E6}" type="pres">
      <dgm:prSet presAssocID="{1F826D7A-5C7A-4E52-AB66-B42180ABE6D8}" presName="sibTrans" presStyleLbl="sibTrans2D1" presStyleIdx="2" presStyleCnt="3"/>
      <dgm:spPr/>
      <dgm:t>
        <a:bodyPr/>
        <a:lstStyle/>
        <a:p>
          <a:endParaRPr lang="hu-HU"/>
        </a:p>
      </dgm:t>
    </dgm:pt>
    <dgm:pt modelId="{DC505039-E593-4B78-9BF3-AF57464EBD2C}" type="pres">
      <dgm:prSet presAssocID="{1F826D7A-5C7A-4E52-AB66-B42180ABE6D8}" presName="connectorText" presStyleLbl="sibTrans2D1" presStyleIdx="2" presStyleCnt="3"/>
      <dgm:spPr/>
      <dgm:t>
        <a:bodyPr/>
        <a:lstStyle/>
        <a:p>
          <a:endParaRPr lang="hu-HU"/>
        </a:p>
      </dgm:t>
    </dgm:pt>
    <dgm:pt modelId="{CF4347B4-A4F8-4E8A-84E2-A7FFE9BCDCC6}" type="pres">
      <dgm:prSet presAssocID="{7B6CBDAE-8471-40B3-811D-E1402D7E6703}" presName="node" presStyleLbl="node1" presStyleIdx="3" presStyleCnt="4" custLinFactNeighborY="-7199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E745699-3A44-4678-A079-AFB6EA68DA54}" type="presOf" srcId="{7B6CBDAE-8471-40B3-811D-E1402D7E6703}" destId="{CF4347B4-A4F8-4E8A-84E2-A7FFE9BCDCC6}" srcOrd="0" destOrd="0" presId="urn:microsoft.com/office/officeart/2005/8/layout/process1"/>
    <dgm:cxn modelId="{C779DAE5-C862-44E6-B72E-7D7821B729FD}" srcId="{C45BBED6-0CC6-4DE3-A318-C7C2BE817738}" destId="{C1D7FFA4-1191-4273-9D04-587C601FD7FB}" srcOrd="0" destOrd="0" parTransId="{2141EB04-D294-42CC-B1B5-501E3D2C20B8}" sibTransId="{371E8588-9CA8-4069-9DBB-3E304DCA7D94}"/>
    <dgm:cxn modelId="{8C95C54E-FA8C-4CE0-BF02-EFE4251E3F67}" srcId="{C45BBED6-0CC6-4DE3-A318-C7C2BE817738}" destId="{7B6CBDAE-8471-40B3-811D-E1402D7E6703}" srcOrd="3" destOrd="0" parTransId="{8C2FEFBA-A10C-4434-9A7B-715CB188855A}" sibTransId="{49158679-FABA-4197-A96C-D103A1687993}"/>
    <dgm:cxn modelId="{FE5B3984-B28E-4085-91EA-20741648289E}" srcId="{C45BBED6-0CC6-4DE3-A318-C7C2BE817738}" destId="{12CF9F76-623C-42A0-A69D-040A2E5BCD7B}" srcOrd="1" destOrd="0" parTransId="{71660567-36AF-481D-AC39-A6EC901A48F5}" sibTransId="{0E16EFB4-6E6F-4099-8772-B68E396B3726}"/>
    <dgm:cxn modelId="{3742C0F5-A947-42CD-815D-75C71DF3B396}" type="presOf" srcId="{371E8588-9CA8-4069-9DBB-3E304DCA7D94}" destId="{8E5F0A0E-C67E-450B-9C23-3A378E082B45}" srcOrd="1" destOrd="0" presId="urn:microsoft.com/office/officeart/2005/8/layout/process1"/>
    <dgm:cxn modelId="{221AD872-F6E8-474A-923E-57969AADAD4B}" srcId="{C45BBED6-0CC6-4DE3-A318-C7C2BE817738}" destId="{E2D7CCDF-AB0A-4D8E-92CC-A1C863BACE3E}" srcOrd="2" destOrd="0" parTransId="{A2F0DD5E-38E1-487C-AEE1-CFB057D594F9}" sibTransId="{1F826D7A-5C7A-4E52-AB66-B42180ABE6D8}"/>
    <dgm:cxn modelId="{EE4E851E-AA76-4659-ADF3-7442C7267459}" type="presOf" srcId="{E2D7CCDF-AB0A-4D8E-92CC-A1C863BACE3E}" destId="{6C56754F-B9A0-494C-A2EC-80790F012F38}" srcOrd="0" destOrd="0" presId="urn:microsoft.com/office/officeart/2005/8/layout/process1"/>
    <dgm:cxn modelId="{DCA3B5AD-DC02-4CAC-A5A0-B0AAB1AE53D7}" type="presOf" srcId="{371E8588-9CA8-4069-9DBB-3E304DCA7D94}" destId="{114934ED-EC57-4CEE-A040-26AB1634297A}" srcOrd="0" destOrd="0" presId="urn:microsoft.com/office/officeart/2005/8/layout/process1"/>
    <dgm:cxn modelId="{C27B2E98-F52A-40F6-9E38-436D6BF52811}" type="presOf" srcId="{12CF9F76-623C-42A0-A69D-040A2E5BCD7B}" destId="{64A63497-2007-4D4F-9118-59310B53B19A}" srcOrd="0" destOrd="0" presId="urn:microsoft.com/office/officeart/2005/8/layout/process1"/>
    <dgm:cxn modelId="{4D77CF06-5CC4-4EEA-94E2-77D308AABB74}" type="presOf" srcId="{C1D7FFA4-1191-4273-9D04-587C601FD7FB}" destId="{CE3779BC-B0B0-4E2A-B544-49C39D0BF075}" srcOrd="0" destOrd="0" presId="urn:microsoft.com/office/officeart/2005/8/layout/process1"/>
    <dgm:cxn modelId="{9E973CB9-D2FB-414E-83D6-33EA1C4BA019}" type="presOf" srcId="{0E16EFB4-6E6F-4099-8772-B68E396B3726}" destId="{E49C070D-575D-47F9-8A9D-029FF5B7AB36}" srcOrd="0" destOrd="0" presId="urn:microsoft.com/office/officeart/2005/8/layout/process1"/>
    <dgm:cxn modelId="{C7AEDF33-0299-413F-B556-BBE842E51E4B}" type="presOf" srcId="{1F826D7A-5C7A-4E52-AB66-B42180ABE6D8}" destId="{DC505039-E593-4B78-9BF3-AF57464EBD2C}" srcOrd="1" destOrd="0" presId="urn:microsoft.com/office/officeart/2005/8/layout/process1"/>
    <dgm:cxn modelId="{93D1CAC3-B8AC-461F-8419-5F67EC5C46CB}" type="presOf" srcId="{0E16EFB4-6E6F-4099-8772-B68E396B3726}" destId="{7A0A83C7-95BD-4288-9984-5071A6617DAC}" srcOrd="1" destOrd="0" presId="urn:microsoft.com/office/officeart/2005/8/layout/process1"/>
    <dgm:cxn modelId="{F8B40562-43B3-4DDE-A07D-69EBCF1E9D9E}" type="presOf" srcId="{C45BBED6-0CC6-4DE3-A318-C7C2BE817738}" destId="{E7DB797E-26D1-4FA1-BA4E-802AAC6F1A0D}" srcOrd="0" destOrd="0" presId="urn:microsoft.com/office/officeart/2005/8/layout/process1"/>
    <dgm:cxn modelId="{FB8C19C2-9C35-4BCF-AC65-4480D1EBB5D5}" type="presOf" srcId="{1F826D7A-5C7A-4E52-AB66-B42180ABE6D8}" destId="{22ECF89A-D73B-4EF8-A414-45D59AA910E6}" srcOrd="0" destOrd="0" presId="urn:microsoft.com/office/officeart/2005/8/layout/process1"/>
    <dgm:cxn modelId="{0CCAB5B0-E815-4E8C-88B2-9FBEC306E998}" type="presParOf" srcId="{E7DB797E-26D1-4FA1-BA4E-802AAC6F1A0D}" destId="{CE3779BC-B0B0-4E2A-B544-49C39D0BF075}" srcOrd="0" destOrd="0" presId="urn:microsoft.com/office/officeart/2005/8/layout/process1"/>
    <dgm:cxn modelId="{D49BFA83-FEA5-4884-844D-B4E646BB677D}" type="presParOf" srcId="{E7DB797E-26D1-4FA1-BA4E-802AAC6F1A0D}" destId="{114934ED-EC57-4CEE-A040-26AB1634297A}" srcOrd="1" destOrd="0" presId="urn:microsoft.com/office/officeart/2005/8/layout/process1"/>
    <dgm:cxn modelId="{F02DA3B6-D1AD-4FB0-AC0F-09B0A64928E3}" type="presParOf" srcId="{114934ED-EC57-4CEE-A040-26AB1634297A}" destId="{8E5F0A0E-C67E-450B-9C23-3A378E082B45}" srcOrd="0" destOrd="0" presId="urn:microsoft.com/office/officeart/2005/8/layout/process1"/>
    <dgm:cxn modelId="{B1D9EE2A-1AC6-4CA8-B929-70B1149FBE32}" type="presParOf" srcId="{E7DB797E-26D1-4FA1-BA4E-802AAC6F1A0D}" destId="{64A63497-2007-4D4F-9118-59310B53B19A}" srcOrd="2" destOrd="0" presId="urn:microsoft.com/office/officeart/2005/8/layout/process1"/>
    <dgm:cxn modelId="{679EDF2F-D214-4B27-B273-E98638B691F8}" type="presParOf" srcId="{E7DB797E-26D1-4FA1-BA4E-802AAC6F1A0D}" destId="{E49C070D-575D-47F9-8A9D-029FF5B7AB36}" srcOrd="3" destOrd="0" presId="urn:microsoft.com/office/officeart/2005/8/layout/process1"/>
    <dgm:cxn modelId="{EF050C3A-37D0-4E7B-A9AC-B916C8807221}" type="presParOf" srcId="{E49C070D-575D-47F9-8A9D-029FF5B7AB36}" destId="{7A0A83C7-95BD-4288-9984-5071A6617DAC}" srcOrd="0" destOrd="0" presId="urn:microsoft.com/office/officeart/2005/8/layout/process1"/>
    <dgm:cxn modelId="{6CBE03A1-4036-4FDD-BE53-54EA1AE7FD9B}" type="presParOf" srcId="{E7DB797E-26D1-4FA1-BA4E-802AAC6F1A0D}" destId="{6C56754F-B9A0-494C-A2EC-80790F012F38}" srcOrd="4" destOrd="0" presId="urn:microsoft.com/office/officeart/2005/8/layout/process1"/>
    <dgm:cxn modelId="{0DE974C1-263D-48EF-9C3C-780B72E01F16}" type="presParOf" srcId="{E7DB797E-26D1-4FA1-BA4E-802AAC6F1A0D}" destId="{22ECF89A-D73B-4EF8-A414-45D59AA910E6}" srcOrd="5" destOrd="0" presId="urn:microsoft.com/office/officeart/2005/8/layout/process1"/>
    <dgm:cxn modelId="{0AF2D3C8-4056-48CF-BA63-5C5FE87DDBA7}" type="presParOf" srcId="{22ECF89A-D73B-4EF8-A414-45D59AA910E6}" destId="{DC505039-E593-4B78-9BF3-AF57464EBD2C}" srcOrd="0" destOrd="0" presId="urn:microsoft.com/office/officeart/2005/8/layout/process1"/>
    <dgm:cxn modelId="{15D66EC6-0891-4209-9F59-40272182F7ED}" type="presParOf" srcId="{E7DB797E-26D1-4FA1-BA4E-802AAC6F1A0D}" destId="{CF4347B4-A4F8-4E8A-84E2-A7FFE9BCDCC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3779BC-B0B0-4E2A-B544-49C39D0BF075}">
      <dsp:nvSpPr>
        <dsp:cNvPr id="0" name=""/>
        <dsp:cNvSpPr/>
      </dsp:nvSpPr>
      <dsp:spPr>
        <a:xfrm>
          <a:off x="2012250" y="502515"/>
          <a:ext cx="1561703" cy="937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morfológia</a:t>
          </a:r>
          <a:endParaRPr lang="hu-HU" sz="2300" kern="1200" dirty="0"/>
        </a:p>
      </dsp:txBody>
      <dsp:txXfrm>
        <a:off x="2039694" y="529959"/>
        <a:ext cx="1506815" cy="882133"/>
      </dsp:txXfrm>
    </dsp:sp>
    <dsp:sp modelId="{114934ED-EC57-4CEE-A040-26AB1634297A}">
      <dsp:nvSpPr>
        <dsp:cNvPr id="0" name=""/>
        <dsp:cNvSpPr/>
      </dsp:nvSpPr>
      <dsp:spPr>
        <a:xfrm rot="1672779">
          <a:off x="3672655" y="1043138"/>
          <a:ext cx="416907" cy="387302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600" kern="1200"/>
        </a:p>
      </dsp:txBody>
      <dsp:txXfrm>
        <a:off x="3679398" y="1093432"/>
        <a:ext cx="300716" cy="232382"/>
      </dsp:txXfrm>
    </dsp:sp>
    <dsp:sp modelId="{64A63497-2007-4D4F-9118-59310B53B19A}">
      <dsp:nvSpPr>
        <dsp:cNvPr id="0" name=""/>
        <dsp:cNvSpPr/>
      </dsp:nvSpPr>
      <dsp:spPr>
        <a:xfrm>
          <a:off x="2061873" y="2225830"/>
          <a:ext cx="1561703" cy="937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lexikon</a:t>
          </a:r>
          <a:endParaRPr lang="hu-HU" sz="2300" kern="1200" dirty="0"/>
        </a:p>
      </dsp:txBody>
      <dsp:txXfrm>
        <a:off x="2089317" y="2253274"/>
        <a:ext cx="1506815" cy="882133"/>
      </dsp:txXfrm>
    </dsp:sp>
    <dsp:sp modelId="{E49C070D-575D-47F9-8A9D-029FF5B7AB36}">
      <dsp:nvSpPr>
        <dsp:cNvPr id="0" name=""/>
        <dsp:cNvSpPr/>
      </dsp:nvSpPr>
      <dsp:spPr>
        <a:xfrm rot="20510829">
          <a:off x="3701609" y="2137812"/>
          <a:ext cx="495764" cy="387302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600" kern="1200"/>
        </a:p>
      </dsp:txBody>
      <dsp:txXfrm>
        <a:off x="3704500" y="2233372"/>
        <a:ext cx="379573" cy="232382"/>
      </dsp:txXfrm>
    </dsp:sp>
    <dsp:sp modelId="{6C56754F-B9A0-494C-A2EC-80790F012F38}">
      <dsp:nvSpPr>
        <dsp:cNvPr id="0" name=""/>
        <dsp:cNvSpPr/>
      </dsp:nvSpPr>
      <dsp:spPr>
        <a:xfrm>
          <a:off x="4256420" y="1506300"/>
          <a:ext cx="1561703" cy="937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szintaxis</a:t>
          </a:r>
          <a:endParaRPr lang="hu-HU" sz="2300" kern="1200" dirty="0"/>
        </a:p>
      </dsp:txBody>
      <dsp:txXfrm>
        <a:off x="4283864" y="1533744"/>
        <a:ext cx="1506815" cy="882133"/>
      </dsp:txXfrm>
    </dsp:sp>
    <dsp:sp modelId="{22ECF89A-D73B-4EF8-A414-45D59AA910E6}">
      <dsp:nvSpPr>
        <dsp:cNvPr id="0" name=""/>
        <dsp:cNvSpPr/>
      </dsp:nvSpPr>
      <dsp:spPr>
        <a:xfrm rot="89355">
          <a:off x="6004207" y="1811430"/>
          <a:ext cx="394772" cy="387302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600" kern="1200"/>
        </a:p>
      </dsp:txBody>
      <dsp:txXfrm>
        <a:off x="6004227" y="1887380"/>
        <a:ext cx="278581" cy="232382"/>
      </dsp:txXfrm>
    </dsp:sp>
    <dsp:sp modelId="{CF4347B4-A4F8-4E8A-84E2-A7FFE9BCDCC6}">
      <dsp:nvSpPr>
        <dsp:cNvPr id="0" name=""/>
        <dsp:cNvSpPr/>
      </dsp:nvSpPr>
      <dsp:spPr>
        <a:xfrm>
          <a:off x="6562724" y="1566260"/>
          <a:ext cx="1561703" cy="937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szöveg</a:t>
          </a:r>
          <a:endParaRPr lang="hu-HU" sz="2300" kern="1200" dirty="0"/>
        </a:p>
      </dsp:txBody>
      <dsp:txXfrm>
        <a:off x="6590168" y="1593704"/>
        <a:ext cx="1506815" cy="882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B96A2-F6AD-4F15-BF3E-38414CACD252}" type="datetimeFigureOut">
              <a:rPr lang="hu-HU"/>
              <a:pPr>
                <a:defRPr/>
              </a:pPr>
              <a:t>2014.09.11.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3518F-DECE-45B8-A42A-7E197023378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074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EE26-CDED-4E89-AA28-EC9B08504758}" type="datetimeFigureOut">
              <a:rPr lang="hu-HU"/>
              <a:pPr>
                <a:defRPr/>
              </a:pPr>
              <a:t>2014.09.11.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CE9A-8CD8-440F-9F3A-949B85CD4B7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110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8015-61BF-435C-8270-63443FC15B07}" type="datetimeFigureOut">
              <a:rPr lang="hu-HU"/>
              <a:pPr>
                <a:defRPr/>
              </a:pPr>
              <a:t>2014.09.11.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58B1-4003-4C18-9129-C21E15263C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292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AC76B-5275-45E9-8D7A-D9670D3DE57B}" type="datetimeFigureOut">
              <a:rPr lang="hu-HU"/>
              <a:pPr>
                <a:defRPr/>
              </a:pPr>
              <a:t>2014.09.11.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92F0A-09A5-4DF6-8C53-0000FAC0540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627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4B024-D166-46F5-A7B9-5264B246E624}" type="datetimeFigureOut">
              <a:rPr lang="hu-HU"/>
              <a:pPr>
                <a:defRPr/>
              </a:pPr>
              <a:t>2014.09.11.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0883-FD5F-4D26-A6DC-FE9B8C5D0E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981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FC10-A453-43C6-B48B-7735C177838B}" type="datetimeFigureOut">
              <a:rPr lang="hu-HU"/>
              <a:pPr>
                <a:defRPr/>
              </a:pPr>
              <a:t>2014.09.11.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C8D1C-6EDC-4A89-968F-9B1B6EAAD8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893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373-91E0-4457-BD3B-789C7A1E2ACE}" type="datetimeFigureOut">
              <a:rPr lang="hu-HU"/>
              <a:pPr>
                <a:defRPr/>
              </a:pPr>
              <a:t>2014.09.11.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C6006-606D-46E7-B42A-0814BB4845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081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79B3-6823-4BEC-866F-9F25D7089105}" type="datetimeFigureOut">
              <a:rPr lang="hu-HU"/>
              <a:pPr>
                <a:defRPr/>
              </a:pPr>
              <a:t>2014.09.11.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3FC7-6D27-4CCB-95F1-1DAFD9303B1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804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9251-DAFF-48CC-8CBD-7A54AE7CB94E}" type="datetimeFigureOut">
              <a:rPr lang="hu-HU"/>
              <a:pPr>
                <a:defRPr/>
              </a:pPr>
              <a:t>2014.09.11.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3125E-EFB4-4074-8D73-523A924201F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228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08E6A-6928-4D79-95FC-F9FF8B453948}" type="datetimeFigureOut">
              <a:rPr lang="hu-HU"/>
              <a:pPr>
                <a:defRPr/>
              </a:pPr>
              <a:t>2014.09.11.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3EE7-7E4D-4F8E-84B4-C5A8E9278ED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81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2A19-851A-49C5-AB58-A9E17A2209CD}" type="datetimeFigureOut">
              <a:rPr lang="hu-HU"/>
              <a:pPr>
                <a:defRPr/>
              </a:pPr>
              <a:t>2014.09.11.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B44E5-4111-4603-975D-39044B2BE00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267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DC4879-521B-4723-ADBB-7C4F2CCDB267}" type="datetimeFigureOut">
              <a:rPr lang="hu-HU"/>
              <a:pPr>
                <a:defRPr/>
              </a:pPr>
              <a:t>2014.09.11.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A1A4D1-7CB0-4C90-85C5-243D6F73008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1524000" y="315543"/>
            <a:ext cx="9144000" cy="2387600"/>
          </a:xfrm>
        </p:spPr>
        <p:txBody>
          <a:bodyPr/>
          <a:lstStyle/>
          <a:p>
            <a:r>
              <a:rPr lang="hu-HU" b="1" dirty="0"/>
              <a:t>Klasszikus héber nyelv 4.: Szintaxis</a:t>
            </a:r>
            <a:endParaRPr lang="hu-HU" altLang="hu-HU" b="1" dirty="0" smtClean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24000" y="3294533"/>
            <a:ext cx="9144000" cy="1169894"/>
          </a:xfrm>
        </p:spPr>
        <p:txBody>
          <a:bodyPr/>
          <a:lstStyle/>
          <a:p>
            <a:r>
              <a:rPr lang="hu-HU" dirty="0" smtClean="0"/>
              <a:t>BBN-HEB11-204</a:t>
            </a:r>
          </a:p>
          <a:p>
            <a:r>
              <a:rPr lang="hu-HU" altLang="hu-HU" dirty="0" smtClean="0"/>
              <a:t>Koltai Kornélia, </a:t>
            </a:r>
            <a:r>
              <a:rPr lang="hu-HU" altLang="hu-HU" dirty="0" err="1" smtClean="0"/>
              <a:t>Biró</a:t>
            </a:r>
            <a:r>
              <a:rPr lang="hu-HU" altLang="hu-HU" dirty="0" smtClean="0"/>
              <a:t> Tamás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805519" y="49619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szeptember 10.</a:t>
            </a:r>
            <a:endParaRPr lang="hu-H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Szavak a mondatban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149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Informatikusviccek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hu-HU" altLang="hu-HU" smtClean="0"/>
              <a:t>Az informatikus felesége elküldi a férjét a boltba:</a:t>
            </a:r>
            <a:br>
              <a:rPr lang="hu-HU" altLang="hu-HU" smtClean="0"/>
            </a:br>
            <a:r>
              <a:rPr lang="hu-HU" altLang="hu-HU" smtClean="0"/>
              <a:t>- Hozzál margarint, és ha van tojás, akkor hozz tízet!</a:t>
            </a:r>
            <a:br>
              <a:rPr lang="hu-HU" altLang="hu-HU" smtClean="0"/>
            </a:br>
            <a:r>
              <a:rPr lang="hu-HU" altLang="hu-HU" smtClean="0"/>
              <a:t>Hazajön az informatikus tíz margarinnal.</a:t>
            </a:r>
            <a:br>
              <a:rPr lang="hu-HU" altLang="hu-HU" smtClean="0"/>
            </a:br>
            <a:r>
              <a:rPr lang="hu-HU" altLang="hu-HU" smtClean="0"/>
              <a:t>- Volt tojás!</a:t>
            </a:r>
          </a:p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hu-HU" altLang="hu-HU" sz="1800" smtClean="0"/>
              <a:t>(Web-folklór 2014-ből, pl. http://www.keptelenseg.hu/vicc-szoveg/informatikus-viccek-47984)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Informatikusviccek – nyelvészszemmel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772775" cy="4749800"/>
          </a:xfrm>
        </p:spPr>
        <p:txBody>
          <a:bodyPr rtlCol="0">
            <a:normAutofit/>
          </a:bodyPr>
          <a:lstStyle/>
          <a:p>
            <a:pPr marL="0" indent="0" fontAlgn="auto">
              <a:lnSpc>
                <a:spcPct val="200000"/>
              </a:lnSpc>
              <a:spcAft>
                <a:spcPts val="0"/>
              </a:spcAft>
              <a:buNone/>
              <a:defRPr/>
            </a:pPr>
            <a:r>
              <a:rPr lang="hu-HU" dirty="0" smtClean="0"/>
              <a:t>Az informatikus felesége elküldi a férjét a boltba:</a:t>
            </a:r>
            <a:br>
              <a:rPr lang="hu-HU" dirty="0" smtClean="0"/>
            </a:br>
            <a:r>
              <a:rPr lang="hu-HU" dirty="0" smtClean="0"/>
              <a:t>- Hozzál margarint</a:t>
            </a:r>
            <a:r>
              <a:rPr lang="hu-HU" sz="3300" i="1" baseline="-25000" dirty="0" smtClean="0"/>
              <a:t> </a:t>
            </a:r>
            <a:r>
              <a:rPr lang="hu-HU" dirty="0" smtClean="0"/>
              <a:t>, és ha van tojás</a:t>
            </a:r>
            <a:r>
              <a:rPr lang="hu-HU" i="1" baseline="-25000" dirty="0" smtClean="0"/>
              <a:t> </a:t>
            </a:r>
            <a:r>
              <a:rPr lang="hu-HU" dirty="0" smtClean="0"/>
              <a:t>, akkor hozz tíz </a:t>
            </a:r>
            <a:r>
              <a:rPr lang="hu-HU" dirty="0">
                <a:solidFill>
                  <a:prstClr val="black"/>
                </a:solidFill>
              </a:rPr>
              <a:t> </a:t>
            </a:r>
            <a:r>
              <a:rPr lang="hu-HU" i="1" dirty="0" smtClean="0">
                <a:solidFill>
                  <a:prstClr val="black"/>
                </a:solidFill>
              </a:rPr>
              <a:t>[</a:t>
            </a:r>
            <a:r>
              <a:rPr lang="hu-HU" i="1" spc="300" dirty="0" smtClean="0">
                <a:solidFill>
                  <a:prstClr val="black"/>
                </a:solidFill>
              </a:rPr>
              <a:t>pro</a:t>
            </a:r>
            <a:r>
              <a:rPr lang="hu-HU" i="1" dirty="0" smtClean="0">
                <a:solidFill>
                  <a:prstClr val="black"/>
                </a:solidFill>
              </a:rPr>
              <a:t>]</a:t>
            </a:r>
            <a:r>
              <a:rPr lang="hu-HU" dirty="0" smtClean="0">
                <a:solidFill>
                  <a:prstClr val="black"/>
                </a:solidFill>
              </a:rPr>
              <a:t> </a:t>
            </a:r>
            <a:r>
              <a:rPr lang="hu-HU" dirty="0" smtClean="0"/>
              <a:t>et !</a:t>
            </a:r>
            <a:br>
              <a:rPr lang="hu-HU" dirty="0" smtClean="0"/>
            </a:br>
            <a:endParaRPr lang="hu-HU" sz="1800" dirty="0" smtClean="0"/>
          </a:p>
        </p:txBody>
      </p:sp>
    </p:spTree>
    <p:extLst>
      <p:ext uri="{BB962C8B-B14F-4D97-AF65-F5344CB8AC3E}">
        <p14:creationId xmlns:p14="http://schemas.microsoft.com/office/powerpoint/2010/main" val="31459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Informatikusviccek – nyelvészszemmel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772775" cy="4749800"/>
          </a:xfrm>
        </p:spPr>
        <p:txBody>
          <a:bodyPr rtlCol="0">
            <a:normAutofit/>
          </a:bodyPr>
          <a:lstStyle/>
          <a:p>
            <a:pPr marL="0" indent="0" fontAlgn="auto">
              <a:lnSpc>
                <a:spcPct val="200000"/>
              </a:lnSpc>
              <a:spcAft>
                <a:spcPts val="0"/>
              </a:spcAft>
              <a:buNone/>
              <a:defRPr/>
            </a:pPr>
            <a:r>
              <a:rPr lang="hu-HU" dirty="0" smtClean="0"/>
              <a:t>Az informatikus felesége elküldi a férjét a boltba:</a:t>
            </a:r>
            <a:br>
              <a:rPr lang="hu-HU" dirty="0" smtClean="0"/>
            </a:br>
            <a:r>
              <a:rPr lang="hu-HU" dirty="0" smtClean="0"/>
              <a:t>- Hozzál margarint </a:t>
            </a:r>
            <a:r>
              <a:rPr lang="hu-HU" sz="3300" i="1" baseline="-25000" dirty="0" smtClean="0"/>
              <a:t>i </a:t>
            </a:r>
            <a:r>
              <a:rPr lang="hu-HU" dirty="0" smtClean="0"/>
              <a:t>, és ha van tojás </a:t>
            </a:r>
            <a:r>
              <a:rPr lang="hu-HU" i="1" baseline="-25000" dirty="0" smtClean="0"/>
              <a:t>j </a:t>
            </a:r>
            <a:r>
              <a:rPr lang="hu-HU" dirty="0" smtClean="0"/>
              <a:t>, akkor hozz tíz </a:t>
            </a:r>
            <a:r>
              <a:rPr lang="hu-HU" dirty="0">
                <a:solidFill>
                  <a:prstClr val="black"/>
                </a:solidFill>
              </a:rPr>
              <a:t> </a:t>
            </a:r>
            <a:r>
              <a:rPr lang="hu-HU" i="1" dirty="0" smtClean="0">
                <a:solidFill>
                  <a:prstClr val="black"/>
                </a:solidFill>
              </a:rPr>
              <a:t>[</a:t>
            </a:r>
            <a:r>
              <a:rPr lang="hu-HU" i="1" spc="300" dirty="0" smtClean="0">
                <a:solidFill>
                  <a:prstClr val="black"/>
                </a:solidFill>
              </a:rPr>
              <a:t>pro</a:t>
            </a:r>
            <a:r>
              <a:rPr lang="hu-HU" i="1" baseline="-25000" dirty="0" smtClean="0"/>
              <a:t> i/j </a:t>
            </a:r>
            <a:r>
              <a:rPr lang="hu-HU" i="1" dirty="0" smtClean="0">
                <a:solidFill>
                  <a:prstClr val="black"/>
                </a:solidFill>
              </a:rPr>
              <a:t>]</a:t>
            </a:r>
            <a:r>
              <a:rPr lang="hu-HU" dirty="0" smtClean="0">
                <a:solidFill>
                  <a:prstClr val="black"/>
                </a:solidFill>
              </a:rPr>
              <a:t> </a:t>
            </a:r>
            <a:r>
              <a:rPr lang="hu-HU" dirty="0" smtClean="0"/>
              <a:t>et !</a:t>
            </a:r>
            <a:br>
              <a:rPr lang="hu-HU" dirty="0" smtClean="0"/>
            </a:br>
            <a:endParaRPr lang="hu-HU" dirty="0" smtClean="0"/>
          </a:p>
          <a:p>
            <a:pPr marL="514350" indent="-514350" fontAlgn="auto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AutoNum type="arabicParenBoth"/>
              <a:defRPr/>
            </a:pPr>
            <a:r>
              <a:rPr lang="hu-HU" dirty="0" smtClean="0">
                <a:solidFill>
                  <a:prstClr val="black"/>
                </a:solidFill>
              </a:rPr>
              <a:t># 	Hozzál margarint </a:t>
            </a:r>
            <a:r>
              <a:rPr lang="hu-HU" sz="3300" i="1" baseline="-25000" dirty="0" smtClean="0">
                <a:solidFill>
                  <a:prstClr val="black"/>
                </a:solidFill>
              </a:rPr>
              <a:t>i </a:t>
            </a:r>
            <a:r>
              <a:rPr lang="hu-HU" dirty="0" smtClean="0">
                <a:solidFill>
                  <a:prstClr val="black"/>
                </a:solidFill>
              </a:rPr>
              <a:t>, és ha van tojás </a:t>
            </a:r>
            <a:r>
              <a:rPr lang="hu-HU" i="1" baseline="-25000" dirty="0" smtClean="0">
                <a:solidFill>
                  <a:prstClr val="black"/>
                </a:solidFill>
              </a:rPr>
              <a:t>j </a:t>
            </a:r>
            <a:r>
              <a:rPr lang="hu-HU" dirty="0" smtClean="0">
                <a:solidFill>
                  <a:prstClr val="black"/>
                </a:solidFill>
              </a:rPr>
              <a:t>, akkor hozz </a:t>
            </a:r>
            <a:r>
              <a:rPr lang="hu-HU" dirty="0"/>
              <a:t>tíz </a:t>
            </a:r>
            <a:r>
              <a:rPr lang="hu-HU" dirty="0">
                <a:solidFill>
                  <a:prstClr val="black"/>
                </a:solidFill>
              </a:rPr>
              <a:t> </a:t>
            </a:r>
            <a:r>
              <a:rPr lang="hu-HU" i="1" dirty="0">
                <a:solidFill>
                  <a:prstClr val="black"/>
                </a:solidFill>
              </a:rPr>
              <a:t>[</a:t>
            </a:r>
            <a:r>
              <a:rPr lang="hu-HU" i="1" spc="300" dirty="0">
                <a:solidFill>
                  <a:prstClr val="black"/>
                </a:solidFill>
              </a:rPr>
              <a:t>pro</a:t>
            </a:r>
            <a:r>
              <a:rPr lang="hu-HU" i="1" baseline="-25000" dirty="0"/>
              <a:t> </a:t>
            </a:r>
            <a:r>
              <a:rPr lang="hu-HU" i="1" baseline="-25000" dirty="0" smtClean="0"/>
              <a:t>i </a:t>
            </a:r>
            <a:r>
              <a:rPr lang="hu-HU" i="1" dirty="0" smtClean="0">
                <a:solidFill>
                  <a:prstClr val="black"/>
                </a:solidFill>
              </a:rPr>
              <a:t>]</a:t>
            </a:r>
            <a:r>
              <a:rPr lang="hu-HU" dirty="0" smtClean="0">
                <a:solidFill>
                  <a:prstClr val="black"/>
                </a:solidFill>
              </a:rPr>
              <a:t> </a:t>
            </a:r>
            <a:r>
              <a:rPr lang="hu-HU" dirty="0"/>
              <a:t>et</a:t>
            </a:r>
            <a:r>
              <a:rPr lang="hu-HU" i="1" baseline="-25000" dirty="0" smtClean="0">
                <a:solidFill>
                  <a:prstClr val="black"/>
                </a:solidFill>
              </a:rPr>
              <a:t> </a:t>
            </a:r>
            <a:r>
              <a:rPr lang="hu-HU" dirty="0" smtClean="0">
                <a:solidFill>
                  <a:prstClr val="black"/>
                </a:solidFill>
              </a:rPr>
              <a:t>!</a:t>
            </a:r>
          </a:p>
          <a:p>
            <a:pPr marL="342900" indent="-342900" fontAlgn="auto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AutoNum type="arabicParenBoth"/>
              <a:defRPr/>
            </a:pPr>
            <a:r>
              <a:rPr lang="hu-HU" dirty="0" smtClean="0">
                <a:solidFill>
                  <a:prstClr val="black"/>
                </a:solidFill>
              </a:rPr>
              <a:t>  	Hozzál margarint </a:t>
            </a:r>
            <a:r>
              <a:rPr lang="hu-HU" sz="3300" i="1" baseline="-25000" dirty="0" smtClean="0">
                <a:solidFill>
                  <a:prstClr val="black"/>
                </a:solidFill>
              </a:rPr>
              <a:t>i </a:t>
            </a:r>
            <a:r>
              <a:rPr lang="hu-HU" dirty="0" smtClean="0">
                <a:solidFill>
                  <a:prstClr val="black"/>
                </a:solidFill>
              </a:rPr>
              <a:t>, és ha van tojás </a:t>
            </a:r>
            <a:r>
              <a:rPr lang="hu-HU" i="1" baseline="-25000" dirty="0" smtClean="0">
                <a:solidFill>
                  <a:prstClr val="black"/>
                </a:solidFill>
              </a:rPr>
              <a:t>j </a:t>
            </a:r>
            <a:r>
              <a:rPr lang="hu-HU" dirty="0" smtClean="0">
                <a:solidFill>
                  <a:prstClr val="black"/>
                </a:solidFill>
              </a:rPr>
              <a:t>, akkor hozz </a:t>
            </a:r>
            <a:r>
              <a:rPr lang="hu-HU" dirty="0"/>
              <a:t>tíz </a:t>
            </a:r>
            <a:r>
              <a:rPr lang="hu-HU" dirty="0">
                <a:solidFill>
                  <a:prstClr val="black"/>
                </a:solidFill>
              </a:rPr>
              <a:t> </a:t>
            </a:r>
            <a:r>
              <a:rPr lang="hu-HU" i="1" dirty="0">
                <a:solidFill>
                  <a:prstClr val="black"/>
                </a:solidFill>
              </a:rPr>
              <a:t>[</a:t>
            </a:r>
            <a:r>
              <a:rPr lang="hu-HU" i="1" spc="300" dirty="0">
                <a:solidFill>
                  <a:prstClr val="black"/>
                </a:solidFill>
              </a:rPr>
              <a:t>pro</a:t>
            </a:r>
            <a:r>
              <a:rPr lang="hu-HU" i="1" baseline="-25000" dirty="0"/>
              <a:t> </a:t>
            </a:r>
            <a:r>
              <a:rPr lang="hu-HU" i="1" baseline="-25000" dirty="0" smtClean="0"/>
              <a:t>j </a:t>
            </a:r>
            <a:r>
              <a:rPr lang="hu-HU" i="1" dirty="0" smtClean="0">
                <a:solidFill>
                  <a:prstClr val="black"/>
                </a:solidFill>
              </a:rPr>
              <a:t>]</a:t>
            </a:r>
            <a:r>
              <a:rPr lang="hu-HU" dirty="0" smtClean="0">
                <a:solidFill>
                  <a:prstClr val="black"/>
                </a:solidFill>
              </a:rPr>
              <a:t> </a:t>
            </a:r>
            <a:r>
              <a:rPr lang="hu-HU" dirty="0"/>
              <a:t>et</a:t>
            </a:r>
            <a:r>
              <a:rPr lang="hu-HU" i="1" baseline="-25000" dirty="0" smtClean="0">
                <a:solidFill>
                  <a:prstClr val="black"/>
                </a:solidFill>
              </a:rPr>
              <a:t> </a:t>
            </a:r>
            <a:r>
              <a:rPr lang="hu-HU" dirty="0" smtClean="0">
                <a:solidFill>
                  <a:prstClr val="black"/>
                </a:solidFill>
              </a:rPr>
              <a:t>!</a:t>
            </a:r>
            <a:endParaRPr lang="hu-H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Informatikusviccek – nyelvészszemmel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772775" cy="4749800"/>
          </a:xfrm>
        </p:spPr>
        <p:txBody>
          <a:bodyPr rtlCol="0">
            <a:normAutofit/>
          </a:bodyPr>
          <a:lstStyle/>
          <a:p>
            <a:pPr marL="514350" indent="-514350" fontAlgn="auto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AutoNum type="arabicParenBoth"/>
              <a:defRPr/>
            </a:pPr>
            <a:r>
              <a:rPr lang="hu-HU" dirty="0" smtClean="0">
                <a:solidFill>
                  <a:prstClr val="black"/>
                </a:solidFill>
              </a:rPr>
              <a:t>Hozzál margarint, és ha van, akkor hozz lisztet!</a:t>
            </a:r>
          </a:p>
          <a:p>
            <a:pPr marL="342900" indent="-342900" fontAlgn="auto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AutoNum type="arabicParenBoth"/>
              <a:defRPr/>
            </a:pPr>
            <a:r>
              <a:rPr lang="hu-HU" dirty="0" smtClean="0">
                <a:solidFill>
                  <a:prstClr val="black"/>
                </a:solidFill>
              </a:rPr>
              <a:t> Hozzál margarint, és ha nincs, akkor hozz vajat!</a:t>
            </a:r>
            <a:endParaRPr lang="hu-H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Informatikusviccek – nyelvészszemmel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772775" cy="4749800"/>
          </a:xfrm>
        </p:spPr>
        <p:txBody>
          <a:bodyPr rtlCol="0">
            <a:normAutofit/>
          </a:bodyPr>
          <a:lstStyle/>
          <a:p>
            <a:pPr marL="514350" indent="-514350" fontAlgn="auto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AutoNum type="arabicParenBoth"/>
              <a:defRPr/>
            </a:pPr>
            <a:r>
              <a:rPr lang="hu-HU" dirty="0" smtClean="0">
                <a:solidFill>
                  <a:prstClr val="black"/>
                </a:solidFill>
              </a:rPr>
              <a:t>a. Hozzál margarint </a:t>
            </a:r>
            <a:r>
              <a:rPr lang="hu-HU" i="1" baseline="-25000" dirty="0" smtClean="0"/>
              <a:t>i </a:t>
            </a:r>
            <a:r>
              <a:rPr lang="hu-HU" dirty="0" smtClean="0">
                <a:solidFill>
                  <a:prstClr val="black"/>
                </a:solidFill>
              </a:rPr>
              <a:t>, és ha van  [</a:t>
            </a:r>
            <a:r>
              <a:rPr lang="hu-HU" i="1" spc="300" dirty="0" smtClean="0">
                <a:solidFill>
                  <a:prstClr val="black"/>
                </a:solidFill>
                <a:latin typeface="+mj-lt"/>
              </a:rPr>
              <a:t>pro</a:t>
            </a:r>
            <a:r>
              <a:rPr lang="hu-HU" dirty="0" smtClean="0">
                <a:solidFill>
                  <a:prstClr val="black"/>
                </a:solidFill>
              </a:rPr>
              <a:t> </a:t>
            </a:r>
            <a:r>
              <a:rPr lang="hu-HU" i="1" baseline="-25000" dirty="0" smtClean="0"/>
              <a:t>i </a:t>
            </a:r>
            <a:r>
              <a:rPr lang="hu-HU" spc="300" dirty="0" smtClean="0">
                <a:solidFill>
                  <a:prstClr val="black"/>
                </a:solidFill>
              </a:rPr>
              <a:t>]</a:t>
            </a:r>
            <a:r>
              <a:rPr lang="hu-HU" i="1" spc="300" dirty="0" smtClean="0">
                <a:solidFill>
                  <a:prstClr val="black"/>
                </a:solidFill>
              </a:rPr>
              <a:t> </a:t>
            </a:r>
            <a:r>
              <a:rPr lang="hu-HU" dirty="0" smtClean="0">
                <a:solidFill>
                  <a:prstClr val="black"/>
                </a:solidFill>
              </a:rPr>
              <a:t>, akkor hozz lisztet </a:t>
            </a:r>
            <a:r>
              <a:rPr lang="hu-HU" i="1" baseline="-25000" dirty="0" smtClean="0"/>
              <a:t>j </a:t>
            </a:r>
            <a:r>
              <a:rPr lang="hu-HU" dirty="0" smtClean="0">
                <a:solidFill>
                  <a:prstClr val="black"/>
                </a:solidFill>
              </a:rPr>
              <a:t>!</a:t>
            </a:r>
          </a:p>
          <a:p>
            <a:pPr marL="539750" indent="0" fontAlgn="auto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None/>
              <a:tabLst>
                <a:tab pos="449263" algn="l"/>
              </a:tabLst>
              <a:defRPr/>
            </a:pPr>
            <a:r>
              <a:rPr lang="hu-HU" dirty="0" smtClean="0">
                <a:solidFill>
                  <a:prstClr val="black"/>
                </a:solidFill>
              </a:rPr>
              <a:t>b. Hozzál margarint </a:t>
            </a:r>
            <a:r>
              <a:rPr lang="hu-HU" i="1" baseline="-25000" dirty="0" smtClean="0"/>
              <a:t>i </a:t>
            </a:r>
            <a:r>
              <a:rPr lang="hu-HU" dirty="0" smtClean="0">
                <a:solidFill>
                  <a:prstClr val="black"/>
                </a:solidFill>
              </a:rPr>
              <a:t>, és ha van [ </a:t>
            </a:r>
            <a:r>
              <a:rPr lang="hu-HU" i="1" spc="300" dirty="0" smtClean="0">
                <a:solidFill>
                  <a:prstClr val="black"/>
                </a:solidFill>
              </a:rPr>
              <a:t>pro</a:t>
            </a:r>
            <a:r>
              <a:rPr lang="hu-HU" dirty="0" smtClean="0">
                <a:solidFill>
                  <a:prstClr val="black"/>
                </a:solidFill>
              </a:rPr>
              <a:t> </a:t>
            </a:r>
            <a:r>
              <a:rPr lang="hu-HU" i="1" baseline="-25000" dirty="0" smtClean="0"/>
              <a:t>j </a:t>
            </a:r>
            <a:r>
              <a:rPr lang="hu-HU" i="1" spc="300" dirty="0" smtClean="0">
                <a:solidFill>
                  <a:prstClr val="black"/>
                </a:solidFill>
              </a:rPr>
              <a:t> </a:t>
            </a:r>
            <a:r>
              <a:rPr lang="hu-HU" dirty="0" smtClean="0">
                <a:solidFill>
                  <a:prstClr val="black"/>
                </a:solidFill>
              </a:rPr>
              <a:t>] , akkor hozz lisztet </a:t>
            </a:r>
            <a:r>
              <a:rPr lang="hu-HU" i="1" baseline="-25000" dirty="0" smtClean="0"/>
              <a:t>j </a:t>
            </a:r>
            <a:r>
              <a:rPr lang="hu-HU" dirty="0" smtClean="0">
                <a:solidFill>
                  <a:prstClr val="black"/>
                </a:solidFill>
              </a:rPr>
              <a:t>!</a:t>
            </a: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dirty="0" smtClean="0">
                <a:solidFill>
                  <a:prstClr val="black"/>
                </a:solidFill>
              </a:rPr>
              <a:t>(2) a.	Hozzál margarint </a:t>
            </a:r>
            <a:r>
              <a:rPr lang="hu-HU" i="1" baseline="-25000" dirty="0" smtClean="0"/>
              <a:t>i </a:t>
            </a:r>
            <a:r>
              <a:rPr lang="hu-HU" dirty="0" smtClean="0">
                <a:solidFill>
                  <a:prstClr val="black"/>
                </a:solidFill>
              </a:rPr>
              <a:t>, és ha nincs [ </a:t>
            </a:r>
            <a:r>
              <a:rPr lang="hu-HU" i="1" spc="300" dirty="0" smtClean="0">
                <a:solidFill>
                  <a:prstClr val="black"/>
                </a:solidFill>
                <a:latin typeface="+mj-lt"/>
              </a:rPr>
              <a:t>pro </a:t>
            </a:r>
            <a:r>
              <a:rPr lang="hu-HU" i="1" baseline="-25000" dirty="0" smtClean="0"/>
              <a:t>i  </a:t>
            </a:r>
            <a:r>
              <a:rPr lang="hu-HU" dirty="0" smtClean="0">
                <a:solidFill>
                  <a:prstClr val="black"/>
                </a:solidFill>
              </a:rPr>
              <a:t>] , akkor hozz vajat </a:t>
            </a:r>
            <a:r>
              <a:rPr lang="hu-HU" i="1" baseline="-25000" dirty="0" smtClean="0"/>
              <a:t>j </a:t>
            </a:r>
            <a:r>
              <a:rPr lang="hu-HU" dirty="0" smtClean="0">
                <a:solidFill>
                  <a:prstClr val="black"/>
                </a:solidFill>
              </a:rPr>
              <a:t>!</a:t>
            </a:r>
          </a:p>
          <a:p>
            <a:pPr marL="539750" indent="0" fontAlgn="auto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dirty="0" smtClean="0">
                <a:solidFill>
                  <a:prstClr val="black"/>
                </a:solidFill>
              </a:rPr>
              <a:t>b.	Hozzál margarint </a:t>
            </a:r>
            <a:r>
              <a:rPr lang="hu-HU" i="1" baseline="-25000" dirty="0" smtClean="0">
                <a:solidFill>
                  <a:prstClr val="black"/>
                </a:solidFill>
              </a:rPr>
              <a:t>i </a:t>
            </a:r>
            <a:r>
              <a:rPr lang="hu-HU" dirty="0" smtClean="0">
                <a:solidFill>
                  <a:prstClr val="black"/>
                </a:solidFill>
              </a:rPr>
              <a:t>, és ha nincs [ </a:t>
            </a:r>
            <a:r>
              <a:rPr lang="hu-HU" i="1" spc="300" dirty="0" smtClean="0">
                <a:solidFill>
                  <a:prstClr val="black"/>
                </a:solidFill>
                <a:latin typeface="Calibri Light" panose="020F0302020204030204"/>
              </a:rPr>
              <a:t>pro </a:t>
            </a:r>
            <a:r>
              <a:rPr lang="hu-HU" i="1" baseline="-25000" dirty="0" smtClean="0">
                <a:solidFill>
                  <a:prstClr val="black"/>
                </a:solidFill>
              </a:rPr>
              <a:t>j  </a:t>
            </a:r>
            <a:r>
              <a:rPr lang="hu-HU" dirty="0" smtClean="0">
                <a:solidFill>
                  <a:prstClr val="black"/>
                </a:solidFill>
              </a:rPr>
              <a:t>] ,  akkor hozz vajat </a:t>
            </a:r>
            <a:r>
              <a:rPr lang="hu-HU" i="1" baseline="-25000" dirty="0" smtClean="0">
                <a:solidFill>
                  <a:prstClr val="black"/>
                </a:solidFill>
              </a:rPr>
              <a:t>j </a:t>
            </a:r>
            <a:r>
              <a:rPr lang="hu-HU" dirty="0" smtClean="0">
                <a:solidFill>
                  <a:prstClr val="black"/>
                </a:solidFill>
              </a:rPr>
              <a:t>!</a:t>
            </a:r>
            <a:endParaRPr lang="hu-H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Informatikusviccek – nyelvészszemmel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772775" cy="4749800"/>
          </a:xfrm>
        </p:spPr>
        <p:txBody>
          <a:bodyPr rtlCol="0">
            <a:normAutofit/>
          </a:bodyPr>
          <a:lstStyle/>
          <a:p>
            <a:pPr marL="514350" indent="-514350" fontAlgn="auto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AutoNum type="arabicParenBoth"/>
              <a:defRPr/>
            </a:pPr>
            <a:r>
              <a:rPr lang="hu-HU" dirty="0" smtClean="0">
                <a:solidFill>
                  <a:prstClr val="black"/>
                </a:solidFill>
              </a:rPr>
              <a:t>a. Hozzál margarint </a:t>
            </a:r>
            <a:r>
              <a:rPr lang="hu-HU" i="1" baseline="-25000" dirty="0" smtClean="0"/>
              <a:t>i </a:t>
            </a:r>
            <a:r>
              <a:rPr lang="hu-HU" dirty="0" smtClean="0">
                <a:solidFill>
                  <a:prstClr val="black"/>
                </a:solidFill>
              </a:rPr>
              <a:t>, és ha van  </a:t>
            </a:r>
            <a:r>
              <a:rPr lang="hu-HU" i="1" spc="300" dirty="0" smtClean="0">
                <a:solidFill>
                  <a:prstClr val="black"/>
                </a:solidFill>
                <a:latin typeface="+mj-lt"/>
              </a:rPr>
              <a:t>pro</a:t>
            </a:r>
            <a:r>
              <a:rPr lang="hu-HU" dirty="0" smtClean="0">
                <a:solidFill>
                  <a:prstClr val="black"/>
                </a:solidFill>
              </a:rPr>
              <a:t> </a:t>
            </a:r>
            <a:r>
              <a:rPr lang="hu-HU" i="1" baseline="-25000" dirty="0" smtClean="0"/>
              <a:t>i </a:t>
            </a:r>
            <a:r>
              <a:rPr lang="hu-HU" i="1" spc="300" dirty="0" smtClean="0">
                <a:solidFill>
                  <a:prstClr val="black"/>
                </a:solidFill>
              </a:rPr>
              <a:t> </a:t>
            </a:r>
            <a:r>
              <a:rPr lang="hu-HU" dirty="0" smtClean="0">
                <a:solidFill>
                  <a:prstClr val="black"/>
                </a:solidFill>
              </a:rPr>
              <a:t>, akkor hozz lisztet </a:t>
            </a:r>
            <a:r>
              <a:rPr lang="hu-HU" i="1" baseline="-25000" dirty="0" smtClean="0"/>
              <a:t>j </a:t>
            </a:r>
            <a:r>
              <a:rPr lang="hu-HU" dirty="0" smtClean="0">
                <a:solidFill>
                  <a:prstClr val="black"/>
                </a:solidFill>
              </a:rPr>
              <a:t>!		#?</a:t>
            </a:r>
          </a:p>
          <a:p>
            <a:pPr marL="539750" indent="0" fontAlgn="auto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None/>
              <a:tabLst>
                <a:tab pos="449263" algn="l"/>
              </a:tabLst>
              <a:defRPr/>
            </a:pPr>
            <a:r>
              <a:rPr lang="hu-HU" dirty="0" smtClean="0">
                <a:solidFill>
                  <a:prstClr val="black"/>
                </a:solidFill>
              </a:rPr>
              <a:t>b. Hozzál margarint </a:t>
            </a:r>
            <a:r>
              <a:rPr lang="hu-HU" i="1" baseline="-25000" dirty="0" smtClean="0"/>
              <a:t>i </a:t>
            </a:r>
            <a:r>
              <a:rPr lang="hu-HU" dirty="0" smtClean="0">
                <a:solidFill>
                  <a:prstClr val="black"/>
                </a:solidFill>
              </a:rPr>
              <a:t>, és ha van  </a:t>
            </a:r>
            <a:r>
              <a:rPr lang="hu-HU" i="1" spc="300" dirty="0" smtClean="0">
                <a:solidFill>
                  <a:prstClr val="black"/>
                </a:solidFill>
              </a:rPr>
              <a:t>pro</a:t>
            </a:r>
            <a:r>
              <a:rPr lang="hu-HU" dirty="0" smtClean="0">
                <a:solidFill>
                  <a:prstClr val="black"/>
                </a:solidFill>
              </a:rPr>
              <a:t> </a:t>
            </a:r>
            <a:r>
              <a:rPr lang="hu-HU" i="1" baseline="-25000" dirty="0" smtClean="0"/>
              <a:t>j </a:t>
            </a:r>
            <a:r>
              <a:rPr lang="hu-HU" i="1" spc="300" dirty="0" smtClean="0">
                <a:solidFill>
                  <a:prstClr val="black"/>
                </a:solidFill>
              </a:rPr>
              <a:t> </a:t>
            </a:r>
            <a:r>
              <a:rPr lang="hu-HU" dirty="0" smtClean="0">
                <a:solidFill>
                  <a:prstClr val="black"/>
                </a:solidFill>
              </a:rPr>
              <a:t>, akkor hozz lisztet </a:t>
            </a:r>
            <a:r>
              <a:rPr lang="hu-HU" i="1" baseline="-25000" dirty="0" smtClean="0"/>
              <a:t>j </a:t>
            </a:r>
            <a:r>
              <a:rPr lang="hu-HU" dirty="0" smtClean="0">
                <a:solidFill>
                  <a:prstClr val="black"/>
                </a:solidFill>
              </a:rPr>
              <a:t>!		ok</a:t>
            </a: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dirty="0" smtClean="0">
                <a:solidFill>
                  <a:prstClr val="black"/>
                </a:solidFill>
              </a:rPr>
              <a:t>(2) a.	Hozzál margarint </a:t>
            </a:r>
            <a:r>
              <a:rPr lang="hu-HU" i="1" baseline="-25000" dirty="0" smtClean="0"/>
              <a:t>i </a:t>
            </a:r>
            <a:r>
              <a:rPr lang="hu-HU" dirty="0" smtClean="0">
                <a:solidFill>
                  <a:prstClr val="black"/>
                </a:solidFill>
              </a:rPr>
              <a:t>, és ha nincs </a:t>
            </a:r>
            <a:r>
              <a:rPr lang="hu-HU" i="1" spc="300" dirty="0" smtClean="0">
                <a:solidFill>
                  <a:prstClr val="black"/>
                </a:solidFill>
                <a:latin typeface="+mj-lt"/>
              </a:rPr>
              <a:t>pro </a:t>
            </a:r>
            <a:r>
              <a:rPr lang="hu-HU" i="1" baseline="-25000" dirty="0" smtClean="0"/>
              <a:t>i  </a:t>
            </a:r>
            <a:r>
              <a:rPr lang="hu-HU" dirty="0" smtClean="0">
                <a:solidFill>
                  <a:prstClr val="black"/>
                </a:solidFill>
              </a:rPr>
              <a:t>, akkor hozz vajat </a:t>
            </a:r>
            <a:r>
              <a:rPr lang="hu-HU" i="1" baseline="-25000" dirty="0" smtClean="0"/>
              <a:t>j </a:t>
            </a:r>
            <a:r>
              <a:rPr lang="hu-HU" dirty="0" smtClean="0">
                <a:solidFill>
                  <a:prstClr val="black"/>
                </a:solidFill>
              </a:rPr>
              <a:t>!		ok</a:t>
            </a:r>
          </a:p>
          <a:p>
            <a:pPr marL="539750" indent="0" fontAlgn="auto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dirty="0" smtClean="0">
                <a:solidFill>
                  <a:prstClr val="black"/>
                </a:solidFill>
              </a:rPr>
              <a:t>b.	Hozzál margarint </a:t>
            </a:r>
            <a:r>
              <a:rPr lang="hu-HU" i="1" baseline="-25000" dirty="0" smtClean="0">
                <a:solidFill>
                  <a:prstClr val="black"/>
                </a:solidFill>
              </a:rPr>
              <a:t>i </a:t>
            </a:r>
            <a:r>
              <a:rPr lang="hu-HU" dirty="0" smtClean="0">
                <a:solidFill>
                  <a:prstClr val="black"/>
                </a:solidFill>
              </a:rPr>
              <a:t>, és ha nincs </a:t>
            </a:r>
            <a:r>
              <a:rPr lang="hu-HU" i="1" spc="300" dirty="0" smtClean="0">
                <a:solidFill>
                  <a:prstClr val="black"/>
                </a:solidFill>
                <a:latin typeface="Calibri Light" panose="020F0302020204030204"/>
              </a:rPr>
              <a:t>pro </a:t>
            </a:r>
            <a:r>
              <a:rPr lang="hu-HU" i="1" baseline="-25000" dirty="0" smtClean="0">
                <a:solidFill>
                  <a:prstClr val="black"/>
                </a:solidFill>
              </a:rPr>
              <a:t>j  </a:t>
            </a:r>
            <a:r>
              <a:rPr lang="hu-HU" dirty="0" smtClean="0">
                <a:solidFill>
                  <a:prstClr val="black"/>
                </a:solidFill>
              </a:rPr>
              <a:t>, akkor hozz vajat </a:t>
            </a:r>
            <a:r>
              <a:rPr lang="hu-HU" i="1" baseline="-25000" dirty="0" smtClean="0">
                <a:solidFill>
                  <a:prstClr val="black"/>
                </a:solidFill>
              </a:rPr>
              <a:t>j </a:t>
            </a:r>
            <a:r>
              <a:rPr lang="hu-HU" dirty="0" smtClean="0">
                <a:solidFill>
                  <a:prstClr val="black"/>
                </a:solidFill>
              </a:rPr>
              <a:t>!		#</a:t>
            </a:r>
            <a:endParaRPr lang="hu-H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Tanulságok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085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Tanulságok, </a:t>
            </a:r>
            <a:br>
              <a:rPr lang="hu-HU" dirty="0" smtClean="0"/>
            </a:br>
            <a:r>
              <a:rPr lang="hu-HU" sz="3800" i="1" dirty="0" smtClean="0"/>
              <a:t>avagy miért kell szintaxist tanulnunk, </a:t>
            </a:r>
            <a:br>
              <a:rPr lang="hu-HU" sz="3800" i="1" dirty="0" smtClean="0"/>
            </a:br>
            <a:r>
              <a:rPr lang="hu-HU" sz="3800" i="1" dirty="0" smtClean="0"/>
              <a:t>ha a Bibliát szeretnénk megérteni?</a:t>
            </a:r>
            <a:endParaRPr lang="hu-HU" sz="3800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080454"/>
            <a:ext cx="10515600" cy="4494493"/>
          </a:xfrm>
        </p:spPr>
        <p:txBody>
          <a:bodyPr/>
          <a:lstStyle/>
          <a:p>
            <a:r>
              <a:rPr lang="hu-HU" dirty="0" smtClean="0"/>
              <a:t>A mondat tartalmazhat a felszínen meg nem jelenő információt is:</a:t>
            </a:r>
          </a:p>
          <a:p>
            <a:pPr lvl="1"/>
            <a:r>
              <a:rPr lang="hu-HU" dirty="0" smtClean="0"/>
              <a:t>ki nem ejtett névszók (</a:t>
            </a:r>
            <a:r>
              <a:rPr lang="hu-HU" i="1" dirty="0" err="1" smtClean="0"/>
              <a:t>pro-drop</a:t>
            </a:r>
            <a:r>
              <a:rPr lang="hu-HU" dirty="0" smtClean="0"/>
              <a:t>)</a:t>
            </a:r>
          </a:p>
          <a:p>
            <a:pPr lvl="1"/>
            <a:r>
              <a:rPr lang="hu-HU" dirty="0" err="1" smtClean="0"/>
              <a:t>ko-indexálás</a:t>
            </a:r>
            <a:endParaRPr lang="hu-HU" dirty="0" smtClean="0"/>
          </a:p>
          <a:p>
            <a:pPr lvl="1"/>
            <a:r>
              <a:rPr lang="hu-HU" dirty="0" smtClean="0"/>
              <a:t>… és még sok minden más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Egy mondat/szöveg megértése nem teljes ezen információ nélkül.</a:t>
            </a:r>
          </a:p>
          <a:p>
            <a:endParaRPr lang="hu-HU" dirty="0" smtClean="0"/>
          </a:p>
          <a:p>
            <a:r>
              <a:rPr lang="hu-HU" dirty="0" smtClean="0"/>
              <a:t>Segítséget nyújtanak:</a:t>
            </a:r>
          </a:p>
          <a:p>
            <a:pPr lvl="1"/>
            <a:r>
              <a:rPr lang="hu-HU" dirty="0" smtClean="0"/>
              <a:t>nyelvtani eszközök, például az egyeztetés</a:t>
            </a:r>
          </a:p>
          <a:p>
            <a:pPr lvl="1"/>
            <a:r>
              <a:rPr lang="hu-HU" dirty="0" smtClean="0"/>
              <a:t>a világgal kapcsolatos ismereteink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8511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főnevekkel kapcsolatos </a:t>
            </a:r>
            <a:br>
              <a:rPr lang="hu-HU" dirty="0" smtClean="0"/>
            </a:br>
            <a:r>
              <a:rPr lang="hu-HU" dirty="0" smtClean="0"/>
              <a:t>elsőéves tananyag ismétlése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043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Informatikusviccek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hu-HU" altLang="hu-HU" smtClean="0"/>
              <a:t>Az informatikus felesége elküldi a férjét a boltba:</a:t>
            </a:r>
            <a:br>
              <a:rPr lang="hu-HU" altLang="hu-HU" smtClean="0"/>
            </a:br>
            <a:r>
              <a:rPr lang="hu-HU" altLang="hu-HU" smtClean="0"/>
              <a:t>- Hozzál margarint, és ha van tojás, akkor hozz tízet!</a:t>
            </a:r>
            <a:br>
              <a:rPr lang="hu-HU" altLang="hu-HU" smtClean="0"/>
            </a:br>
            <a:r>
              <a:rPr lang="hu-HU" altLang="hu-HU" smtClean="0"/>
              <a:t>Hazajön az informatikus tíz margarinnal.</a:t>
            </a:r>
            <a:br>
              <a:rPr lang="hu-HU" altLang="hu-HU" smtClean="0"/>
            </a:br>
            <a:r>
              <a:rPr lang="hu-HU" altLang="hu-HU" smtClean="0"/>
              <a:t>- Volt tojás!</a:t>
            </a:r>
          </a:p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hu-HU" altLang="hu-HU" sz="1800" smtClean="0"/>
              <a:t>(Web-folklór 2014-ből, pl. http://www.keptelenseg.hu/vicc-szoveg/informatikus-viccek-47984)</a:t>
            </a:r>
          </a:p>
        </p:txBody>
      </p:sp>
    </p:spTree>
    <p:extLst>
      <p:ext uri="{BB962C8B-B14F-4D97-AF65-F5344CB8AC3E}">
        <p14:creationId xmlns:p14="http://schemas.microsoft.com/office/powerpoint/2010/main" val="369278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889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 smtClean="0"/>
              <a:t>Következő órára: olvasandó +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0126"/>
          </a:xfrm>
        </p:spPr>
        <p:txBody>
          <a:bodyPr/>
          <a:lstStyle/>
          <a:p>
            <a:pPr marL="0" indent="0">
              <a:buNone/>
            </a:pPr>
            <a:r>
              <a:rPr lang="hu-HU" altLang="hu-HU" dirty="0" smtClean="0"/>
              <a:t>1. </a:t>
            </a:r>
            <a:r>
              <a:rPr lang="hu-HU" altLang="hu-HU" u="sng" dirty="0" smtClean="0"/>
              <a:t>Elolvasni: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A&amp;Ch</a:t>
            </a:r>
            <a:r>
              <a:rPr lang="hu-HU" altLang="hu-HU" dirty="0" smtClean="0"/>
              <a:t> 1. fejezet, 2.1-2.3 szakaszok.</a:t>
            </a:r>
          </a:p>
          <a:p>
            <a:endParaRPr lang="hu-HU" altLang="hu-HU" u="sng" dirty="0" smtClean="0"/>
          </a:p>
          <a:p>
            <a:pPr marL="0" indent="0">
              <a:buNone/>
            </a:pPr>
            <a:r>
              <a:rPr lang="hu-HU" altLang="hu-HU" dirty="0" smtClean="0"/>
              <a:t>2. </a:t>
            </a:r>
            <a:r>
              <a:rPr lang="hu-HU" altLang="hu-HU" u="sng" dirty="0" smtClean="0"/>
              <a:t>10</a:t>
            </a:r>
            <a:r>
              <a:rPr lang="hu-HU" altLang="hu-HU" dirty="0" smtClean="0"/>
              <a:t> szabadon választott </a:t>
            </a:r>
            <a:r>
              <a:rPr lang="hu-HU" altLang="hu-HU" u="sng" dirty="0" smtClean="0"/>
              <a:t>bibliai versből</a:t>
            </a:r>
            <a:r>
              <a:rPr lang="hu-HU" altLang="hu-HU" dirty="0" smtClean="0"/>
              <a:t> (pl. 1Sámuel)</a:t>
            </a:r>
          </a:p>
          <a:p>
            <a:pPr marL="539750"/>
            <a:r>
              <a:rPr lang="hu-HU" altLang="hu-HU" dirty="0" smtClean="0"/>
              <a:t>összegyűjteni és elemezni a </a:t>
            </a:r>
            <a:r>
              <a:rPr lang="hu-HU" altLang="hu-HU" u="sng" dirty="0" smtClean="0"/>
              <a:t>főneveket</a:t>
            </a:r>
            <a:r>
              <a:rPr lang="hu-HU" altLang="hu-HU" dirty="0" smtClean="0"/>
              <a:t>:</a:t>
            </a:r>
          </a:p>
          <a:p>
            <a:pPr marL="900113" lvl="1"/>
            <a:r>
              <a:rPr lang="hu-HU" altLang="hu-HU" dirty="0" smtClean="0"/>
              <a:t>Vers, alak</a:t>
            </a:r>
          </a:p>
          <a:p>
            <a:pPr marL="900113" lvl="1"/>
            <a:r>
              <a:rPr lang="hu-HU" altLang="hu-HU" dirty="0" smtClean="0"/>
              <a:t>Tő/gyök + nem, szám, status, határozottság</a:t>
            </a:r>
          </a:p>
          <a:p>
            <a:pPr marL="900113" lvl="1"/>
            <a:r>
              <a:rPr lang="hu-HU" altLang="hu-HU" dirty="0" smtClean="0"/>
              <a:t>+ birtokos szuffixum (ha van) + elöljáró (ha van)</a:t>
            </a:r>
          </a:p>
          <a:p>
            <a:pPr marL="900113" lvl="1"/>
            <a:r>
              <a:rPr lang="hu-HU" altLang="hu-HU" dirty="0" smtClean="0"/>
              <a:t>A főnév szerepe a mondatban (például alany, állítmány, tárgy, birtokos…)</a:t>
            </a:r>
          </a:p>
          <a:p>
            <a:pPr marL="539750"/>
            <a:r>
              <a:rPr lang="hu-HU" altLang="hu-HU" smtClean="0"/>
              <a:t>Emailben: </a:t>
            </a:r>
            <a:r>
              <a:rPr lang="hu-HU" altLang="hu-HU" dirty="0" err="1" smtClean="0"/>
              <a:t>korneliakoltai</a:t>
            </a:r>
            <a:r>
              <a:rPr lang="hu-HU" altLang="hu-HU" dirty="0" smtClean="0"/>
              <a:t>@</a:t>
            </a:r>
            <a:r>
              <a:rPr lang="hu-HU" altLang="hu-HU" dirty="0" err="1" smtClean="0"/>
              <a:t>hotmail.com</a:t>
            </a:r>
            <a:r>
              <a:rPr lang="hu-HU" altLang="hu-HU" dirty="0" smtClean="0"/>
              <a:t> </a:t>
            </a:r>
            <a:r>
              <a:rPr lang="hu-HU" altLang="hu-HU" u="sng" dirty="0" smtClean="0"/>
              <a:t>és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biro.tamas</a:t>
            </a:r>
            <a:r>
              <a:rPr lang="hu-HU" altLang="hu-HU" dirty="0" smtClean="0"/>
              <a:t>@</a:t>
            </a:r>
            <a:r>
              <a:rPr lang="hu-HU" altLang="hu-HU" dirty="0" err="1" smtClean="0"/>
              <a:t>btk.elte.hu</a:t>
            </a:r>
            <a:r>
              <a:rPr lang="hu-HU" altLang="hu-HU" dirty="0" smtClean="0"/>
              <a:t>.</a:t>
            </a:r>
          </a:p>
          <a:p>
            <a:pPr marL="539750"/>
            <a:r>
              <a:rPr lang="hu-HU" altLang="hu-HU" dirty="0" smtClean="0"/>
              <a:t>Határidő: kedd dél (12:00).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szerdán!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82988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óra céljai: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718049"/>
            <a:ext cx="10515600" cy="4351338"/>
          </a:xfrm>
        </p:spPr>
        <p:txBody>
          <a:bodyPr/>
          <a:lstStyle/>
          <a:p>
            <a:r>
              <a:rPr lang="hu-HU" dirty="0" smtClean="0"/>
              <a:t>Középhaladó bibliai héber nyelvtan: </a:t>
            </a:r>
            <a:r>
              <a:rPr lang="hu-HU" dirty="0"/>
              <a:t>	</a:t>
            </a:r>
            <a:r>
              <a:rPr lang="hu-HU" i="1" dirty="0" smtClean="0"/>
              <a:t>a szavaktól a szövegig</a:t>
            </a:r>
          </a:p>
          <a:p>
            <a:pPr marL="0" indent="0" algn="ctr"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Az elsőéves tananyag átismétlése</a:t>
            </a:r>
            <a:endParaRPr lang="hu-HU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32455884"/>
              </p:ext>
            </p:extLst>
          </p:nvPr>
        </p:nvGraphicFramePr>
        <p:xfrm>
          <a:off x="1057640" y="217371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15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óra céljai: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205"/>
          </a:xfrm>
        </p:spPr>
        <p:txBody>
          <a:bodyPr/>
          <a:lstStyle/>
          <a:p>
            <a:r>
              <a:rPr lang="hu-HU" dirty="0" smtClean="0"/>
              <a:t>Eljutni a szavaktól a szövegig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Nyelvi tudatosítás</a:t>
            </a:r>
          </a:p>
          <a:p>
            <a:pPr lvl="1"/>
            <a:r>
              <a:rPr lang="hu-HU" dirty="0" smtClean="0"/>
              <a:t>akár héber, akár magyar, akár más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Bevezetés a nyelvészeti tanulmányokba:</a:t>
            </a:r>
          </a:p>
          <a:p>
            <a:pPr lvl="1"/>
            <a:r>
              <a:rPr lang="hu-HU" dirty="0" smtClean="0"/>
              <a:t>fogalmak, terminológia (angolul is)</a:t>
            </a:r>
          </a:p>
          <a:p>
            <a:pPr marL="457200" lvl="1" indent="0">
              <a:buNone/>
            </a:pPr>
            <a:endParaRPr lang="hu-HU" dirty="0"/>
          </a:p>
          <a:p>
            <a:pPr marL="457200" lvl="1" indent="0">
              <a:buNone/>
            </a:pPr>
            <a:endParaRPr lang="hu-HU" dirty="0" smtClean="0"/>
          </a:p>
          <a:p>
            <a:pPr marL="457200" lvl="1" indent="0" algn="ctr">
              <a:buNone/>
            </a:pPr>
            <a:r>
              <a:rPr lang="hu-HU" i="1" dirty="0" smtClean="0"/>
              <a:t>Kérjük, a szemetet dobják be a kukába, és ne mellé.</a:t>
            </a:r>
          </a:p>
        </p:txBody>
      </p:sp>
    </p:spTree>
    <p:extLst>
      <p:ext uri="{BB962C8B-B14F-4D97-AF65-F5344CB8AC3E}">
        <p14:creationId xmlns:p14="http://schemas.microsoft.com/office/powerpoint/2010/main" val="33631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Követelmények, praktikus dolgok: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Tankönyv gyanánt: </a:t>
            </a:r>
            <a:r>
              <a:rPr lang="en-US" dirty="0"/>
              <a:t> </a:t>
            </a:r>
            <a:endParaRPr lang="hu-HU" dirty="0" smtClean="0"/>
          </a:p>
          <a:p>
            <a:pPr marL="0" indent="0" algn="ctr">
              <a:buNone/>
            </a:pPr>
            <a:r>
              <a:rPr lang="en-US" dirty="0" smtClean="0"/>
              <a:t>Arnold</a:t>
            </a:r>
            <a:r>
              <a:rPr lang="en-US" dirty="0"/>
              <a:t>, Bill. T. </a:t>
            </a:r>
            <a:r>
              <a:rPr lang="en-US" dirty="0" err="1"/>
              <a:t>és</a:t>
            </a:r>
            <a:r>
              <a:rPr lang="en-US" dirty="0"/>
              <a:t> Choi, John H., </a:t>
            </a:r>
            <a:r>
              <a:rPr lang="en-US" i="1" dirty="0"/>
              <a:t>A Guide to Biblical Hebrew </a:t>
            </a:r>
            <a:r>
              <a:rPr lang="en-US" i="1" dirty="0" smtClean="0"/>
              <a:t>Syntax</a:t>
            </a:r>
            <a:endParaRPr lang="hu-HU" i="1" dirty="0" smtClean="0"/>
          </a:p>
          <a:p>
            <a:r>
              <a:rPr lang="hu-HU" dirty="0" smtClean="0"/>
              <a:t>Jegyszerzés:</a:t>
            </a:r>
          </a:p>
          <a:p>
            <a:pPr lvl="1"/>
            <a:r>
              <a:rPr lang="hu-HU" smtClean="0"/>
              <a:t>órai </a:t>
            </a:r>
            <a:r>
              <a:rPr lang="hu-HU" dirty="0" smtClean="0"/>
              <a:t>szereplés </a:t>
            </a:r>
            <a:r>
              <a:rPr lang="hu-HU" dirty="0"/>
              <a:t>(15</a:t>
            </a:r>
            <a:r>
              <a:rPr lang="hu-HU" dirty="0" smtClean="0"/>
              <a:t>%): tankönyvfejezetek </a:t>
            </a:r>
            <a:r>
              <a:rPr lang="hu-HU" dirty="0"/>
              <a:t>és </a:t>
            </a:r>
            <a:r>
              <a:rPr lang="hu-HU" dirty="0" smtClean="0"/>
              <a:t>a </a:t>
            </a:r>
            <a:r>
              <a:rPr lang="hu-HU" dirty="0"/>
              <a:t>házi feladatok </a:t>
            </a:r>
            <a:r>
              <a:rPr lang="hu-HU" dirty="0" smtClean="0"/>
              <a:t>megbeszélése .</a:t>
            </a:r>
          </a:p>
          <a:p>
            <a:pPr lvl="1"/>
            <a:r>
              <a:rPr lang="hu-HU" dirty="0" smtClean="0"/>
              <a:t>a </a:t>
            </a:r>
            <a:r>
              <a:rPr lang="hu-HU" dirty="0"/>
              <a:t>félév során beadandó házi feladatok (40</a:t>
            </a:r>
            <a:r>
              <a:rPr lang="hu-HU" dirty="0" smtClean="0"/>
              <a:t>%): tízből nyolc (8×5%)</a:t>
            </a:r>
          </a:p>
          <a:p>
            <a:pPr lvl="1"/>
            <a:r>
              <a:rPr lang="hu-HU" dirty="0" smtClean="0"/>
              <a:t>két órai </a:t>
            </a:r>
            <a:r>
              <a:rPr lang="hu-HU" dirty="0"/>
              <a:t>zh </a:t>
            </a:r>
            <a:r>
              <a:rPr lang="hu-HU" dirty="0" smtClean="0"/>
              <a:t>(</a:t>
            </a:r>
            <a:r>
              <a:rPr lang="hu-HU" dirty="0"/>
              <a:t>20</a:t>
            </a:r>
            <a:r>
              <a:rPr lang="hu-HU" dirty="0" smtClean="0"/>
              <a:t>%) </a:t>
            </a:r>
          </a:p>
          <a:p>
            <a:pPr lvl="1"/>
            <a:r>
              <a:rPr lang="hu-HU" dirty="0" smtClean="0"/>
              <a:t>(rövidebb) </a:t>
            </a:r>
            <a:r>
              <a:rPr lang="hu-HU" dirty="0"/>
              <a:t>szemináriumi dolgozat (25</a:t>
            </a:r>
            <a:r>
              <a:rPr lang="hu-HU" dirty="0" smtClean="0"/>
              <a:t>%): </a:t>
            </a:r>
          </a:p>
          <a:p>
            <a:pPr lvl="2"/>
            <a:r>
              <a:rPr lang="hu-HU" sz="2200" u="sng" dirty="0" smtClean="0"/>
              <a:t>november 5-ig</a:t>
            </a:r>
            <a:r>
              <a:rPr lang="hu-HU" sz="2200" dirty="0" smtClean="0"/>
              <a:t>: címet és témamegjelölést </a:t>
            </a:r>
            <a:r>
              <a:rPr lang="hu-HU" sz="2200" dirty="0" err="1" smtClean="0"/>
              <a:t>emailben</a:t>
            </a:r>
            <a:r>
              <a:rPr lang="hu-HU" sz="2200" dirty="0" smtClean="0"/>
              <a:t> leadni.</a:t>
            </a:r>
          </a:p>
          <a:p>
            <a:pPr lvl="2"/>
            <a:r>
              <a:rPr lang="hu-HU" sz="2200" dirty="0" smtClean="0"/>
              <a:t>félév végén előzetes eredmények bemutatása</a:t>
            </a:r>
          </a:p>
        </p:txBody>
      </p:sp>
    </p:spTree>
    <p:extLst>
      <p:ext uri="{BB962C8B-B14F-4D97-AF65-F5344CB8AC3E}">
        <p14:creationId xmlns:p14="http://schemas.microsoft.com/office/powerpoint/2010/main" val="139201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Praktikus </a:t>
            </a:r>
            <a:r>
              <a:rPr lang="hu-HU" dirty="0"/>
              <a:t>dolgok: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kurzus </a:t>
            </a:r>
            <a:r>
              <a:rPr lang="hu-HU" dirty="0"/>
              <a:t>honlapja:	http://birot.hu/courses/2014-szintax/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Koltai Kornélia:	</a:t>
            </a:r>
            <a:r>
              <a:rPr lang="hu-HU" dirty="0"/>
              <a:t>	</a:t>
            </a:r>
            <a:r>
              <a:rPr lang="hu-HU" dirty="0" err="1" smtClean="0"/>
              <a:t>korneliakoltai</a:t>
            </a:r>
            <a:r>
              <a:rPr lang="hu-HU" dirty="0" smtClean="0"/>
              <a:t>@</a:t>
            </a:r>
            <a:r>
              <a:rPr lang="hu-HU" dirty="0" err="1" smtClean="0"/>
              <a:t>hotmail.com</a:t>
            </a:r>
            <a:endParaRPr lang="hu-HU" dirty="0" smtClean="0"/>
          </a:p>
          <a:p>
            <a:r>
              <a:rPr lang="hu-HU" dirty="0" err="1"/>
              <a:t>Biró</a:t>
            </a:r>
            <a:r>
              <a:rPr lang="hu-HU" dirty="0"/>
              <a:t> Tamás: 		</a:t>
            </a:r>
            <a:r>
              <a:rPr lang="hu-HU" dirty="0" err="1"/>
              <a:t>biro.tamas</a:t>
            </a:r>
            <a:r>
              <a:rPr lang="hu-HU" dirty="0"/>
              <a:t>@</a:t>
            </a:r>
            <a:r>
              <a:rPr lang="hu-HU" dirty="0" err="1"/>
              <a:t>btk.elte.hu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Kérdés, óhaj, panasz („fogadóóra”): </a:t>
            </a:r>
            <a:r>
              <a:rPr lang="hu-HU" dirty="0" err="1" smtClean="0"/>
              <a:t>emailes</a:t>
            </a:r>
            <a:r>
              <a:rPr lang="hu-HU" dirty="0" smtClean="0"/>
              <a:t> egyeztetés alapján.</a:t>
            </a:r>
          </a:p>
          <a:p>
            <a:endParaRPr lang="hu-HU" dirty="0"/>
          </a:p>
          <a:p>
            <a:r>
              <a:rPr lang="hu-HU" dirty="0" smtClean="0"/>
              <a:t>Pótóra: ha elmaradnak órák (jelenlegi állás szerint nem).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775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félév szerkezete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731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félév szerkezete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Alulról felfelé építkezve:</a:t>
            </a:r>
          </a:p>
          <a:p>
            <a:pPr marL="631825"/>
            <a:r>
              <a:rPr lang="hu-HU" dirty="0" smtClean="0"/>
              <a:t>Szófajok (</a:t>
            </a:r>
            <a:r>
              <a:rPr lang="hu-HU" i="1" dirty="0" err="1" smtClean="0"/>
              <a:t>parts-of-speech</a:t>
            </a:r>
            <a:r>
              <a:rPr lang="hu-HU" dirty="0" smtClean="0"/>
              <a:t>):</a:t>
            </a:r>
          </a:p>
          <a:p>
            <a:pPr marL="1619250" lvl="1"/>
            <a:r>
              <a:rPr lang="hu-HU" dirty="0" smtClean="0"/>
              <a:t>Főnevek, névszók				2. fejezet</a:t>
            </a:r>
          </a:p>
          <a:p>
            <a:pPr marL="1619250" lvl="1"/>
            <a:r>
              <a:rPr lang="hu-HU" dirty="0" smtClean="0"/>
              <a:t>Igék 						3. fejezet</a:t>
            </a:r>
          </a:p>
          <a:p>
            <a:pPr marL="1619250" lvl="1"/>
            <a:r>
              <a:rPr lang="hu-HU" dirty="0" smtClean="0"/>
              <a:t>Egyebek („partikulák”, </a:t>
            </a:r>
            <a:r>
              <a:rPr lang="hu-HU" i="1" dirty="0" err="1" smtClean="0"/>
              <a:t>particles</a:t>
            </a:r>
            <a:r>
              <a:rPr lang="hu-HU" dirty="0" smtClean="0"/>
              <a:t>)		4. fejezet</a:t>
            </a:r>
          </a:p>
          <a:p>
            <a:pPr marL="631825"/>
            <a:r>
              <a:rPr lang="hu-HU" dirty="0"/>
              <a:t>Szókapcsolatok (szószerkezetek, szintagmák; </a:t>
            </a:r>
            <a:r>
              <a:rPr lang="hu-HU" i="1" dirty="0" err="1"/>
              <a:t>phrases</a:t>
            </a:r>
            <a:r>
              <a:rPr lang="hu-HU" dirty="0" smtClean="0"/>
              <a:t>)</a:t>
            </a:r>
          </a:p>
          <a:p>
            <a:pPr marL="631825"/>
            <a:r>
              <a:rPr lang="hu-HU" dirty="0" smtClean="0"/>
              <a:t>Tagmondatok, mellékmondatok (</a:t>
            </a:r>
            <a:r>
              <a:rPr lang="hu-HU" i="1" dirty="0" err="1" smtClean="0"/>
              <a:t>clauses</a:t>
            </a:r>
            <a:r>
              <a:rPr lang="hu-HU" dirty="0" smtClean="0"/>
              <a:t>)	</a:t>
            </a:r>
            <a:r>
              <a:rPr lang="hu-HU" sz="2400" dirty="0" smtClean="0"/>
              <a:t>5. fejezet</a:t>
            </a:r>
          </a:p>
          <a:p>
            <a:pPr marL="631825"/>
            <a:r>
              <a:rPr lang="hu-HU" dirty="0" smtClean="0"/>
              <a:t>Mondat</a:t>
            </a:r>
            <a:r>
              <a:rPr lang="hu-HU" i="1" dirty="0" smtClean="0"/>
              <a:t> </a:t>
            </a:r>
            <a:r>
              <a:rPr lang="hu-HU" dirty="0" smtClean="0"/>
              <a:t>(</a:t>
            </a:r>
            <a:r>
              <a:rPr lang="en-US" i="1" dirty="0" smtClean="0"/>
              <a:t>sentence / utterance</a:t>
            </a:r>
            <a:r>
              <a:rPr lang="hu-HU" dirty="0" smtClean="0"/>
              <a:t>)			</a:t>
            </a:r>
            <a:r>
              <a:rPr lang="hu-HU" sz="2400" dirty="0" smtClean="0"/>
              <a:t>5. fejezet</a:t>
            </a:r>
          </a:p>
          <a:p>
            <a:pPr marL="631825"/>
            <a:r>
              <a:rPr lang="hu-HU" dirty="0" smtClean="0"/>
              <a:t>Szöveg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456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Nyelvi szintek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(Hang, fonéma, szótag…)</a:t>
            </a:r>
          </a:p>
          <a:p>
            <a:r>
              <a:rPr lang="hu-HU" dirty="0" smtClean="0"/>
              <a:t>Morféma: a legkisebb, jelentéssel bíró nyelvi jel</a:t>
            </a:r>
          </a:p>
          <a:p>
            <a:r>
              <a:rPr lang="hu-HU" dirty="0" smtClean="0"/>
              <a:t>Szavak (</a:t>
            </a:r>
            <a:r>
              <a:rPr lang="hu-HU" i="1" dirty="0" err="1" smtClean="0"/>
              <a:t>words</a:t>
            </a:r>
            <a:r>
              <a:rPr lang="hu-HU" dirty="0" smtClean="0"/>
              <a:t>):</a:t>
            </a:r>
          </a:p>
          <a:p>
            <a:pPr lvl="1"/>
            <a:r>
              <a:rPr lang="hu-HU" dirty="0" smtClean="0"/>
              <a:t>Szófajok (</a:t>
            </a:r>
            <a:r>
              <a:rPr lang="hu-HU" i="1" dirty="0" err="1" smtClean="0"/>
              <a:t>parts-of-speech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Mondatrészek</a:t>
            </a:r>
          </a:p>
          <a:p>
            <a:r>
              <a:rPr lang="hu-HU" dirty="0" smtClean="0"/>
              <a:t>Szókapcsolatok (szószerkezetek, szintagmák; </a:t>
            </a:r>
            <a:r>
              <a:rPr lang="hu-HU" i="1" dirty="0" err="1"/>
              <a:t>phrases</a:t>
            </a:r>
            <a:r>
              <a:rPr lang="hu-HU" dirty="0" smtClean="0"/>
              <a:t>)</a:t>
            </a:r>
          </a:p>
          <a:p>
            <a:r>
              <a:rPr lang="hu-HU" dirty="0" smtClean="0"/>
              <a:t>Tagmondatok/mondategységek, mellékmondatok (</a:t>
            </a:r>
            <a:r>
              <a:rPr lang="hu-HU" i="1" dirty="0" err="1" smtClean="0"/>
              <a:t>clauses</a:t>
            </a:r>
            <a:r>
              <a:rPr lang="hu-HU" dirty="0" smtClean="0"/>
              <a:t>)</a:t>
            </a:r>
          </a:p>
          <a:p>
            <a:r>
              <a:rPr lang="hu-HU" dirty="0" smtClean="0"/>
              <a:t>Mondat</a:t>
            </a:r>
            <a:r>
              <a:rPr lang="hu-HU" i="1" dirty="0" smtClean="0"/>
              <a:t> </a:t>
            </a:r>
            <a:r>
              <a:rPr lang="hu-HU" dirty="0" smtClean="0"/>
              <a:t>(</a:t>
            </a:r>
            <a:r>
              <a:rPr lang="en-US" i="1" dirty="0" smtClean="0"/>
              <a:t>sentence / utterance</a:t>
            </a:r>
            <a:r>
              <a:rPr lang="hu-HU" dirty="0" smtClean="0"/>
              <a:t>)</a:t>
            </a:r>
          </a:p>
          <a:p>
            <a:r>
              <a:rPr lang="hu-HU" dirty="0" smtClean="0"/>
              <a:t>Szöveg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6613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443</Words>
  <Application>Microsoft Office PowerPoint</Application>
  <PresentationFormat>Szélesvásznú</PresentationFormat>
  <Paragraphs>122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Office-téma</vt:lpstr>
      <vt:lpstr>Klasszikus héber nyelv 4.: Szintaxis</vt:lpstr>
      <vt:lpstr>Informatikusviccek</vt:lpstr>
      <vt:lpstr>Az óra céljai:</vt:lpstr>
      <vt:lpstr>Az óra céljai:</vt:lpstr>
      <vt:lpstr>Követelmények, praktikus dolgok:</vt:lpstr>
      <vt:lpstr>Praktikus dolgok:</vt:lpstr>
      <vt:lpstr>A félév szerkezete</vt:lpstr>
      <vt:lpstr>A félév szerkezete</vt:lpstr>
      <vt:lpstr>Nyelvi szintek</vt:lpstr>
      <vt:lpstr>Szavak a mondatban</vt:lpstr>
      <vt:lpstr>Informatikusviccek</vt:lpstr>
      <vt:lpstr>Informatikusviccek – nyelvészszemmel</vt:lpstr>
      <vt:lpstr>Informatikusviccek – nyelvészszemmel</vt:lpstr>
      <vt:lpstr>Informatikusviccek – nyelvészszemmel</vt:lpstr>
      <vt:lpstr>Informatikusviccek – nyelvészszemmel</vt:lpstr>
      <vt:lpstr>Informatikusviccek – nyelvészszemmel</vt:lpstr>
      <vt:lpstr>Tanulságok</vt:lpstr>
      <vt:lpstr>Tanulságok,  avagy miért kell szintaxist tanulnunk,  ha a Bibliát szeretnénk megérteni?</vt:lpstr>
      <vt:lpstr>A főnevekkel kapcsolatos  elsőéves tananyag ismétlése</vt:lpstr>
      <vt:lpstr>Házi feladat</vt:lpstr>
      <vt:lpstr>Következő órára: olvasandó + házi feladat</vt:lpstr>
      <vt:lpstr>Viszlát jövő szerdán!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66</cp:revision>
  <dcterms:created xsi:type="dcterms:W3CDTF">2014-09-05T15:07:34Z</dcterms:created>
  <dcterms:modified xsi:type="dcterms:W3CDTF">2014-09-11T12:00:43Z</dcterms:modified>
</cp:coreProperties>
</file>