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90" r:id="rId3"/>
    <p:sldId id="389" r:id="rId4"/>
    <p:sldId id="391" r:id="rId5"/>
    <p:sldId id="392" r:id="rId6"/>
    <p:sldId id="394" r:id="rId7"/>
    <p:sldId id="395" r:id="rId8"/>
    <p:sldId id="396" r:id="rId9"/>
    <p:sldId id="397" r:id="rId10"/>
    <p:sldId id="363" r:id="rId11"/>
    <p:sldId id="365" r:id="rId12"/>
    <p:sldId id="371" r:id="rId13"/>
    <p:sldId id="372" r:id="rId14"/>
    <p:sldId id="373" r:id="rId15"/>
    <p:sldId id="376" r:id="rId16"/>
    <p:sldId id="377" r:id="rId17"/>
    <p:sldId id="378" r:id="rId18"/>
    <p:sldId id="379" r:id="rId19"/>
    <p:sldId id="380" r:id="rId20"/>
    <p:sldId id="381" r:id="rId21"/>
    <p:sldId id="382" r:id="rId22"/>
    <p:sldId id="383" r:id="rId23"/>
    <p:sldId id="384" r:id="rId24"/>
    <p:sldId id="385" r:id="rId25"/>
    <p:sldId id="386" r:id="rId26"/>
    <p:sldId id="387" r:id="rId27"/>
    <p:sldId id="399" r:id="rId28"/>
    <p:sldId id="400" r:id="rId29"/>
    <p:sldId id="398" r:id="rId30"/>
    <p:sldId id="401" r:id="rId31"/>
    <p:sldId id="285" r:id="rId32"/>
    <p:sldId id="258" r:id="rId33"/>
    <p:sldId id="287" r:id="rId34"/>
  </p:sldIdLst>
  <p:sldSz cx="12192000" cy="6858000"/>
  <p:notesSz cx="6858000" cy="9144000"/>
  <p:defaultTextStyle>
    <a:defPPr>
      <a:defRPr lang="hu-H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45BBED6-0CC6-4DE3-A318-C7C2BE817738}" type="doc">
      <dgm:prSet loTypeId="urn:microsoft.com/office/officeart/2005/8/layout/process1" loCatId="process" qsTypeId="urn:microsoft.com/office/officeart/2005/8/quickstyle/simple3" qsCatId="simple" csTypeId="urn:microsoft.com/office/officeart/2005/8/colors/accent1_2" csCatId="accent1" phldr="1"/>
      <dgm:spPr/>
    </dgm:pt>
    <dgm:pt modelId="{C1D7FFA4-1191-4273-9D04-587C601FD7FB}">
      <dgm:prSet phldrT="[Szöveg]"/>
      <dgm:spPr/>
      <dgm:t>
        <a:bodyPr/>
        <a:lstStyle/>
        <a:p>
          <a:r>
            <a:rPr lang="hu-HU" dirty="0" smtClean="0"/>
            <a:t>morfológia</a:t>
          </a:r>
          <a:endParaRPr lang="hu-HU" dirty="0"/>
        </a:p>
      </dgm:t>
    </dgm:pt>
    <dgm:pt modelId="{2141EB04-D294-42CC-B1B5-501E3D2C20B8}" type="parTrans" cxnId="{C779DAE5-C862-44E6-B72E-7D7821B729FD}">
      <dgm:prSet/>
      <dgm:spPr/>
      <dgm:t>
        <a:bodyPr/>
        <a:lstStyle/>
        <a:p>
          <a:endParaRPr lang="hu-HU"/>
        </a:p>
      </dgm:t>
    </dgm:pt>
    <dgm:pt modelId="{371E8588-9CA8-4069-9DBB-3E304DCA7D94}" type="sibTrans" cxnId="{C779DAE5-C862-44E6-B72E-7D7821B729FD}">
      <dgm:prSet/>
      <dgm:spPr>
        <a:solidFill>
          <a:schemeClr val="tx2">
            <a:lumMod val="75000"/>
          </a:schemeClr>
        </a:solidFill>
      </dgm:spPr>
      <dgm:t>
        <a:bodyPr/>
        <a:lstStyle/>
        <a:p>
          <a:endParaRPr lang="hu-HU"/>
        </a:p>
      </dgm:t>
    </dgm:pt>
    <dgm:pt modelId="{E2D7CCDF-AB0A-4D8E-92CC-A1C863BACE3E}">
      <dgm:prSet phldrT="[Szöveg]"/>
      <dgm:spPr/>
      <dgm:t>
        <a:bodyPr/>
        <a:lstStyle/>
        <a:p>
          <a:r>
            <a:rPr lang="hu-HU" dirty="0" smtClean="0"/>
            <a:t>szintaxis</a:t>
          </a:r>
          <a:endParaRPr lang="hu-HU" dirty="0"/>
        </a:p>
      </dgm:t>
    </dgm:pt>
    <dgm:pt modelId="{A2F0DD5E-38E1-487C-AEE1-CFB057D594F9}" type="parTrans" cxnId="{221AD872-F6E8-474A-923E-57969AADAD4B}">
      <dgm:prSet/>
      <dgm:spPr/>
      <dgm:t>
        <a:bodyPr/>
        <a:lstStyle/>
        <a:p>
          <a:endParaRPr lang="hu-HU"/>
        </a:p>
      </dgm:t>
    </dgm:pt>
    <dgm:pt modelId="{1F826D7A-5C7A-4E52-AB66-B42180ABE6D8}" type="sibTrans" cxnId="{221AD872-F6E8-474A-923E-57969AADAD4B}">
      <dgm:prSet/>
      <dgm:spPr>
        <a:solidFill>
          <a:schemeClr val="bg2">
            <a:lumMod val="25000"/>
          </a:schemeClr>
        </a:solidFill>
      </dgm:spPr>
      <dgm:t>
        <a:bodyPr/>
        <a:lstStyle/>
        <a:p>
          <a:endParaRPr lang="hu-HU"/>
        </a:p>
      </dgm:t>
    </dgm:pt>
    <dgm:pt modelId="{7B6CBDAE-8471-40B3-811D-E1402D7E6703}">
      <dgm:prSet phldrT="[Szöveg]"/>
      <dgm:spPr/>
      <dgm:t>
        <a:bodyPr/>
        <a:lstStyle/>
        <a:p>
          <a:r>
            <a:rPr lang="hu-HU" dirty="0" smtClean="0"/>
            <a:t>szöveg</a:t>
          </a:r>
          <a:endParaRPr lang="hu-HU" dirty="0"/>
        </a:p>
      </dgm:t>
    </dgm:pt>
    <dgm:pt modelId="{8C2FEFBA-A10C-4434-9A7B-715CB188855A}" type="parTrans" cxnId="{8C95C54E-FA8C-4CE0-BF02-EFE4251E3F67}">
      <dgm:prSet/>
      <dgm:spPr/>
      <dgm:t>
        <a:bodyPr/>
        <a:lstStyle/>
        <a:p>
          <a:endParaRPr lang="hu-HU"/>
        </a:p>
      </dgm:t>
    </dgm:pt>
    <dgm:pt modelId="{49158679-FABA-4197-A96C-D103A1687993}" type="sibTrans" cxnId="{8C95C54E-FA8C-4CE0-BF02-EFE4251E3F67}">
      <dgm:prSet/>
      <dgm:spPr/>
      <dgm:t>
        <a:bodyPr/>
        <a:lstStyle/>
        <a:p>
          <a:endParaRPr lang="hu-HU"/>
        </a:p>
      </dgm:t>
    </dgm:pt>
    <dgm:pt modelId="{12CF9F76-623C-42A0-A69D-040A2E5BCD7B}">
      <dgm:prSet phldrT="[Szöveg]"/>
      <dgm:spPr/>
      <dgm:t>
        <a:bodyPr/>
        <a:lstStyle/>
        <a:p>
          <a:r>
            <a:rPr lang="hu-HU" dirty="0" smtClean="0"/>
            <a:t>lexikon</a:t>
          </a:r>
          <a:endParaRPr lang="hu-HU" dirty="0"/>
        </a:p>
      </dgm:t>
    </dgm:pt>
    <dgm:pt modelId="{71660567-36AF-481D-AC39-A6EC901A48F5}" type="parTrans" cxnId="{FE5B3984-B28E-4085-91EA-20741648289E}">
      <dgm:prSet/>
      <dgm:spPr/>
      <dgm:t>
        <a:bodyPr/>
        <a:lstStyle/>
        <a:p>
          <a:endParaRPr lang="hu-HU"/>
        </a:p>
      </dgm:t>
    </dgm:pt>
    <dgm:pt modelId="{0E16EFB4-6E6F-4099-8772-B68E396B3726}" type="sibTrans" cxnId="{FE5B3984-B28E-4085-91EA-20741648289E}">
      <dgm:prSet/>
      <dgm:spPr>
        <a:solidFill>
          <a:schemeClr val="bg2">
            <a:lumMod val="25000"/>
          </a:schemeClr>
        </a:solidFill>
      </dgm:spPr>
      <dgm:t>
        <a:bodyPr/>
        <a:lstStyle/>
        <a:p>
          <a:endParaRPr lang="hu-HU"/>
        </a:p>
      </dgm:t>
    </dgm:pt>
    <dgm:pt modelId="{E7DB797E-26D1-4FA1-BA4E-802AAC6F1A0D}" type="pres">
      <dgm:prSet presAssocID="{C45BBED6-0CC6-4DE3-A318-C7C2BE817738}" presName="Name0" presStyleCnt="0">
        <dgm:presLayoutVars>
          <dgm:dir/>
          <dgm:resizeHandles val="exact"/>
        </dgm:presLayoutVars>
      </dgm:prSet>
      <dgm:spPr/>
    </dgm:pt>
    <dgm:pt modelId="{CE3779BC-B0B0-4E2A-B544-49C39D0BF075}" type="pres">
      <dgm:prSet presAssocID="{C1D7FFA4-1191-4273-9D04-587C601FD7FB}" presName="node" presStyleLbl="node1" presStyleIdx="0" presStyleCnt="4" custLinFactX="88621" custLinFactY="-85514" custLinFactNeighborX="100000" custLinFactNeighborY="-100000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114934ED-EC57-4CEE-A040-26AB1634297A}" type="pres">
      <dgm:prSet presAssocID="{371E8588-9CA8-4069-9DBB-3E304DCA7D94}" presName="sibTrans" presStyleLbl="sibTrans2D1" presStyleIdx="0" presStyleCnt="3" custAng="17971743" custLinFactX="100000" custLinFactY="-56903" custLinFactNeighborX="154938" custLinFactNeighborY="-100000"/>
      <dgm:spPr/>
      <dgm:t>
        <a:bodyPr/>
        <a:lstStyle/>
        <a:p>
          <a:endParaRPr lang="hu-HU"/>
        </a:p>
      </dgm:t>
    </dgm:pt>
    <dgm:pt modelId="{8E5F0A0E-C67E-450B-9C23-3A378E082B45}" type="pres">
      <dgm:prSet presAssocID="{371E8588-9CA8-4069-9DBB-3E304DCA7D94}" presName="connectorText" presStyleLbl="sibTrans2D1" presStyleIdx="0" presStyleCnt="3"/>
      <dgm:spPr/>
      <dgm:t>
        <a:bodyPr/>
        <a:lstStyle/>
        <a:p>
          <a:endParaRPr lang="hu-HU"/>
        </a:p>
      </dgm:t>
    </dgm:pt>
    <dgm:pt modelId="{64A63497-2007-4D4F-9118-59310B53B19A}" type="pres">
      <dgm:prSet presAssocID="{12CF9F76-623C-42A0-A69D-040A2E5BCD7B}" presName="node" presStyleLbl="node1" presStyleIdx="1" presStyleCnt="4" custLinFactNeighborX="-28798" custLinFactNeighborY="-1600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E49C070D-575D-47F9-8A9D-029FF5B7AB36}" type="pres">
      <dgm:prSet presAssocID="{0E16EFB4-6E6F-4099-8772-B68E396B3726}" presName="sibTrans" presStyleLbl="sibTrans2D1" presStyleIdx="1" presStyleCnt="3" custScaleX="140453"/>
      <dgm:spPr/>
      <dgm:t>
        <a:bodyPr/>
        <a:lstStyle/>
        <a:p>
          <a:endParaRPr lang="hu-HU"/>
        </a:p>
      </dgm:t>
    </dgm:pt>
    <dgm:pt modelId="{7A0A83C7-95BD-4288-9984-5071A6617DAC}" type="pres">
      <dgm:prSet presAssocID="{0E16EFB4-6E6F-4099-8772-B68E396B3726}" presName="connectorText" presStyleLbl="sibTrans2D1" presStyleIdx="1" presStyleCnt="3"/>
      <dgm:spPr/>
      <dgm:t>
        <a:bodyPr/>
        <a:lstStyle/>
        <a:p>
          <a:endParaRPr lang="hu-HU"/>
        </a:p>
      </dgm:t>
    </dgm:pt>
    <dgm:pt modelId="{6C56754F-B9A0-494C-A2EC-80790F012F38}" type="pres">
      <dgm:prSet presAssocID="{E2D7CCDF-AB0A-4D8E-92CC-A1C863BACE3E}" presName="node" presStyleLbl="node1" presStyleIdx="2" presStyleCnt="4" custLinFactNeighborX="-19197" custLinFactNeighborY="-78389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22ECF89A-D73B-4EF8-A414-45D59AA910E6}" type="pres">
      <dgm:prSet presAssocID="{1F826D7A-5C7A-4E52-AB66-B42180ABE6D8}" presName="sibTrans" presStyleLbl="sibTrans2D1" presStyleIdx="2" presStyleCnt="3"/>
      <dgm:spPr/>
      <dgm:t>
        <a:bodyPr/>
        <a:lstStyle/>
        <a:p>
          <a:endParaRPr lang="hu-HU"/>
        </a:p>
      </dgm:t>
    </dgm:pt>
    <dgm:pt modelId="{DC505039-E593-4B78-9BF3-AF57464EBD2C}" type="pres">
      <dgm:prSet presAssocID="{1F826D7A-5C7A-4E52-AB66-B42180ABE6D8}" presName="connectorText" presStyleLbl="sibTrans2D1" presStyleIdx="2" presStyleCnt="3"/>
      <dgm:spPr/>
      <dgm:t>
        <a:bodyPr/>
        <a:lstStyle/>
        <a:p>
          <a:endParaRPr lang="hu-HU"/>
        </a:p>
      </dgm:t>
    </dgm:pt>
    <dgm:pt modelId="{CF4347B4-A4F8-4E8A-84E2-A7FFE9BCDCC6}" type="pres">
      <dgm:prSet presAssocID="{7B6CBDAE-8471-40B3-811D-E1402D7E6703}" presName="node" presStyleLbl="node1" presStyleIdx="3" presStyleCnt="4" custLinFactNeighborY="-71990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C79B6E5C-E457-467F-9D30-B207DB0358D6}" type="presOf" srcId="{7B6CBDAE-8471-40B3-811D-E1402D7E6703}" destId="{CF4347B4-A4F8-4E8A-84E2-A7FFE9BCDCC6}" srcOrd="0" destOrd="0" presId="urn:microsoft.com/office/officeart/2005/8/layout/process1"/>
    <dgm:cxn modelId="{A29D8160-59B2-4ED6-BD44-0008B43CE4F9}" type="presOf" srcId="{371E8588-9CA8-4069-9DBB-3E304DCA7D94}" destId="{8E5F0A0E-C67E-450B-9C23-3A378E082B45}" srcOrd="1" destOrd="0" presId="urn:microsoft.com/office/officeart/2005/8/layout/process1"/>
    <dgm:cxn modelId="{CBF2C087-37E9-41EA-890C-9696A3826AD7}" type="presOf" srcId="{12CF9F76-623C-42A0-A69D-040A2E5BCD7B}" destId="{64A63497-2007-4D4F-9118-59310B53B19A}" srcOrd="0" destOrd="0" presId="urn:microsoft.com/office/officeart/2005/8/layout/process1"/>
    <dgm:cxn modelId="{FE5B3984-B28E-4085-91EA-20741648289E}" srcId="{C45BBED6-0CC6-4DE3-A318-C7C2BE817738}" destId="{12CF9F76-623C-42A0-A69D-040A2E5BCD7B}" srcOrd="1" destOrd="0" parTransId="{71660567-36AF-481D-AC39-A6EC901A48F5}" sibTransId="{0E16EFB4-6E6F-4099-8772-B68E396B3726}"/>
    <dgm:cxn modelId="{1B51E239-65F7-4DE6-960D-CD58A1AE3EFE}" type="presOf" srcId="{1F826D7A-5C7A-4E52-AB66-B42180ABE6D8}" destId="{DC505039-E593-4B78-9BF3-AF57464EBD2C}" srcOrd="1" destOrd="0" presId="urn:microsoft.com/office/officeart/2005/8/layout/process1"/>
    <dgm:cxn modelId="{8A86B70A-A7B3-46AF-8BAF-681C3B876F41}" type="presOf" srcId="{1F826D7A-5C7A-4E52-AB66-B42180ABE6D8}" destId="{22ECF89A-D73B-4EF8-A414-45D59AA910E6}" srcOrd="0" destOrd="0" presId="urn:microsoft.com/office/officeart/2005/8/layout/process1"/>
    <dgm:cxn modelId="{221AD872-F6E8-474A-923E-57969AADAD4B}" srcId="{C45BBED6-0CC6-4DE3-A318-C7C2BE817738}" destId="{E2D7CCDF-AB0A-4D8E-92CC-A1C863BACE3E}" srcOrd="2" destOrd="0" parTransId="{A2F0DD5E-38E1-487C-AEE1-CFB057D594F9}" sibTransId="{1F826D7A-5C7A-4E52-AB66-B42180ABE6D8}"/>
    <dgm:cxn modelId="{52766533-F12A-41FB-8FA6-05D99F5FA47F}" type="presOf" srcId="{371E8588-9CA8-4069-9DBB-3E304DCA7D94}" destId="{114934ED-EC57-4CEE-A040-26AB1634297A}" srcOrd="0" destOrd="0" presId="urn:microsoft.com/office/officeart/2005/8/layout/process1"/>
    <dgm:cxn modelId="{86B9A970-7A74-4C2A-8B6C-B103D841FDD5}" type="presOf" srcId="{C1D7FFA4-1191-4273-9D04-587C601FD7FB}" destId="{CE3779BC-B0B0-4E2A-B544-49C39D0BF075}" srcOrd="0" destOrd="0" presId="urn:microsoft.com/office/officeart/2005/8/layout/process1"/>
    <dgm:cxn modelId="{0B5A7BA5-8188-4C4E-8F9C-CEF3457545F7}" type="presOf" srcId="{0E16EFB4-6E6F-4099-8772-B68E396B3726}" destId="{E49C070D-575D-47F9-8A9D-029FF5B7AB36}" srcOrd="0" destOrd="0" presId="urn:microsoft.com/office/officeart/2005/8/layout/process1"/>
    <dgm:cxn modelId="{8C95C54E-FA8C-4CE0-BF02-EFE4251E3F67}" srcId="{C45BBED6-0CC6-4DE3-A318-C7C2BE817738}" destId="{7B6CBDAE-8471-40B3-811D-E1402D7E6703}" srcOrd="3" destOrd="0" parTransId="{8C2FEFBA-A10C-4434-9A7B-715CB188855A}" sibTransId="{49158679-FABA-4197-A96C-D103A1687993}"/>
    <dgm:cxn modelId="{C779DAE5-C862-44E6-B72E-7D7821B729FD}" srcId="{C45BBED6-0CC6-4DE3-A318-C7C2BE817738}" destId="{C1D7FFA4-1191-4273-9D04-587C601FD7FB}" srcOrd="0" destOrd="0" parTransId="{2141EB04-D294-42CC-B1B5-501E3D2C20B8}" sibTransId="{371E8588-9CA8-4069-9DBB-3E304DCA7D94}"/>
    <dgm:cxn modelId="{7B2C93D9-5C71-41F2-B140-516AA2323DBC}" type="presOf" srcId="{0E16EFB4-6E6F-4099-8772-B68E396B3726}" destId="{7A0A83C7-95BD-4288-9984-5071A6617DAC}" srcOrd="1" destOrd="0" presId="urn:microsoft.com/office/officeart/2005/8/layout/process1"/>
    <dgm:cxn modelId="{D91BA115-C6DA-4959-8925-C9237D102B49}" type="presOf" srcId="{C45BBED6-0CC6-4DE3-A318-C7C2BE817738}" destId="{E7DB797E-26D1-4FA1-BA4E-802AAC6F1A0D}" srcOrd="0" destOrd="0" presId="urn:microsoft.com/office/officeart/2005/8/layout/process1"/>
    <dgm:cxn modelId="{CCF789C8-A753-4486-AC66-8588D950ABBA}" type="presOf" srcId="{E2D7CCDF-AB0A-4D8E-92CC-A1C863BACE3E}" destId="{6C56754F-B9A0-494C-A2EC-80790F012F38}" srcOrd="0" destOrd="0" presId="urn:microsoft.com/office/officeart/2005/8/layout/process1"/>
    <dgm:cxn modelId="{D7020BFC-60BD-438F-8F9D-706D94246DF9}" type="presParOf" srcId="{E7DB797E-26D1-4FA1-BA4E-802AAC6F1A0D}" destId="{CE3779BC-B0B0-4E2A-B544-49C39D0BF075}" srcOrd="0" destOrd="0" presId="urn:microsoft.com/office/officeart/2005/8/layout/process1"/>
    <dgm:cxn modelId="{518E7CD7-EF7B-4A8B-8197-63333904579E}" type="presParOf" srcId="{E7DB797E-26D1-4FA1-BA4E-802AAC6F1A0D}" destId="{114934ED-EC57-4CEE-A040-26AB1634297A}" srcOrd="1" destOrd="0" presId="urn:microsoft.com/office/officeart/2005/8/layout/process1"/>
    <dgm:cxn modelId="{7D2F58E6-E510-4319-BA20-9D976A829F03}" type="presParOf" srcId="{114934ED-EC57-4CEE-A040-26AB1634297A}" destId="{8E5F0A0E-C67E-450B-9C23-3A378E082B45}" srcOrd="0" destOrd="0" presId="urn:microsoft.com/office/officeart/2005/8/layout/process1"/>
    <dgm:cxn modelId="{DE1FCF66-D2F9-4B01-8047-85BE678EC6C3}" type="presParOf" srcId="{E7DB797E-26D1-4FA1-BA4E-802AAC6F1A0D}" destId="{64A63497-2007-4D4F-9118-59310B53B19A}" srcOrd="2" destOrd="0" presId="urn:microsoft.com/office/officeart/2005/8/layout/process1"/>
    <dgm:cxn modelId="{30B9C75D-8DE9-4D74-8C52-7351D3482DF2}" type="presParOf" srcId="{E7DB797E-26D1-4FA1-BA4E-802AAC6F1A0D}" destId="{E49C070D-575D-47F9-8A9D-029FF5B7AB36}" srcOrd="3" destOrd="0" presId="urn:microsoft.com/office/officeart/2005/8/layout/process1"/>
    <dgm:cxn modelId="{6885AB75-1148-496E-A7B8-826CD0DC29AD}" type="presParOf" srcId="{E49C070D-575D-47F9-8A9D-029FF5B7AB36}" destId="{7A0A83C7-95BD-4288-9984-5071A6617DAC}" srcOrd="0" destOrd="0" presId="urn:microsoft.com/office/officeart/2005/8/layout/process1"/>
    <dgm:cxn modelId="{58A26EF5-77BC-4337-AE0A-74DB8B60B449}" type="presParOf" srcId="{E7DB797E-26D1-4FA1-BA4E-802AAC6F1A0D}" destId="{6C56754F-B9A0-494C-A2EC-80790F012F38}" srcOrd="4" destOrd="0" presId="urn:microsoft.com/office/officeart/2005/8/layout/process1"/>
    <dgm:cxn modelId="{A5F3CAE2-6196-4A3C-B3F4-3912DE992878}" type="presParOf" srcId="{E7DB797E-26D1-4FA1-BA4E-802AAC6F1A0D}" destId="{22ECF89A-D73B-4EF8-A414-45D59AA910E6}" srcOrd="5" destOrd="0" presId="urn:microsoft.com/office/officeart/2005/8/layout/process1"/>
    <dgm:cxn modelId="{FA85AEF2-AAA2-491D-971C-88184CB37364}" type="presParOf" srcId="{22ECF89A-D73B-4EF8-A414-45D59AA910E6}" destId="{DC505039-E593-4B78-9BF3-AF57464EBD2C}" srcOrd="0" destOrd="0" presId="urn:microsoft.com/office/officeart/2005/8/layout/process1"/>
    <dgm:cxn modelId="{507C1695-74A0-4607-95EE-9861F82EB9AF}" type="presParOf" srcId="{E7DB797E-26D1-4FA1-BA4E-802AAC6F1A0D}" destId="{CF4347B4-A4F8-4E8A-84E2-A7FFE9BCDCC6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3779BC-B0B0-4E2A-B544-49C39D0BF075}">
      <dsp:nvSpPr>
        <dsp:cNvPr id="0" name=""/>
        <dsp:cNvSpPr/>
      </dsp:nvSpPr>
      <dsp:spPr>
        <a:xfrm>
          <a:off x="2012250" y="502515"/>
          <a:ext cx="1561703" cy="93702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300" kern="1200" dirty="0" smtClean="0"/>
            <a:t>morfológia</a:t>
          </a:r>
          <a:endParaRPr lang="hu-HU" sz="2300" kern="1200" dirty="0"/>
        </a:p>
      </dsp:txBody>
      <dsp:txXfrm>
        <a:off x="2039694" y="529959"/>
        <a:ext cx="1506815" cy="882133"/>
      </dsp:txXfrm>
    </dsp:sp>
    <dsp:sp modelId="{114934ED-EC57-4CEE-A040-26AB1634297A}">
      <dsp:nvSpPr>
        <dsp:cNvPr id="0" name=""/>
        <dsp:cNvSpPr/>
      </dsp:nvSpPr>
      <dsp:spPr>
        <a:xfrm rot="1672779">
          <a:off x="3672655" y="1043138"/>
          <a:ext cx="416907" cy="387302"/>
        </a:xfrm>
        <a:prstGeom prst="rightArrow">
          <a:avLst>
            <a:gd name="adj1" fmla="val 60000"/>
            <a:gd name="adj2" fmla="val 50000"/>
          </a:avLst>
        </a:prstGeom>
        <a:solidFill>
          <a:schemeClr val="tx2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u-HU" sz="1600" kern="1200"/>
        </a:p>
      </dsp:txBody>
      <dsp:txXfrm>
        <a:off x="3679398" y="1093432"/>
        <a:ext cx="300716" cy="232382"/>
      </dsp:txXfrm>
    </dsp:sp>
    <dsp:sp modelId="{64A63497-2007-4D4F-9118-59310B53B19A}">
      <dsp:nvSpPr>
        <dsp:cNvPr id="0" name=""/>
        <dsp:cNvSpPr/>
      </dsp:nvSpPr>
      <dsp:spPr>
        <a:xfrm>
          <a:off x="2061873" y="2225830"/>
          <a:ext cx="1561703" cy="93702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300" kern="1200" dirty="0" smtClean="0"/>
            <a:t>lexikon</a:t>
          </a:r>
          <a:endParaRPr lang="hu-HU" sz="2300" kern="1200" dirty="0"/>
        </a:p>
      </dsp:txBody>
      <dsp:txXfrm>
        <a:off x="2089317" y="2253274"/>
        <a:ext cx="1506815" cy="882133"/>
      </dsp:txXfrm>
    </dsp:sp>
    <dsp:sp modelId="{E49C070D-575D-47F9-8A9D-029FF5B7AB36}">
      <dsp:nvSpPr>
        <dsp:cNvPr id="0" name=""/>
        <dsp:cNvSpPr/>
      </dsp:nvSpPr>
      <dsp:spPr>
        <a:xfrm rot="20510829">
          <a:off x="3701609" y="2137812"/>
          <a:ext cx="495764" cy="387302"/>
        </a:xfrm>
        <a:prstGeom prst="rightArrow">
          <a:avLst>
            <a:gd name="adj1" fmla="val 60000"/>
            <a:gd name="adj2" fmla="val 50000"/>
          </a:avLst>
        </a:prstGeom>
        <a:solidFill>
          <a:schemeClr val="bg2">
            <a:lumMod val="25000"/>
          </a:schemeClr>
        </a:soli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u-HU" sz="1600" kern="1200"/>
        </a:p>
      </dsp:txBody>
      <dsp:txXfrm>
        <a:off x="3704500" y="2233372"/>
        <a:ext cx="379573" cy="232382"/>
      </dsp:txXfrm>
    </dsp:sp>
    <dsp:sp modelId="{6C56754F-B9A0-494C-A2EC-80790F012F38}">
      <dsp:nvSpPr>
        <dsp:cNvPr id="0" name=""/>
        <dsp:cNvSpPr/>
      </dsp:nvSpPr>
      <dsp:spPr>
        <a:xfrm>
          <a:off x="4256420" y="1506300"/>
          <a:ext cx="1561703" cy="93702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300" kern="1200" dirty="0" smtClean="0"/>
            <a:t>szintaxis</a:t>
          </a:r>
          <a:endParaRPr lang="hu-HU" sz="2300" kern="1200" dirty="0"/>
        </a:p>
      </dsp:txBody>
      <dsp:txXfrm>
        <a:off x="4283864" y="1533744"/>
        <a:ext cx="1506815" cy="882133"/>
      </dsp:txXfrm>
    </dsp:sp>
    <dsp:sp modelId="{22ECF89A-D73B-4EF8-A414-45D59AA910E6}">
      <dsp:nvSpPr>
        <dsp:cNvPr id="0" name=""/>
        <dsp:cNvSpPr/>
      </dsp:nvSpPr>
      <dsp:spPr>
        <a:xfrm rot="89355">
          <a:off x="6004207" y="1811430"/>
          <a:ext cx="394772" cy="387302"/>
        </a:xfrm>
        <a:prstGeom prst="rightArrow">
          <a:avLst>
            <a:gd name="adj1" fmla="val 60000"/>
            <a:gd name="adj2" fmla="val 50000"/>
          </a:avLst>
        </a:prstGeom>
        <a:solidFill>
          <a:schemeClr val="bg2">
            <a:lumMod val="25000"/>
          </a:schemeClr>
        </a:soli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u-HU" sz="1600" kern="1200"/>
        </a:p>
      </dsp:txBody>
      <dsp:txXfrm>
        <a:off x="6004227" y="1887380"/>
        <a:ext cx="278581" cy="232382"/>
      </dsp:txXfrm>
    </dsp:sp>
    <dsp:sp modelId="{CF4347B4-A4F8-4E8A-84E2-A7FFE9BCDCC6}">
      <dsp:nvSpPr>
        <dsp:cNvPr id="0" name=""/>
        <dsp:cNvSpPr/>
      </dsp:nvSpPr>
      <dsp:spPr>
        <a:xfrm>
          <a:off x="6562724" y="1566260"/>
          <a:ext cx="1561703" cy="93702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300" kern="1200" dirty="0" smtClean="0"/>
            <a:t>szöveg</a:t>
          </a:r>
          <a:endParaRPr lang="hu-HU" sz="2300" kern="1200" dirty="0"/>
        </a:p>
      </dsp:txBody>
      <dsp:txXfrm>
        <a:off x="6590168" y="1593704"/>
        <a:ext cx="1506815" cy="8821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3B96A2-F6AD-4F15-BF3E-38414CACD252}" type="datetimeFigureOut">
              <a:rPr lang="hu-HU"/>
              <a:pPr>
                <a:defRPr/>
              </a:pPr>
              <a:t>2014.11.19.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93518F-DECE-45B8-A42A-7E197023378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20748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31EE26-CDED-4E89-AA28-EC9B08504758}" type="datetimeFigureOut">
              <a:rPr lang="hu-HU"/>
              <a:pPr>
                <a:defRPr/>
              </a:pPr>
              <a:t>2014.11.19.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1ACE9A-8CD8-440F-9F3A-949B85CD4B7F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01105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48015-61BF-435C-8270-63443FC15B07}" type="datetimeFigureOut">
              <a:rPr lang="hu-HU"/>
              <a:pPr>
                <a:defRPr/>
              </a:pPr>
              <a:t>2014.11.19.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F58B1-4003-4C18-9129-C21E15263C7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52922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AC76B-5275-45E9-8D7A-D9670D3DE57B}" type="datetimeFigureOut">
              <a:rPr lang="hu-HU"/>
              <a:pPr>
                <a:defRPr/>
              </a:pPr>
              <a:t>2014.11.19.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892F0A-09A5-4DF6-8C53-0000FAC0540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36276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24B024-D166-46F5-A7B9-5264B246E624}" type="datetimeFigureOut">
              <a:rPr lang="hu-HU"/>
              <a:pPr>
                <a:defRPr/>
              </a:pPr>
              <a:t>2014.11.19.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260883-FD5F-4D26-A6DC-FE9B8C5D0E3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99814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C9FC10-A453-43C6-B48B-7735C177838B}" type="datetimeFigureOut">
              <a:rPr lang="hu-HU"/>
              <a:pPr>
                <a:defRPr/>
              </a:pPr>
              <a:t>2014.11.19.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8C8D1C-6EDC-4A89-968F-9B1B6EAAD865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08935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F7373-91E0-4457-BD3B-789C7A1E2ACE}" type="datetimeFigureOut">
              <a:rPr lang="hu-HU"/>
              <a:pPr>
                <a:defRPr/>
              </a:pPr>
              <a:t>2014.11.19.</a:t>
            </a:fld>
            <a:endParaRPr lang="hu-HU"/>
          </a:p>
        </p:txBody>
      </p:sp>
      <p:sp>
        <p:nvSpPr>
          <p:cNvPr id="8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DC6006-606D-46E7-B42A-0814BB48453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20812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5579B3-6823-4BEC-866F-9F25D7089105}" type="datetimeFigureOut">
              <a:rPr lang="hu-HU"/>
              <a:pPr>
                <a:defRPr/>
              </a:pPr>
              <a:t>2014.11.19.</a:t>
            </a:fld>
            <a:endParaRPr lang="hu-HU"/>
          </a:p>
        </p:txBody>
      </p:sp>
      <p:sp>
        <p:nvSpPr>
          <p:cNvPr id="4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043FC7-6D27-4CCB-95F1-1DAFD9303B12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38040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649251-DAFF-48CC-8CBD-7A54AE7CB94E}" type="datetimeFigureOut">
              <a:rPr lang="hu-HU"/>
              <a:pPr>
                <a:defRPr/>
              </a:pPr>
              <a:t>2014.11.19.</a:t>
            </a:fld>
            <a:endParaRPr lang="hu-HU"/>
          </a:p>
        </p:txBody>
      </p:sp>
      <p:sp>
        <p:nvSpPr>
          <p:cNvPr id="3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B3125E-EFB4-4074-8D73-523A924201FA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42282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B08E6A-6928-4D79-95FC-F9FF8B453948}" type="datetimeFigureOut">
              <a:rPr lang="hu-HU"/>
              <a:pPr>
                <a:defRPr/>
              </a:pPr>
              <a:t>2014.11.19.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F33EE7-7E4D-4F8E-84B4-C5A8E9278ED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92817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 smtClean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62A19-851A-49C5-AB58-A9E17A2209CD}" type="datetimeFigureOut">
              <a:rPr lang="hu-HU"/>
              <a:pPr>
                <a:defRPr/>
              </a:pPr>
              <a:t>2014.11.19.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0B44E5-4111-4603-975D-39044B2BE00A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12678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Cím helye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Mintacím szerkesztése</a:t>
            </a:r>
          </a:p>
        </p:txBody>
      </p:sp>
      <p:sp>
        <p:nvSpPr>
          <p:cNvPr id="1027" name="Szöveg helye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Mintaszöveg szerkesztése</a:t>
            </a:r>
          </a:p>
          <a:p>
            <a:pPr lvl="1"/>
            <a:r>
              <a:rPr lang="hu-HU" altLang="hu-HU" smtClean="0"/>
              <a:t>Második szint</a:t>
            </a:r>
          </a:p>
          <a:p>
            <a:pPr lvl="2"/>
            <a:r>
              <a:rPr lang="hu-HU" altLang="hu-HU" smtClean="0"/>
              <a:t>Harmadik szint</a:t>
            </a:r>
          </a:p>
          <a:p>
            <a:pPr lvl="3"/>
            <a:r>
              <a:rPr lang="hu-HU" altLang="hu-HU" smtClean="0"/>
              <a:t>Negyedik szint</a:t>
            </a:r>
          </a:p>
          <a:p>
            <a:pPr lvl="4"/>
            <a:r>
              <a:rPr lang="hu-HU" altLang="hu-HU" smtClean="0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4DC4879-521B-4723-ADBB-7C4F2CCDB267}" type="datetimeFigureOut">
              <a:rPr lang="hu-HU"/>
              <a:pPr>
                <a:defRPr/>
              </a:pPr>
              <a:t>2014.11.19.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5A1A4D1-7CB0-4C90-85C5-243D6F730080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Cím 1"/>
          <p:cNvSpPr>
            <a:spLocks noGrp="1"/>
          </p:cNvSpPr>
          <p:nvPr>
            <p:ph type="ctrTitle"/>
          </p:nvPr>
        </p:nvSpPr>
        <p:spPr>
          <a:xfrm>
            <a:off x="1524000" y="315543"/>
            <a:ext cx="9144000" cy="2387600"/>
          </a:xfrm>
        </p:spPr>
        <p:txBody>
          <a:bodyPr/>
          <a:lstStyle/>
          <a:p>
            <a:r>
              <a:rPr lang="hu-HU" b="1" dirty="0"/>
              <a:t>Klasszikus héber nyelv 4.: Szintaxis</a:t>
            </a:r>
            <a:endParaRPr lang="hu-HU" altLang="hu-HU" b="1" dirty="0" smtClean="0"/>
          </a:p>
        </p:txBody>
      </p:sp>
      <p:sp>
        <p:nvSpPr>
          <p:cNvPr id="2051" name="Alcím 2"/>
          <p:cNvSpPr>
            <a:spLocks noGrp="1"/>
          </p:cNvSpPr>
          <p:nvPr>
            <p:ph type="subTitle" idx="1"/>
          </p:nvPr>
        </p:nvSpPr>
        <p:spPr>
          <a:xfrm>
            <a:off x="1524000" y="3294533"/>
            <a:ext cx="9144000" cy="1169894"/>
          </a:xfrm>
        </p:spPr>
        <p:txBody>
          <a:bodyPr/>
          <a:lstStyle/>
          <a:p>
            <a:r>
              <a:rPr lang="hu-HU" dirty="0" smtClean="0"/>
              <a:t>BBN-HEB11-204</a:t>
            </a:r>
          </a:p>
          <a:p>
            <a:r>
              <a:rPr lang="hu-HU" altLang="hu-HU" dirty="0" smtClean="0"/>
              <a:t>Koltai Kornélia, </a:t>
            </a:r>
            <a:r>
              <a:rPr lang="hu-HU" altLang="hu-HU" dirty="0" err="1" smtClean="0"/>
              <a:t>Biró</a:t>
            </a:r>
            <a:r>
              <a:rPr lang="hu-HU" altLang="hu-HU" dirty="0" smtClean="0"/>
              <a:t> Tamás</a:t>
            </a:r>
          </a:p>
        </p:txBody>
      </p:sp>
      <p:sp>
        <p:nvSpPr>
          <p:cNvPr id="2" name="Szövegdoboz 1"/>
          <p:cNvSpPr txBox="1"/>
          <p:nvPr/>
        </p:nvSpPr>
        <p:spPr>
          <a:xfrm>
            <a:off x="3805519" y="49619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i="1" dirty="0" smtClean="0"/>
              <a:t>2014. </a:t>
            </a:r>
            <a:r>
              <a:rPr lang="hu-HU" sz="2400" i="1" smtClean="0"/>
              <a:t>november 19.</a:t>
            </a:r>
            <a:endParaRPr lang="hu-HU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Arnold &amp; </a:t>
            </a:r>
            <a:r>
              <a:rPr lang="hu-HU" dirty="0" err="1" smtClean="0"/>
              <a:t>Choi</a:t>
            </a:r>
            <a:r>
              <a:rPr lang="hu-HU" dirty="0" smtClean="0"/>
              <a:t> 3.5: </a:t>
            </a:r>
            <a:br>
              <a:rPr lang="hu-HU" dirty="0" smtClean="0"/>
            </a:br>
            <a:r>
              <a:rPr lang="hu-HU" i="1" dirty="0" err="1" smtClean="0"/>
              <a:t>waw</a:t>
            </a:r>
            <a:r>
              <a:rPr lang="hu-HU" dirty="0" err="1" smtClean="0"/>
              <a:t>-consecutivum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36423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i="1" dirty="0" err="1" smtClean="0"/>
              <a:t>Waw</a:t>
            </a:r>
            <a:r>
              <a:rPr lang="hu-HU" dirty="0" err="1" smtClean="0"/>
              <a:t>-consecutivum</a:t>
            </a:r>
            <a:r>
              <a:rPr lang="hu-HU" dirty="0" smtClean="0"/>
              <a:t> + imperfectum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hu-HU" dirty="0" err="1" smtClean="0"/>
              <a:t>Sequential</a:t>
            </a:r>
            <a:r>
              <a:rPr lang="hu-HU" dirty="0" smtClean="0"/>
              <a:t>: időbeli egymásutániság</a:t>
            </a:r>
          </a:p>
          <a:p>
            <a:pPr>
              <a:lnSpc>
                <a:spcPct val="110000"/>
              </a:lnSpc>
            </a:pPr>
            <a:r>
              <a:rPr lang="hu-HU" dirty="0" err="1" smtClean="0"/>
              <a:t>Consequential</a:t>
            </a:r>
            <a:r>
              <a:rPr lang="hu-HU" dirty="0" smtClean="0"/>
              <a:t>: logikai következmény</a:t>
            </a:r>
          </a:p>
          <a:p>
            <a:pPr>
              <a:lnSpc>
                <a:spcPct val="110000"/>
              </a:lnSpc>
            </a:pPr>
            <a:r>
              <a:rPr lang="hu-HU" dirty="0" err="1" smtClean="0"/>
              <a:t>Narratival</a:t>
            </a:r>
            <a:r>
              <a:rPr lang="hu-HU" dirty="0" smtClean="0"/>
              <a:t>: elbeszélés elindításaként</a:t>
            </a:r>
          </a:p>
          <a:p>
            <a:pPr>
              <a:lnSpc>
                <a:spcPct val="110000"/>
              </a:lnSpc>
            </a:pPr>
            <a:r>
              <a:rPr lang="hu-HU" dirty="0" err="1" smtClean="0"/>
              <a:t>Epexegetical</a:t>
            </a:r>
            <a:r>
              <a:rPr lang="hu-HU" dirty="0" smtClean="0"/>
              <a:t>: az előző mondat kiegészítése, bővítése, magyarázata…</a:t>
            </a:r>
          </a:p>
          <a:p>
            <a:pPr>
              <a:lnSpc>
                <a:spcPct val="110000"/>
              </a:lnSpc>
            </a:pPr>
            <a:r>
              <a:rPr lang="hu-HU" dirty="0" err="1" smtClean="0"/>
              <a:t>Dependent</a:t>
            </a:r>
            <a:r>
              <a:rPr lang="hu-HU" dirty="0" smtClean="0"/>
              <a:t>: (idő)határozói tagmondat </a:t>
            </a:r>
            <a:r>
              <a:rPr lang="hu-HU" dirty="0" smtClean="0"/>
              <a:t>után, attól „függő”</a:t>
            </a:r>
            <a:endParaRPr lang="hu-HU" dirty="0" smtClean="0"/>
          </a:p>
          <a:p>
            <a:pPr>
              <a:lnSpc>
                <a:spcPct val="110000"/>
              </a:lnSpc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189072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i="1" dirty="0" err="1" smtClean="0"/>
              <a:t>Waw</a:t>
            </a:r>
            <a:r>
              <a:rPr lang="hu-HU" dirty="0" err="1" smtClean="0"/>
              <a:t>-consecutivum</a:t>
            </a:r>
            <a:r>
              <a:rPr lang="hu-HU" dirty="0" smtClean="0"/>
              <a:t> + </a:t>
            </a:r>
            <a:r>
              <a:rPr lang="hu-HU" dirty="0" err="1" smtClean="0"/>
              <a:t>perfectum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hu-HU" dirty="0" err="1" smtClean="0"/>
              <a:t>Sequential</a:t>
            </a:r>
            <a:r>
              <a:rPr lang="hu-HU" dirty="0" smtClean="0"/>
              <a:t>: időbeli egymásutániság</a:t>
            </a:r>
          </a:p>
          <a:p>
            <a:pPr>
              <a:lnSpc>
                <a:spcPct val="110000"/>
              </a:lnSpc>
            </a:pPr>
            <a:r>
              <a:rPr lang="hu-HU" dirty="0" err="1" smtClean="0"/>
              <a:t>Consequential</a:t>
            </a:r>
            <a:r>
              <a:rPr lang="hu-HU" dirty="0" smtClean="0"/>
              <a:t>: logikai következmény</a:t>
            </a:r>
          </a:p>
          <a:p>
            <a:pPr>
              <a:lnSpc>
                <a:spcPct val="110000"/>
              </a:lnSpc>
            </a:pPr>
            <a:r>
              <a:rPr lang="hu-HU" dirty="0" err="1" smtClean="0"/>
              <a:t>Volitional</a:t>
            </a:r>
            <a:r>
              <a:rPr lang="hu-HU" dirty="0" smtClean="0"/>
              <a:t>: kérés</a:t>
            </a:r>
            <a:r>
              <a:rPr lang="hu-HU" dirty="0"/>
              <a:t> </a:t>
            </a:r>
            <a:r>
              <a:rPr lang="hu-HU" dirty="0" smtClean="0"/>
              <a:t>vagy parancs</a:t>
            </a:r>
          </a:p>
          <a:p>
            <a:pPr>
              <a:lnSpc>
                <a:spcPct val="110000"/>
              </a:lnSpc>
            </a:pPr>
            <a:r>
              <a:rPr lang="hu-HU" dirty="0" err="1" smtClean="0"/>
              <a:t>Apodictic</a:t>
            </a:r>
            <a:r>
              <a:rPr lang="hu-HU" dirty="0" smtClean="0"/>
              <a:t>: feltétel után (</a:t>
            </a:r>
            <a:r>
              <a:rPr lang="hu-HU" i="1" dirty="0" smtClean="0"/>
              <a:t>akkor</a:t>
            </a:r>
            <a:r>
              <a:rPr lang="hu-HU" dirty="0" smtClean="0"/>
              <a:t>…), l</a:t>
            </a:r>
            <a:r>
              <a:rPr lang="hu-HU" dirty="0" smtClean="0"/>
              <a:t>ogikai </a:t>
            </a:r>
            <a:r>
              <a:rPr lang="hu-HU" dirty="0"/>
              <a:t>szükségszerűségen alapuló</a:t>
            </a:r>
            <a:endParaRPr lang="hu-HU" dirty="0" smtClean="0"/>
          </a:p>
          <a:p>
            <a:pPr>
              <a:lnSpc>
                <a:spcPct val="110000"/>
              </a:lnSpc>
            </a:pPr>
            <a:endParaRPr lang="hu-HU" dirty="0" smtClean="0"/>
          </a:p>
          <a:p>
            <a:pPr>
              <a:lnSpc>
                <a:spcPct val="110000"/>
              </a:lnSpc>
            </a:pPr>
            <a:r>
              <a:rPr lang="hu-HU" dirty="0" smtClean="0"/>
              <a:t>Nem-kijelentő módú ige után (</a:t>
            </a:r>
            <a:r>
              <a:rPr lang="hu-HU" dirty="0" err="1" smtClean="0"/>
              <a:t>succession</a:t>
            </a:r>
            <a:r>
              <a:rPr lang="hu-HU" dirty="0" smtClean="0"/>
              <a:t>), </a:t>
            </a:r>
            <a:br>
              <a:rPr lang="hu-HU" dirty="0" smtClean="0"/>
            </a:br>
            <a:r>
              <a:rPr lang="hu-HU" dirty="0" smtClean="0"/>
              <a:t>vagy annak következtében, céljaként (</a:t>
            </a:r>
            <a:r>
              <a:rPr lang="hu-HU" dirty="0" err="1" smtClean="0"/>
              <a:t>purpose</a:t>
            </a:r>
            <a:r>
              <a:rPr lang="hu-HU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6114808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i="1" dirty="0" err="1" smtClean="0"/>
              <a:t>Waw</a:t>
            </a:r>
            <a:r>
              <a:rPr lang="hu-HU" dirty="0" smtClean="0"/>
              <a:t> </a:t>
            </a:r>
            <a:r>
              <a:rPr lang="hu-HU" dirty="0" err="1" smtClean="0"/>
              <a:t>conjunctive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199" y="1825625"/>
            <a:ext cx="10860741" cy="4351338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hu-HU" dirty="0" smtClean="0"/>
              <a:t>Nem </a:t>
            </a:r>
            <a:r>
              <a:rPr lang="hu-HU" dirty="0" err="1" smtClean="0"/>
              <a:t>waw-consecutive</a:t>
            </a:r>
            <a:r>
              <a:rPr lang="hu-HU" dirty="0" smtClean="0"/>
              <a:t>:</a:t>
            </a:r>
          </a:p>
          <a:p>
            <a:pPr lvl="1">
              <a:lnSpc>
                <a:spcPct val="110000"/>
              </a:lnSpc>
            </a:pPr>
            <a:r>
              <a:rPr lang="hu-HU" dirty="0" smtClean="0"/>
              <a:t>Valamilyen ok miatt borul a narratív sorrend és a VSO szórend, ezért</a:t>
            </a:r>
          </a:p>
          <a:p>
            <a:pPr lvl="1">
              <a:lnSpc>
                <a:spcPct val="110000"/>
              </a:lnSpc>
            </a:pPr>
            <a:r>
              <a:rPr lang="hu-HU" dirty="0" smtClean="0"/>
              <a:t>a </a:t>
            </a:r>
            <a:r>
              <a:rPr lang="hu-HU" i="1" dirty="0" err="1" smtClean="0"/>
              <a:t>waw</a:t>
            </a:r>
            <a:r>
              <a:rPr lang="hu-HU" dirty="0" smtClean="0"/>
              <a:t> egy főnévhez kapcsolódik, amely az igét megelőzi.</a:t>
            </a:r>
          </a:p>
          <a:p>
            <a:pPr lvl="1">
              <a:lnSpc>
                <a:spcPct val="110000"/>
              </a:lnSpc>
            </a:pPr>
            <a:r>
              <a:rPr lang="hu-HU" dirty="0" smtClean="0"/>
              <a:t>Az ige morfológiája és szemantikája a </a:t>
            </a:r>
            <a:r>
              <a:rPr lang="hu-HU" dirty="0" err="1" smtClean="0"/>
              <a:t>waw-consect</a:t>
            </a:r>
            <a:r>
              <a:rPr lang="hu-HU" dirty="0" smtClean="0"/>
              <a:t>. nélküli paradigmát követi</a:t>
            </a:r>
          </a:p>
          <a:p>
            <a:pPr>
              <a:lnSpc>
                <a:spcPct val="110000"/>
              </a:lnSpc>
            </a:pPr>
            <a:r>
              <a:rPr lang="hu-HU" dirty="0" smtClean="0"/>
              <a:t>A narratív sorrend és a VSO szórend borul, mert:</a:t>
            </a:r>
          </a:p>
          <a:p>
            <a:pPr lvl="1">
              <a:lnSpc>
                <a:spcPct val="110000"/>
              </a:lnSpc>
            </a:pPr>
            <a:r>
              <a:rPr lang="hu-HU" dirty="0" err="1" smtClean="0"/>
              <a:t>Distinct</a:t>
            </a:r>
            <a:r>
              <a:rPr lang="hu-HU" dirty="0" smtClean="0"/>
              <a:t> </a:t>
            </a:r>
            <a:r>
              <a:rPr lang="hu-HU" dirty="0" err="1" smtClean="0"/>
              <a:t>subject</a:t>
            </a:r>
            <a:r>
              <a:rPr lang="hu-HU" dirty="0" smtClean="0"/>
              <a:t>: </a:t>
            </a:r>
            <a:r>
              <a:rPr lang="hu-HU" dirty="0" smtClean="0"/>
              <a:t>eltérő alanyok (megváltozik </a:t>
            </a:r>
            <a:r>
              <a:rPr lang="hu-HU" dirty="0" smtClean="0"/>
              <a:t>a mondat </a:t>
            </a:r>
            <a:r>
              <a:rPr lang="hu-HU" dirty="0" smtClean="0"/>
              <a:t>alanya)</a:t>
            </a:r>
            <a:endParaRPr lang="hu-HU" dirty="0" smtClean="0"/>
          </a:p>
          <a:p>
            <a:pPr lvl="1">
              <a:lnSpc>
                <a:spcPct val="110000"/>
              </a:lnSpc>
            </a:pPr>
            <a:r>
              <a:rPr lang="hu-HU" dirty="0" err="1" smtClean="0"/>
              <a:t>Simultaneous</a:t>
            </a:r>
            <a:r>
              <a:rPr lang="hu-HU" dirty="0" smtClean="0"/>
              <a:t> </a:t>
            </a:r>
            <a:r>
              <a:rPr lang="hu-HU" dirty="0" err="1" smtClean="0"/>
              <a:t>actions</a:t>
            </a:r>
            <a:r>
              <a:rPr lang="hu-HU" dirty="0" smtClean="0"/>
              <a:t>: egyidejű cselekvések</a:t>
            </a:r>
          </a:p>
          <a:p>
            <a:pPr marL="914400" lvl="2" indent="0">
              <a:lnSpc>
                <a:spcPct val="110000"/>
              </a:lnSpc>
              <a:buNone/>
            </a:pPr>
            <a:r>
              <a:rPr lang="hu-HU" dirty="0" smtClean="0"/>
              <a:t>BT: fókusz pozíció: párhuzamos mondatok, kiemelve az alanyok vagy a tárgyak kontrasztját.</a:t>
            </a:r>
          </a:p>
          <a:p>
            <a:pPr lvl="1">
              <a:lnSpc>
                <a:spcPct val="110000"/>
              </a:lnSpc>
            </a:pPr>
            <a:r>
              <a:rPr lang="hu-HU" dirty="0" err="1" smtClean="0"/>
              <a:t>Anterior</a:t>
            </a:r>
            <a:r>
              <a:rPr lang="hu-HU" dirty="0" smtClean="0"/>
              <a:t> </a:t>
            </a:r>
            <a:r>
              <a:rPr lang="hu-HU" dirty="0" err="1" smtClean="0"/>
              <a:t>action</a:t>
            </a:r>
            <a:r>
              <a:rPr lang="hu-HU" dirty="0" smtClean="0"/>
              <a:t>: előidejűség – időbeli ugrás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987218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mondattani elemzésről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5925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 smtClean="0"/>
              <a:t>Mondattani elemzés</a:t>
            </a:r>
          </a:p>
        </p:txBody>
      </p:sp>
      <p:sp>
        <p:nvSpPr>
          <p:cNvPr id="2" name="Szövegdoboz 1"/>
          <p:cNvSpPr txBox="1"/>
          <p:nvPr/>
        </p:nvSpPr>
        <p:spPr>
          <a:xfrm>
            <a:off x="1264024" y="4479632"/>
            <a:ext cx="96937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dirty="0" smtClean="0"/>
              <a:t>A kíváncsi kisfiú elolvasta a meseregényt a könyvtárban.</a:t>
            </a:r>
            <a:endParaRPr lang="hu-HU" sz="2800" dirty="0"/>
          </a:p>
        </p:txBody>
      </p:sp>
    </p:spTree>
    <p:extLst>
      <p:ext uri="{BB962C8B-B14F-4D97-AF65-F5344CB8AC3E}">
        <p14:creationId xmlns:p14="http://schemas.microsoft.com/office/powerpoint/2010/main" val="3972755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 smtClean="0"/>
              <a:t>Mondattani elemzés</a:t>
            </a:r>
          </a:p>
        </p:txBody>
      </p:sp>
      <p:sp>
        <p:nvSpPr>
          <p:cNvPr id="8195" name="Szövegdoboz 3"/>
          <p:cNvSpPr txBox="1">
            <a:spLocks noChangeArrowheads="1"/>
          </p:cNvSpPr>
          <p:nvPr/>
        </p:nvSpPr>
        <p:spPr bwMode="auto">
          <a:xfrm>
            <a:off x="1363663" y="5834063"/>
            <a:ext cx="89249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hu-HU" altLang="hu-HU" sz="1600"/>
              <a:t>http://www.anyanyelv-pedagogia.hu/img/keptar/medve1.jpgg, </a:t>
            </a:r>
          </a:p>
          <a:p>
            <a:pPr eaLnBrk="1" hangingPunct="1"/>
            <a:r>
              <a:rPr lang="hu-HU" altLang="hu-HU" sz="1600"/>
              <a:t>http://www.anyanyelv-pedagogia.hu/img/keptar/medve2.jpg</a:t>
            </a:r>
          </a:p>
        </p:txBody>
      </p:sp>
      <p:pic>
        <p:nvPicPr>
          <p:cNvPr id="8197" name="Picture 4" descr="http://www.anyanyelv-pedagogia.hu/img/keptar/medve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" y="4432300"/>
            <a:ext cx="11601450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Picture 6" descr="http://www.anyanyelv-pedagogia.hu/img/keptar/medve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9163" y="1525588"/>
            <a:ext cx="59944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66255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 smtClean="0"/>
              <a:t>Mondattani elemzés: függőségi nyelvtan</a:t>
            </a:r>
          </a:p>
        </p:txBody>
      </p:sp>
      <p:sp>
        <p:nvSpPr>
          <p:cNvPr id="9219" name="Szövegdoboz 3"/>
          <p:cNvSpPr txBox="1">
            <a:spLocks noChangeArrowheads="1"/>
          </p:cNvSpPr>
          <p:nvPr/>
        </p:nvSpPr>
        <p:spPr bwMode="auto">
          <a:xfrm>
            <a:off x="1363663" y="5834063"/>
            <a:ext cx="89249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hu-HU" altLang="hu-HU" sz="1600"/>
              <a:t>http://www.anyanyelv-pedagogia.hu/img/keptar/medve1.jpgg, </a:t>
            </a:r>
          </a:p>
          <a:p>
            <a:pPr eaLnBrk="1" hangingPunct="1"/>
            <a:r>
              <a:rPr lang="hu-HU" altLang="hu-HU" sz="1600"/>
              <a:t>http://www.anyanyelv-pedagogia.hu/img/keptar/medve3.jpg</a:t>
            </a:r>
          </a:p>
        </p:txBody>
      </p:sp>
      <p:pic>
        <p:nvPicPr>
          <p:cNvPr id="9221" name="Picture 4" descr="http://www.anyanyelv-pedagogia.hu/img/keptar/medve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" y="4432300"/>
            <a:ext cx="11601450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2" name="Picture 4" descr="http://www.anyanyelv-pedagogia.hu/img/keptar/medve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813" y="1847850"/>
            <a:ext cx="7640637" cy="250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23864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 smtClean="0"/>
              <a:t>Mondattani elemzés: összetevős elemzés</a:t>
            </a:r>
          </a:p>
        </p:txBody>
      </p:sp>
      <p:pic>
        <p:nvPicPr>
          <p:cNvPr id="10243" name="Picture 4" descr="http://www.anyanyelv-pedagogia.hu/img/keptar/medve4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386013" y="1546225"/>
            <a:ext cx="7759700" cy="4159250"/>
          </a:xfrm>
          <a:noFill/>
        </p:spPr>
      </p:pic>
      <p:sp>
        <p:nvSpPr>
          <p:cNvPr id="10244" name="Szövegdoboz 3"/>
          <p:cNvSpPr txBox="1">
            <a:spLocks noChangeArrowheads="1"/>
          </p:cNvSpPr>
          <p:nvPr/>
        </p:nvSpPr>
        <p:spPr bwMode="auto">
          <a:xfrm>
            <a:off x="1349375" y="6037263"/>
            <a:ext cx="89249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hu-HU" altLang="hu-HU" sz="1600"/>
              <a:t>http://www.anyanyelv-pedagogia.hu/img/keptar/medve4.jpg</a:t>
            </a:r>
          </a:p>
        </p:txBody>
      </p:sp>
    </p:spTree>
    <p:extLst>
      <p:ext uri="{BB962C8B-B14F-4D97-AF65-F5344CB8AC3E}">
        <p14:creationId xmlns:p14="http://schemas.microsoft.com/office/powerpoint/2010/main" val="4251450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 smtClean="0"/>
              <a:t>Mondattani elemzés: összetevős elemzés</a:t>
            </a:r>
            <a:r>
              <a:rPr lang="hu-HU" altLang="hu-HU" sz="3400" smtClean="0"/>
              <a:t> (LFG)</a:t>
            </a:r>
            <a:endParaRPr lang="hu-HU" altLang="hu-HU" smtClean="0"/>
          </a:p>
        </p:txBody>
      </p:sp>
      <p:sp>
        <p:nvSpPr>
          <p:cNvPr id="11267" name="Szövegdoboz 3"/>
          <p:cNvSpPr txBox="1">
            <a:spLocks noChangeArrowheads="1"/>
          </p:cNvSpPr>
          <p:nvPr/>
        </p:nvSpPr>
        <p:spPr bwMode="auto">
          <a:xfrm>
            <a:off x="1349375" y="6037263"/>
            <a:ext cx="89249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hu-HU" altLang="hu-HU" sz="1600"/>
              <a:t>http://www.anyanyelv-pedagogia.hu/img/keptar/medve5.jpg</a:t>
            </a:r>
          </a:p>
        </p:txBody>
      </p:sp>
      <p:pic>
        <p:nvPicPr>
          <p:cNvPr id="11268" name="Picture 4" descr="http://www.anyanyelv-pedagogia.hu/img/keptar/medve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0600" y="1250950"/>
            <a:ext cx="7461250" cy="458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51819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Témaválasztás házi dolgozatra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041761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 smtClean="0"/>
              <a:t>Mondattani elemzés: összetevős elemzés</a:t>
            </a:r>
          </a:p>
        </p:txBody>
      </p:sp>
      <p:sp>
        <p:nvSpPr>
          <p:cNvPr id="12291" name="Szövegdoboz 3"/>
          <p:cNvSpPr txBox="1">
            <a:spLocks noChangeArrowheads="1"/>
          </p:cNvSpPr>
          <p:nvPr/>
        </p:nvSpPr>
        <p:spPr bwMode="auto">
          <a:xfrm>
            <a:off x="1349375" y="6037263"/>
            <a:ext cx="89249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hu-HU" altLang="hu-HU" sz="1600"/>
              <a:t>http://www.anyanyelv-pedagogia.hu/img/keptar/medve6.jpg</a:t>
            </a:r>
          </a:p>
        </p:txBody>
      </p:sp>
      <p:pic>
        <p:nvPicPr>
          <p:cNvPr id="12292" name="Picture 2" descr="http://www.anyanyelv-pedagogia.hu/img/keptar/medve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9375" y="1690688"/>
            <a:ext cx="9550400" cy="292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3232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 smtClean="0"/>
              <a:t>Mondattani elemzés: függőségi nyelvtan</a:t>
            </a:r>
            <a:br>
              <a:rPr lang="hu-HU" altLang="hu-HU" smtClean="0"/>
            </a:br>
            <a:r>
              <a:rPr lang="hu-HU" altLang="hu-HU" sz="3400" smtClean="0"/>
              <a:t>(hagyományos Reed–Kellogg system)</a:t>
            </a:r>
          </a:p>
        </p:txBody>
      </p:sp>
      <p:sp>
        <p:nvSpPr>
          <p:cNvPr id="13315" name="Szövegdoboz 3"/>
          <p:cNvSpPr txBox="1">
            <a:spLocks noChangeArrowheads="1"/>
          </p:cNvSpPr>
          <p:nvPr/>
        </p:nvSpPr>
        <p:spPr bwMode="auto">
          <a:xfrm>
            <a:off x="1363663" y="5834063"/>
            <a:ext cx="892492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hu-HU" altLang="hu-HU" sz="1600"/>
              <a:t>http://en.wikipedia.org/wiki/Sentence_diagram</a:t>
            </a:r>
          </a:p>
        </p:txBody>
      </p:sp>
      <p:pic>
        <p:nvPicPr>
          <p:cNvPr id="13316" name="Picture 2" descr="http://upload.wikimedia.org/wikipedia/commons/2/24/Examples_of_Reed-Kellogg_diagrams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2466975"/>
            <a:ext cx="11982450" cy="2381250"/>
          </a:xfrm>
          <a:noFill/>
        </p:spPr>
      </p:pic>
    </p:spTree>
    <p:extLst>
      <p:ext uri="{BB962C8B-B14F-4D97-AF65-F5344CB8AC3E}">
        <p14:creationId xmlns:p14="http://schemas.microsoft.com/office/powerpoint/2010/main" val="3466010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 smtClean="0"/>
              <a:t>Mondattani elemzés: összetevős elemzés</a:t>
            </a:r>
            <a:r>
              <a:rPr lang="hu-HU" altLang="hu-HU" sz="3400" smtClean="0"/>
              <a:t/>
            </a:r>
            <a:br>
              <a:rPr lang="hu-HU" altLang="hu-HU" sz="3400" smtClean="0"/>
            </a:br>
            <a:r>
              <a:rPr lang="hu-HU" altLang="hu-HU" sz="3400" smtClean="0"/>
              <a:t>(hagyományos generatív elemzés)</a:t>
            </a:r>
            <a:endParaRPr lang="hu-HU" altLang="hu-HU" smtClean="0"/>
          </a:p>
        </p:txBody>
      </p:sp>
      <p:sp>
        <p:nvSpPr>
          <p:cNvPr id="14339" name="Szövegdoboz 2"/>
          <p:cNvSpPr txBox="1">
            <a:spLocks noChangeArrowheads="1"/>
          </p:cNvSpPr>
          <p:nvPr/>
        </p:nvSpPr>
        <p:spPr bwMode="auto">
          <a:xfrm>
            <a:off x="493713" y="5878513"/>
            <a:ext cx="1033462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hu-HU" altLang="hu-HU" sz="1600"/>
              <a:t>http://upload.wikimedia.org/wikipedia/commons/thumb/8/82/Cgisf-tgg.svg/1280px-Cgisf-tgg.svg.png</a:t>
            </a:r>
          </a:p>
        </p:txBody>
      </p:sp>
      <p:pic>
        <p:nvPicPr>
          <p:cNvPr id="14340" name="Picture 2" descr="http://upload.wikimedia.org/wikipedia/commons/thumb/8/82/Cgisf-tgg.svg/1280px-Cgisf-tgg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6138" y="2001838"/>
            <a:ext cx="6096000" cy="336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2267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Partikulák:</a:t>
            </a:r>
            <a:br>
              <a:rPr lang="hu-HU" dirty="0" smtClean="0"/>
            </a:br>
            <a:r>
              <a:rPr lang="hu-HU" dirty="0" smtClean="0"/>
              <a:t>Arnold &amp; </a:t>
            </a:r>
            <a:r>
              <a:rPr lang="hu-HU" dirty="0" err="1" smtClean="0"/>
              <a:t>Choi</a:t>
            </a:r>
            <a:r>
              <a:rPr lang="hu-HU" dirty="0" smtClean="0"/>
              <a:t> 4. rész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413301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Partikulák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/>
          <a:lstStyle/>
          <a:p>
            <a:r>
              <a:rPr lang="hu-HU" dirty="0" smtClean="0"/>
              <a:t>„Partikula” = minden egyéb </a:t>
            </a:r>
            <a:r>
              <a:rPr lang="hu-HU" dirty="0" smtClean="0"/>
              <a:t>szófaj, ami nem ige vagy névszó</a:t>
            </a:r>
            <a:endParaRPr lang="hu-HU" dirty="0" smtClean="0"/>
          </a:p>
          <a:p>
            <a:pPr lvl="1"/>
            <a:r>
              <a:rPr lang="hu-HU" dirty="0" smtClean="0"/>
              <a:t>Legfeljebb annyiban alkot egy csoportot, hogy se nem névszó, se nem ige.</a:t>
            </a:r>
          </a:p>
          <a:p>
            <a:pPr lvl="1"/>
            <a:r>
              <a:rPr lang="hu-HU" dirty="0" smtClean="0"/>
              <a:t>Különböző szófajok (pl. elöljáró), ill. csoportba nehezen sorolható „egyebek”.</a:t>
            </a:r>
          </a:p>
          <a:p>
            <a:r>
              <a:rPr lang="hu-HU" dirty="0" err="1" smtClean="0"/>
              <a:t>Prepositions</a:t>
            </a:r>
            <a:r>
              <a:rPr lang="hu-HU" dirty="0" smtClean="0"/>
              <a:t>: elöljáró (</a:t>
            </a:r>
            <a:r>
              <a:rPr lang="hu-HU" dirty="0" err="1" smtClean="0"/>
              <a:t>v.ö</a:t>
            </a:r>
            <a:r>
              <a:rPr lang="hu-HU" dirty="0" smtClean="0"/>
              <a:t>. magyar névutó)</a:t>
            </a:r>
          </a:p>
          <a:p>
            <a:r>
              <a:rPr lang="hu-HU" dirty="0" err="1" smtClean="0"/>
              <a:t>Adverbs</a:t>
            </a:r>
            <a:r>
              <a:rPr lang="hu-HU" dirty="0" smtClean="0"/>
              <a:t>: határozószó (néha: jobb híján?)</a:t>
            </a:r>
          </a:p>
          <a:p>
            <a:r>
              <a:rPr lang="hu-HU" dirty="0" err="1" smtClean="0"/>
              <a:t>Conjunction</a:t>
            </a:r>
            <a:r>
              <a:rPr lang="hu-HU" dirty="0" smtClean="0"/>
              <a:t>: kötőszó</a:t>
            </a:r>
          </a:p>
          <a:p>
            <a:r>
              <a:rPr lang="hu-HU" dirty="0" smtClean="0"/>
              <a:t>Egyebek, például:</a:t>
            </a:r>
          </a:p>
          <a:p>
            <a:pPr lvl="1"/>
            <a:r>
              <a:rPr lang="hu-HU" dirty="0" err="1" smtClean="0"/>
              <a:t>particles</a:t>
            </a:r>
            <a:r>
              <a:rPr lang="hu-HU" dirty="0" smtClean="0"/>
              <a:t> of </a:t>
            </a:r>
            <a:r>
              <a:rPr lang="hu-HU" dirty="0" err="1" smtClean="0"/>
              <a:t>existence</a:t>
            </a:r>
            <a:r>
              <a:rPr lang="hu-HU" dirty="0" smtClean="0"/>
              <a:t>, </a:t>
            </a:r>
            <a:r>
              <a:rPr lang="hu-HU" dirty="0" err="1" smtClean="0"/>
              <a:t>non-existence</a:t>
            </a:r>
            <a:r>
              <a:rPr lang="hu-HU" dirty="0"/>
              <a:t> </a:t>
            </a:r>
            <a:r>
              <a:rPr lang="hu-HU" dirty="0" smtClean="0"/>
              <a:t>(</a:t>
            </a:r>
            <a:r>
              <a:rPr lang="he-IL" dirty="0" smtClean="0"/>
              <a:t>יש</a:t>
            </a:r>
            <a:r>
              <a:rPr lang="hu-HU" dirty="0" smtClean="0"/>
              <a:t>, </a:t>
            </a:r>
            <a:r>
              <a:rPr lang="he-IL" dirty="0" smtClean="0"/>
              <a:t>אין</a:t>
            </a:r>
            <a:r>
              <a:rPr lang="hu-HU" dirty="0" smtClean="0"/>
              <a:t>)</a:t>
            </a:r>
          </a:p>
          <a:p>
            <a:pPr lvl="1"/>
            <a:r>
              <a:rPr lang="hu-HU" dirty="0" smtClean="0"/>
              <a:t>mutatószó</a:t>
            </a:r>
          </a:p>
          <a:p>
            <a:pPr lvl="1"/>
            <a:r>
              <a:rPr lang="hu-HU" dirty="0" smtClean="0"/>
              <a:t>névelő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973369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Partikulák szerepe a mondatban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hu-HU" dirty="0" smtClean="0"/>
              <a:t>„Partikula” = </a:t>
            </a:r>
            <a:r>
              <a:rPr lang="hu-HU" dirty="0"/>
              <a:t>minden egyéb szófaj, ami nem ige vagy névszó</a:t>
            </a:r>
            <a:endParaRPr lang="hu-HU" dirty="0" smtClean="0"/>
          </a:p>
          <a:p>
            <a:pPr>
              <a:lnSpc>
                <a:spcPct val="100000"/>
              </a:lnSpc>
            </a:pPr>
            <a:r>
              <a:rPr lang="hu-HU" dirty="0" err="1" smtClean="0"/>
              <a:t>Prepositions</a:t>
            </a:r>
            <a:r>
              <a:rPr lang="hu-HU" dirty="0" smtClean="0"/>
              <a:t>: elöljáró (</a:t>
            </a:r>
            <a:r>
              <a:rPr lang="hu-HU" dirty="0" err="1" smtClean="0"/>
              <a:t>v.ö</a:t>
            </a:r>
            <a:r>
              <a:rPr lang="hu-HU" dirty="0" smtClean="0"/>
              <a:t>. magyar névutó)</a:t>
            </a:r>
          </a:p>
          <a:p>
            <a:pPr lvl="1">
              <a:lnSpc>
                <a:spcPct val="100000"/>
              </a:lnSpc>
            </a:pPr>
            <a:r>
              <a:rPr lang="hu-HU" dirty="0" smtClean="0"/>
              <a:t>Névszói csoportból (NP) elöljárói csoportot (PP) készít, </a:t>
            </a:r>
            <a:br>
              <a:rPr lang="hu-HU" dirty="0" smtClean="0"/>
            </a:br>
            <a:r>
              <a:rPr lang="hu-HU" dirty="0" smtClean="0"/>
              <a:t>amely (például) határozói szerepet tölthet be a mondatban.</a:t>
            </a:r>
          </a:p>
          <a:p>
            <a:pPr>
              <a:lnSpc>
                <a:spcPct val="100000"/>
              </a:lnSpc>
            </a:pPr>
            <a:r>
              <a:rPr lang="hu-HU" dirty="0" err="1" smtClean="0"/>
              <a:t>Adverbs</a:t>
            </a:r>
            <a:r>
              <a:rPr lang="hu-HU" dirty="0" smtClean="0"/>
              <a:t>: határozószó</a:t>
            </a:r>
          </a:p>
          <a:p>
            <a:pPr lvl="1">
              <a:lnSpc>
                <a:spcPct val="100000"/>
              </a:lnSpc>
            </a:pPr>
            <a:r>
              <a:rPr lang="hu-HU" dirty="0" smtClean="0"/>
              <a:t>A határozószó </a:t>
            </a:r>
            <a:r>
              <a:rPr lang="hu-HU" dirty="0"/>
              <a:t>(klasszikus értelemben) </a:t>
            </a:r>
            <a:r>
              <a:rPr lang="hu-HU" dirty="0" smtClean="0"/>
              <a:t>önmagában </a:t>
            </a:r>
            <a:br>
              <a:rPr lang="hu-HU" dirty="0" smtClean="0"/>
            </a:br>
            <a:r>
              <a:rPr lang="hu-HU" dirty="0" smtClean="0"/>
              <a:t>tölthet be határozói szerepet.</a:t>
            </a:r>
          </a:p>
          <a:p>
            <a:pPr>
              <a:lnSpc>
                <a:spcPct val="100000"/>
              </a:lnSpc>
            </a:pPr>
            <a:r>
              <a:rPr lang="hu-HU" dirty="0" err="1" smtClean="0"/>
              <a:t>Conjunction</a:t>
            </a:r>
            <a:r>
              <a:rPr lang="hu-HU" dirty="0" smtClean="0"/>
              <a:t>: kötőszó</a:t>
            </a:r>
          </a:p>
          <a:p>
            <a:pPr lvl="1">
              <a:lnSpc>
                <a:spcPct val="100000"/>
              </a:lnSpc>
            </a:pPr>
            <a:r>
              <a:rPr lang="hu-HU" dirty="0" smtClean="0"/>
              <a:t>Azonos (vagy különböző) szerepű mondatösszetevőből</a:t>
            </a:r>
            <a:br>
              <a:rPr lang="hu-HU" dirty="0" smtClean="0"/>
            </a:br>
            <a:r>
              <a:rPr lang="hu-HU" dirty="0" smtClean="0"/>
              <a:t>készít új mondatösszetevőt.</a:t>
            </a:r>
          </a:p>
        </p:txBody>
      </p:sp>
    </p:spTree>
    <p:extLst>
      <p:ext uri="{BB962C8B-B14F-4D97-AF65-F5344CB8AC3E}">
        <p14:creationId xmlns:p14="http://schemas.microsoft.com/office/powerpoint/2010/main" val="389417701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Mondategységek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sz="4000" dirty="0" smtClean="0"/>
              <a:t>(tagmondatok, </a:t>
            </a:r>
            <a:r>
              <a:rPr lang="hu-HU" sz="4000" dirty="0" err="1" smtClean="0"/>
              <a:t>clauses</a:t>
            </a:r>
            <a:r>
              <a:rPr lang="hu-HU" sz="4000" dirty="0" smtClean="0"/>
              <a:t>)		(Arnold </a:t>
            </a:r>
            <a:r>
              <a:rPr lang="hu-HU" sz="4000" dirty="0" smtClean="0"/>
              <a:t>&amp; </a:t>
            </a:r>
            <a:r>
              <a:rPr lang="hu-HU" sz="4000" dirty="0" err="1" smtClean="0"/>
              <a:t>Choi</a:t>
            </a:r>
            <a:r>
              <a:rPr lang="hu-HU" sz="4000" dirty="0" smtClean="0"/>
              <a:t> 5.1)</a:t>
            </a:r>
            <a:endParaRPr lang="hu-HU" sz="4000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605568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Mondategységek (tagmondatok, </a:t>
            </a:r>
            <a:r>
              <a:rPr lang="hu-HU" dirty="0" err="1" smtClean="0"/>
              <a:t>clauses</a:t>
            </a:r>
            <a:r>
              <a:rPr lang="hu-HU" dirty="0" smtClean="0"/>
              <a:t>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Egy elemi állítás: valakiről, valamiről teszünk egy állítást.</a:t>
            </a:r>
          </a:p>
          <a:p>
            <a:r>
              <a:rPr lang="hu-HU" i="1" dirty="0" smtClean="0"/>
              <a:t>alany + állítmány		</a:t>
            </a:r>
            <a:r>
              <a:rPr lang="hu-HU" dirty="0" smtClean="0"/>
              <a:t>vagy		</a:t>
            </a:r>
            <a:r>
              <a:rPr lang="hu-HU" i="1" dirty="0" smtClean="0"/>
              <a:t>topik + komment</a:t>
            </a:r>
            <a:endParaRPr lang="hu-HU" dirty="0" smtClean="0"/>
          </a:p>
          <a:p>
            <a:r>
              <a:rPr lang="hu-HU" dirty="0" smtClean="0"/>
              <a:t>Egy állítás vagy kettő?</a:t>
            </a:r>
          </a:p>
          <a:p>
            <a:pPr marL="457200" lvl="1" indent="0">
              <a:buNone/>
            </a:pPr>
            <a:r>
              <a:rPr lang="hu-HU" i="1" dirty="0" smtClean="0"/>
              <a:t>Sámuel elment, és lefeküdt a helyén</a:t>
            </a:r>
          </a:p>
          <a:p>
            <a:pPr marL="914400" lvl="1" indent="-457200">
              <a:buAutoNum type="alphaLcPeriod"/>
            </a:pPr>
            <a:r>
              <a:rPr lang="hu-HU" dirty="0" smtClean="0"/>
              <a:t>Sámuelről teszünk </a:t>
            </a:r>
            <a:r>
              <a:rPr lang="hu-HU" u="sng" dirty="0" smtClean="0"/>
              <a:t>egy állítást</a:t>
            </a:r>
            <a:r>
              <a:rPr lang="hu-HU" dirty="0" smtClean="0"/>
              <a:t>, amely történetesen összetett:</a:t>
            </a:r>
            <a:br>
              <a:rPr lang="hu-HU" dirty="0" smtClean="0"/>
            </a:br>
            <a:r>
              <a:rPr lang="hu-HU" i="1" dirty="0"/>
              <a:t>Sámuel </a:t>
            </a:r>
            <a:r>
              <a:rPr lang="hu-HU" dirty="0" smtClean="0"/>
              <a:t>[</a:t>
            </a:r>
            <a:r>
              <a:rPr lang="hu-HU" i="1" dirty="0" smtClean="0"/>
              <a:t>elment </a:t>
            </a:r>
            <a:r>
              <a:rPr lang="hu-HU" i="1" dirty="0"/>
              <a:t>és lefeküdt a </a:t>
            </a:r>
            <a:r>
              <a:rPr lang="hu-HU" i="1" dirty="0" smtClean="0"/>
              <a:t>helyén</a:t>
            </a:r>
            <a:r>
              <a:rPr lang="hu-HU" dirty="0" smtClean="0"/>
              <a:t>]</a:t>
            </a:r>
            <a:r>
              <a:rPr lang="hu-HU" i="1" dirty="0" smtClean="0"/>
              <a:t>.</a:t>
            </a:r>
            <a:r>
              <a:rPr lang="hu-HU" dirty="0" smtClean="0"/>
              <a:t/>
            </a:r>
            <a:br>
              <a:rPr lang="hu-HU" dirty="0" smtClean="0"/>
            </a:br>
            <a:endParaRPr lang="hu-HU" dirty="0" smtClean="0"/>
          </a:p>
          <a:p>
            <a:pPr marL="914400" lvl="1" indent="-457200">
              <a:buAutoNum type="alphaLcPeriod"/>
            </a:pPr>
            <a:r>
              <a:rPr lang="hu-HU" u="sng" dirty="0" smtClean="0"/>
              <a:t>Két állítás</a:t>
            </a:r>
            <a:r>
              <a:rPr lang="hu-HU" dirty="0" smtClean="0"/>
              <a:t>, amelyek történetesen ugyanarról a személyről szólnak.</a:t>
            </a:r>
            <a:br>
              <a:rPr lang="hu-HU" dirty="0" smtClean="0"/>
            </a:br>
            <a:r>
              <a:rPr lang="hu-HU" dirty="0" smtClean="0"/>
              <a:t>[</a:t>
            </a:r>
            <a:r>
              <a:rPr lang="hu-HU" i="1" dirty="0" smtClean="0"/>
              <a:t>Sámuel </a:t>
            </a:r>
            <a:r>
              <a:rPr lang="hu-HU" i="1" baseline="-35000" dirty="0" smtClean="0"/>
              <a:t>i</a:t>
            </a:r>
            <a:r>
              <a:rPr lang="hu-HU" i="1" dirty="0" smtClean="0"/>
              <a:t> elment</a:t>
            </a:r>
            <a:r>
              <a:rPr lang="hu-HU" dirty="0" smtClean="0"/>
              <a:t>]</a:t>
            </a:r>
            <a:r>
              <a:rPr lang="hu-HU" i="1" dirty="0" smtClean="0"/>
              <a:t>, </a:t>
            </a:r>
            <a:r>
              <a:rPr lang="hu-HU" i="1" dirty="0"/>
              <a:t>és </a:t>
            </a:r>
            <a:r>
              <a:rPr lang="hu-HU" dirty="0" smtClean="0"/>
              <a:t>[ __ </a:t>
            </a:r>
            <a:r>
              <a:rPr lang="hu-HU" i="1" dirty="0"/>
              <a:t> </a:t>
            </a:r>
            <a:r>
              <a:rPr lang="hu-HU" i="1" baseline="-35000" dirty="0"/>
              <a:t>i</a:t>
            </a:r>
            <a:r>
              <a:rPr lang="hu-HU" dirty="0" smtClean="0"/>
              <a:t> </a:t>
            </a:r>
            <a:r>
              <a:rPr lang="hu-HU" i="1" dirty="0" smtClean="0"/>
              <a:t>lefeküdt </a:t>
            </a:r>
            <a:r>
              <a:rPr lang="hu-HU" i="1" dirty="0"/>
              <a:t>a </a:t>
            </a:r>
            <a:r>
              <a:rPr lang="hu-HU" i="1" dirty="0" smtClean="0"/>
              <a:t>helyén</a:t>
            </a:r>
            <a:r>
              <a:rPr lang="hu-HU" dirty="0" smtClean="0"/>
              <a:t>].</a:t>
            </a:r>
          </a:p>
        </p:txBody>
      </p:sp>
    </p:spTree>
    <p:extLst>
      <p:ext uri="{BB962C8B-B14F-4D97-AF65-F5344CB8AC3E}">
        <p14:creationId xmlns:p14="http://schemas.microsoft.com/office/powerpoint/2010/main" val="209346750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Mondategységek (tagmondatok, </a:t>
            </a:r>
            <a:r>
              <a:rPr lang="hu-HU" dirty="0" err="1"/>
              <a:t>clauses</a:t>
            </a:r>
            <a:r>
              <a:rPr lang="hu-HU" dirty="0"/>
              <a:t>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hu-HU" dirty="0" smtClean="0"/>
              <a:t>Egy elemi állítás: valakiről, valamiről teszünk egy állítást.</a:t>
            </a:r>
          </a:p>
          <a:p>
            <a:pPr>
              <a:lnSpc>
                <a:spcPct val="100000"/>
              </a:lnSpc>
            </a:pPr>
            <a:r>
              <a:rPr lang="hu-HU" i="1" dirty="0" smtClean="0"/>
              <a:t>alany + állítmány		</a:t>
            </a:r>
            <a:r>
              <a:rPr lang="hu-HU" dirty="0" smtClean="0"/>
              <a:t>vagy		</a:t>
            </a:r>
            <a:r>
              <a:rPr lang="hu-HU" i="1" dirty="0" smtClean="0"/>
              <a:t>topik + komment</a:t>
            </a:r>
            <a:endParaRPr lang="hu-HU" dirty="0" smtClean="0"/>
          </a:p>
          <a:p>
            <a:pPr>
              <a:lnSpc>
                <a:spcPct val="100000"/>
              </a:lnSpc>
            </a:pPr>
            <a:r>
              <a:rPr lang="hu-HU" dirty="0" smtClean="0"/>
              <a:t>Miből áll az állítás?</a:t>
            </a:r>
          </a:p>
          <a:p>
            <a:pPr lvl="1">
              <a:lnSpc>
                <a:spcPct val="100000"/>
              </a:lnSpc>
            </a:pPr>
            <a:r>
              <a:rPr lang="hu-HU" dirty="0" smtClean="0"/>
              <a:t>Akiről az állítást tesszük (alany / topik)</a:t>
            </a:r>
          </a:p>
          <a:p>
            <a:pPr lvl="1">
              <a:lnSpc>
                <a:spcPct val="100000"/>
              </a:lnSpc>
            </a:pPr>
            <a:r>
              <a:rPr lang="hu-HU" dirty="0" smtClean="0"/>
              <a:t>Az állítás, amit róla teszünk (állítmány / komment)</a:t>
            </a:r>
          </a:p>
          <a:p>
            <a:pPr lvl="2">
              <a:lnSpc>
                <a:spcPct val="100000"/>
              </a:lnSpc>
            </a:pPr>
            <a:r>
              <a:rPr lang="hu-HU" sz="2400" dirty="0" smtClean="0"/>
              <a:t>Igei állítmány</a:t>
            </a:r>
          </a:p>
          <a:p>
            <a:pPr lvl="2">
              <a:lnSpc>
                <a:spcPct val="100000"/>
              </a:lnSpc>
            </a:pPr>
            <a:r>
              <a:rPr lang="hu-HU" sz="2400" dirty="0" smtClean="0"/>
              <a:t>Névszói, ill. igei-névszói állítmány</a:t>
            </a:r>
          </a:p>
          <a:p>
            <a:pPr lvl="1">
              <a:lnSpc>
                <a:spcPct val="100000"/>
              </a:lnSpc>
            </a:pPr>
            <a:r>
              <a:rPr lang="hu-HU" dirty="0" smtClean="0"/>
              <a:t>Az állítás ideje, aspektusa, modalitása, stb.: múltbeli? ismétlődő? feltételes? kívánatos, ha bekövetkezne? kérdés? Ezeket partikulák, </a:t>
            </a:r>
            <a:r>
              <a:rPr lang="hu-HU" dirty="0" err="1" smtClean="0"/>
              <a:t>finit</a:t>
            </a:r>
            <a:r>
              <a:rPr lang="hu-HU" dirty="0" smtClean="0"/>
              <a:t> ige, szórend vagy egyéb nyelvtani megoldások fejezhetik ki.</a:t>
            </a:r>
          </a:p>
        </p:txBody>
      </p:sp>
    </p:spTree>
    <p:extLst>
      <p:ext uri="{BB962C8B-B14F-4D97-AF65-F5344CB8AC3E}">
        <p14:creationId xmlns:p14="http://schemas.microsoft.com/office/powerpoint/2010/main" val="4182341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Névszói </a:t>
            </a:r>
            <a:r>
              <a:rPr lang="hu-HU" dirty="0" smtClean="0"/>
              <a:t>mondategységek</a:t>
            </a:r>
            <a:r>
              <a:rPr lang="hu-HU" dirty="0" smtClean="0"/>
              <a:t>			</a:t>
            </a:r>
            <a:r>
              <a:rPr lang="hu-HU" sz="3000" dirty="0" smtClean="0"/>
              <a:t> (5.1.1)</a:t>
            </a:r>
            <a:endParaRPr lang="hu-HU" sz="30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825625"/>
            <a:ext cx="10712824" cy="4351338"/>
          </a:xfrm>
        </p:spPr>
        <p:txBody>
          <a:bodyPr/>
          <a:lstStyle/>
          <a:p>
            <a:pPr marL="514350" indent="-514350">
              <a:buAutoNum type="alphaLcParenBoth"/>
            </a:pPr>
            <a:r>
              <a:rPr lang="hu-HU" dirty="0" smtClean="0"/>
              <a:t>Az állítmány főnév</a:t>
            </a:r>
          </a:p>
          <a:p>
            <a:pPr marL="0" indent="0">
              <a:buNone/>
            </a:pPr>
            <a:r>
              <a:rPr lang="hu-HU" sz="2400" dirty="0"/>
              <a:t>	</a:t>
            </a:r>
            <a:r>
              <a:rPr lang="hu-HU" sz="2400" i="1" dirty="0" err="1" smtClean="0"/>
              <a:t>Pleonastic</a:t>
            </a:r>
            <a:r>
              <a:rPr lang="hu-HU" sz="2400" i="1" dirty="0" smtClean="0"/>
              <a:t> </a:t>
            </a:r>
            <a:r>
              <a:rPr lang="hu-HU" sz="2400" i="1" dirty="0" err="1" smtClean="0"/>
              <a:t>pronoun</a:t>
            </a:r>
            <a:r>
              <a:rPr lang="hu-HU" sz="2400" dirty="0" smtClean="0"/>
              <a:t> (témaismétlő névmás? kopula?) opcionális</a:t>
            </a:r>
          </a:p>
          <a:p>
            <a:pPr marL="0" indent="0">
              <a:buNone/>
            </a:pPr>
            <a:r>
              <a:rPr lang="hu-HU" dirty="0" smtClean="0"/>
              <a:t>(b) </a:t>
            </a:r>
            <a:r>
              <a:rPr lang="hu-HU" dirty="0"/>
              <a:t>Az állítmány </a:t>
            </a:r>
            <a:r>
              <a:rPr lang="hu-HU" dirty="0" smtClean="0"/>
              <a:t>melléknév</a:t>
            </a:r>
            <a:endParaRPr lang="hu-HU" dirty="0"/>
          </a:p>
          <a:p>
            <a:pPr marL="0" indent="0">
              <a:buNone/>
            </a:pPr>
            <a:r>
              <a:rPr lang="hu-HU" dirty="0" smtClean="0"/>
              <a:t>(c) </a:t>
            </a:r>
            <a:r>
              <a:rPr lang="hu-HU" dirty="0"/>
              <a:t>Az állítmány </a:t>
            </a:r>
            <a:r>
              <a:rPr lang="hu-HU" dirty="0" smtClean="0"/>
              <a:t>participium</a:t>
            </a:r>
            <a:endParaRPr lang="hu-HU" dirty="0"/>
          </a:p>
          <a:p>
            <a:pPr marL="0" indent="0">
              <a:buNone/>
            </a:pPr>
            <a:r>
              <a:rPr lang="hu-HU" dirty="0" smtClean="0"/>
              <a:t>(d) </a:t>
            </a:r>
            <a:r>
              <a:rPr lang="hu-HU" dirty="0"/>
              <a:t>Az állítmány </a:t>
            </a:r>
            <a:r>
              <a:rPr lang="hu-HU" dirty="0" smtClean="0"/>
              <a:t>elöljárós csoport</a:t>
            </a:r>
            <a:endParaRPr lang="hu-HU" dirty="0"/>
          </a:p>
          <a:p>
            <a:pPr marL="0" indent="0">
              <a:buNone/>
            </a:pPr>
            <a:endParaRPr lang="hu-HU" dirty="0" smtClean="0"/>
          </a:p>
          <a:p>
            <a:pPr marL="0" indent="0" defTabSz="985838">
              <a:buNone/>
            </a:pPr>
            <a:r>
              <a:rPr lang="hu-HU" spc="50" dirty="0" smtClean="0"/>
              <a:t>Alany+Állítmány:</a:t>
            </a:r>
            <a:r>
              <a:rPr lang="hu-HU" i="1" dirty="0" smtClean="0"/>
              <a:t>	azonosító</a:t>
            </a:r>
            <a:r>
              <a:rPr lang="hu-HU" dirty="0"/>
              <a:t> </a:t>
            </a:r>
            <a:r>
              <a:rPr lang="hu-HU" dirty="0" smtClean="0"/>
              <a:t>(az alany </a:t>
            </a:r>
            <a:r>
              <a:rPr lang="hu-HU" dirty="0"/>
              <a:t>természetét, azonosságát </a:t>
            </a:r>
            <a:r>
              <a:rPr lang="hu-HU" dirty="0" smtClean="0"/>
              <a:t>jelöli)</a:t>
            </a:r>
          </a:p>
          <a:p>
            <a:pPr marL="0" indent="0" defTabSz="985838">
              <a:buNone/>
            </a:pPr>
            <a:r>
              <a:rPr lang="hu-HU" spc="50" dirty="0" smtClean="0"/>
              <a:t>Állítmány + Alany:</a:t>
            </a:r>
            <a:r>
              <a:rPr lang="hu-HU" i="1" dirty="0" smtClean="0"/>
              <a:t>	leíró</a:t>
            </a:r>
            <a:r>
              <a:rPr lang="hu-HU" dirty="0" smtClean="0"/>
              <a:t> (az alany </a:t>
            </a:r>
            <a:r>
              <a:rPr lang="hu-HU" dirty="0"/>
              <a:t>minőségét, tulajdonságát írja </a:t>
            </a:r>
            <a:r>
              <a:rPr lang="hu-HU" dirty="0" smtClean="0"/>
              <a:t>le)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319690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/>
          <a:lstStyle/>
          <a:p>
            <a:r>
              <a:rPr lang="hu-HU" dirty="0" smtClean="0"/>
              <a:t>Ismétlés: rendhagyó igék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72397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Igei </a:t>
            </a:r>
            <a:r>
              <a:rPr lang="hu-HU" dirty="0"/>
              <a:t>mondategységek </a:t>
            </a:r>
            <a:r>
              <a:rPr lang="hu-HU" dirty="0" smtClean="0"/>
              <a:t>			</a:t>
            </a:r>
            <a:r>
              <a:rPr lang="hu-HU" sz="3000" dirty="0" smtClean="0"/>
              <a:t> (5.1.2)</a:t>
            </a:r>
            <a:endParaRPr lang="hu-HU" sz="30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LcParenBoth"/>
            </a:pPr>
            <a:r>
              <a:rPr lang="hu-HU" dirty="0" smtClean="0"/>
              <a:t>Az alany: főnév (tulajdonnév, határozott, határozatlan), névmás</a:t>
            </a:r>
          </a:p>
          <a:p>
            <a:pPr marL="514350" indent="-514350">
              <a:buAutoNum type="alphaLcParenBoth"/>
            </a:pPr>
            <a:r>
              <a:rPr lang="hu-HU" dirty="0" smtClean="0"/>
              <a:t>Szórend:</a:t>
            </a:r>
          </a:p>
          <a:p>
            <a:pPr marL="971550" lvl="1" indent="-514350">
              <a:buAutoNum type="alphaLcParenBoth"/>
            </a:pPr>
            <a:r>
              <a:rPr lang="hu-HU" dirty="0" smtClean="0"/>
              <a:t>Alapszórend: VSO</a:t>
            </a:r>
          </a:p>
          <a:p>
            <a:pPr marL="971550" lvl="1" indent="-514350">
              <a:buAutoNum type="alphaLcParenBoth"/>
            </a:pPr>
            <a:r>
              <a:rPr lang="hu-HU" dirty="0" smtClean="0"/>
              <a:t>Az alapszórend módosulhat:</a:t>
            </a:r>
          </a:p>
          <a:p>
            <a:pPr marL="457200" lvl="1" indent="0">
              <a:buNone/>
            </a:pPr>
            <a:r>
              <a:rPr lang="hu-HU" dirty="0" smtClean="0"/>
              <a:t>	egy-egy mondatrész kiemelése a mondat elejére </a:t>
            </a:r>
            <a:r>
              <a:rPr lang="hu-HU" sz="2200" dirty="0" smtClean="0">
                <a:latin typeface="+mj-lt"/>
                <a:sym typeface="Wingdings" panose="05000000000000000000" pitchFamily="2" charset="2"/>
              </a:rPr>
              <a:t> nem </a:t>
            </a:r>
            <a:r>
              <a:rPr lang="hu-HU" sz="2200" i="1" dirty="0" err="1" smtClean="0">
                <a:latin typeface="+mj-lt"/>
                <a:sym typeface="Wingdings" panose="05000000000000000000" pitchFamily="2" charset="2"/>
              </a:rPr>
              <a:t>waw</a:t>
            </a:r>
            <a:r>
              <a:rPr lang="hu-HU" sz="2200" dirty="0" err="1" smtClean="0">
                <a:latin typeface="+mj-lt"/>
                <a:sym typeface="Wingdings" panose="05000000000000000000" pitchFamily="2" charset="2"/>
              </a:rPr>
              <a:t>-consecutivum</a:t>
            </a:r>
            <a:r>
              <a:rPr lang="hu-HU" sz="2200" dirty="0" smtClean="0">
                <a:latin typeface="+mj-lt"/>
              </a:rPr>
              <a:t> </a:t>
            </a:r>
          </a:p>
          <a:p>
            <a:pPr marL="1428750" lvl="2" indent="-514350">
              <a:buAutoNum type="alphaLcParenBoth"/>
            </a:pPr>
            <a:r>
              <a:rPr lang="hu-HU" sz="2400" dirty="0" smtClean="0"/>
              <a:t>Hangsúly, fókusz, stb. az alanyon,</a:t>
            </a:r>
          </a:p>
          <a:p>
            <a:pPr marL="1428750" lvl="2" indent="-514350">
              <a:buAutoNum type="alphaLcParenBoth"/>
            </a:pPr>
            <a:r>
              <a:rPr lang="hu-HU" sz="2400" dirty="0" smtClean="0"/>
              <a:t>Más alany, mint az előző mondatban, </a:t>
            </a:r>
          </a:p>
          <a:p>
            <a:pPr marL="1428750" lvl="2" indent="-514350">
              <a:buAutoNum type="alphaLcParenBoth"/>
            </a:pPr>
            <a:r>
              <a:rPr lang="hu-HU" sz="2400" dirty="0"/>
              <a:t>Hangsúly, fókusz, stb. </a:t>
            </a:r>
            <a:r>
              <a:rPr lang="hu-HU" sz="2400" dirty="0" smtClean="0"/>
              <a:t>a tárgyon vagy más mondatrészen</a:t>
            </a:r>
          </a:p>
          <a:p>
            <a:pPr marL="1428750" lvl="2" indent="-514350">
              <a:buAutoNum type="alphaLcParenBoth"/>
            </a:pPr>
            <a:r>
              <a:rPr lang="hu-HU" sz="2400" dirty="0" smtClean="0"/>
              <a:t>Költői szöveg ritmusa</a:t>
            </a:r>
          </a:p>
          <a:p>
            <a:pPr marL="1428750" lvl="2" indent="-514350">
              <a:buAutoNum type="alphaLcParenBoth"/>
            </a:pPr>
            <a:r>
              <a:rPr lang="hu-HU" sz="2400" dirty="0" smtClean="0"/>
              <a:t>Kérdésre adott válasz kiemelése</a:t>
            </a:r>
          </a:p>
          <a:p>
            <a:pPr marL="1428750" lvl="2" indent="-514350">
              <a:buAutoNum type="alphaLcParenBoth"/>
            </a:pPr>
            <a:r>
              <a:rPr lang="hu-HU" sz="2400" dirty="0" smtClean="0"/>
              <a:t>Kérdőszók mozgatása mondat elejére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80780784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Házi feladat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28899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ím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1059758" cy="1325563"/>
          </a:xfrm>
        </p:spPr>
        <p:txBody>
          <a:bodyPr/>
          <a:lstStyle/>
          <a:p>
            <a:r>
              <a:rPr lang="hu-HU" altLang="hu-HU" dirty="0" smtClean="0"/>
              <a:t>Következő órára: olvasandó + házi feladat</a:t>
            </a:r>
          </a:p>
        </p:txBody>
      </p:sp>
      <p:sp>
        <p:nvSpPr>
          <p:cNvPr id="15363" name="Tartalom helye 2"/>
          <p:cNvSpPr>
            <a:spLocks noGrp="1"/>
          </p:cNvSpPr>
          <p:nvPr>
            <p:ph idx="1"/>
          </p:nvPr>
        </p:nvSpPr>
        <p:spPr>
          <a:xfrm>
            <a:off x="838200" y="1591638"/>
            <a:ext cx="10515600" cy="4650126"/>
          </a:xfrm>
        </p:spPr>
        <p:txBody>
          <a:bodyPr/>
          <a:lstStyle/>
          <a:p>
            <a:pPr marL="538163" indent="-538163">
              <a:lnSpc>
                <a:spcPct val="100000"/>
              </a:lnSpc>
              <a:buAutoNum type="arabicPeriod"/>
            </a:pPr>
            <a:r>
              <a:rPr lang="hu-HU" altLang="hu-HU" u="sng" dirty="0" smtClean="0"/>
              <a:t>Elolvasni</a:t>
            </a:r>
            <a:r>
              <a:rPr lang="hu-HU" altLang="hu-HU" dirty="0" smtClean="0"/>
              <a:t> 5.2 (pp</a:t>
            </a:r>
            <a:r>
              <a:rPr lang="hu-HU" altLang="hu-HU" dirty="0"/>
              <a:t>. </a:t>
            </a:r>
            <a:r>
              <a:rPr lang="hu-HU" altLang="hu-HU" dirty="0" smtClean="0"/>
              <a:t>171–186)</a:t>
            </a:r>
          </a:p>
          <a:p>
            <a:pPr marL="538163" indent="-538163">
              <a:lnSpc>
                <a:spcPct val="100000"/>
              </a:lnSpc>
              <a:buAutoNum type="arabicPeriod"/>
            </a:pPr>
            <a:r>
              <a:rPr lang="hu-HU" altLang="hu-HU" dirty="0" smtClean="0"/>
              <a:t>Házi dolgozat?</a:t>
            </a:r>
          </a:p>
          <a:p>
            <a:pPr marL="538163" indent="-538163">
              <a:lnSpc>
                <a:spcPct val="100000"/>
              </a:lnSpc>
              <a:buAutoNum type="arabicPeriod"/>
            </a:pPr>
            <a:r>
              <a:rPr lang="hu-HU" altLang="hu-HU" i="1" dirty="0" smtClean="0"/>
              <a:t>Rendhagyó igék</a:t>
            </a:r>
            <a:r>
              <a:rPr lang="hu-HU" altLang="hu-HU" dirty="0" smtClean="0"/>
              <a:t>: elsőéves anyag </a:t>
            </a:r>
            <a:r>
              <a:rPr lang="hu-HU" altLang="hu-HU" u="sng" dirty="0" smtClean="0"/>
              <a:t>átismétlése</a:t>
            </a:r>
            <a:r>
              <a:rPr lang="hu-HU" altLang="hu-HU" dirty="0"/>
              <a:t> </a:t>
            </a:r>
            <a:r>
              <a:rPr lang="hu-HU" altLang="hu-HU" dirty="0" smtClean="0"/>
              <a:t>(összes törzs!)</a:t>
            </a:r>
          </a:p>
          <a:p>
            <a:pPr marL="538163" indent="-538163">
              <a:lnSpc>
                <a:spcPct val="100000"/>
              </a:lnSpc>
              <a:buAutoNum type="arabicPeriod"/>
            </a:pPr>
            <a:r>
              <a:rPr lang="hu-HU" altLang="hu-HU" dirty="0" smtClean="0"/>
              <a:t>Szabadon kiválasztott bibliai versekből </a:t>
            </a:r>
          </a:p>
          <a:p>
            <a:pPr lvl="1">
              <a:lnSpc>
                <a:spcPct val="100000"/>
              </a:lnSpc>
            </a:pPr>
            <a:r>
              <a:rPr lang="hu-HU" altLang="hu-HU" u="sng" dirty="0" smtClean="0"/>
              <a:t>összegyűjteni 10 </a:t>
            </a:r>
            <a:r>
              <a:rPr lang="hu-HU" altLang="hu-HU" u="sng" dirty="0" smtClean="0"/>
              <a:t>mondategységet</a:t>
            </a:r>
            <a:endParaRPr lang="hu-HU" altLang="hu-HU" dirty="0" smtClean="0"/>
          </a:p>
          <a:p>
            <a:pPr lvl="1">
              <a:lnSpc>
                <a:spcPct val="100000"/>
              </a:lnSpc>
            </a:pPr>
            <a:r>
              <a:rPr lang="hu-HU" altLang="hu-HU" dirty="0" smtClean="0"/>
              <a:t>besorolni a tankönyvi kategóriák – 5.1 alpontjai – szerint.</a:t>
            </a:r>
            <a:endParaRPr lang="hu-HU" sz="1800" dirty="0" smtClean="0"/>
          </a:p>
          <a:p>
            <a:pPr marL="311150" indent="0">
              <a:lnSpc>
                <a:spcPct val="100000"/>
              </a:lnSpc>
              <a:buNone/>
            </a:pPr>
            <a:r>
              <a:rPr lang="en-US" altLang="hu-HU" dirty="0" smtClean="0"/>
              <a:t>Pap</a:t>
            </a:r>
            <a:r>
              <a:rPr lang="hu-HU" altLang="hu-HU" dirty="0" err="1" smtClean="0"/>
              <a:t>íron</a:t>
            </a:r>
            <a:r>
              <a:rPr lang="hu-HU" altLang="hu-HU" dirty="0" smtClean="0"/>
              <a:t>, a tanszéki titkárságon leadva. Határidő: </a:t>
            </a:r>
            <a:r>
              <a:rPr lang="hu-HU" altLang="hu-HU" b="1" dirty="0" smtClean="0"/>
              <a:t>hétfő</a:t>
            </a:r>
            <a:r>
              <a:rPr lang="hu-HU" altLang="hu-HU" dirty="0" smtClean="0"/>
              <a:t> dél (12:00).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175558"/>
            <a:ext cx="10515600" cy="1325563"/>
          </a:xfrm>
        </p:spPr>
        <p:txBody>
          <a:bodyPr/>
          <a:lstStyle/>
          <a:p>
            <a:pPr algn="ctr"/>
            <a:r>
              <a:rPr lang="hu-HU" i="1" dirty="0" smtClean="0"/>
              <a:t>Viszlát jövő szerdán!</a:t>
            </a:r>
            <a:endParaRPr lang="hu-HU" i="1" dirty="0"/>
          </a:p>
        </p:txBody>
      </p:sp>
    </p:spTree>
    <p:extLst>
      <p:ext uri="{BB962C8B-B14F-4D97-AF65-F5344CB8AC3E}">
        <p14:creationId xmlns:p14="http://schemas.microsoft.com/office/powerpoint/2010/main" val="829889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mondat belső szerkezete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37008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Az óra céljai: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718049"/>
            <a:ext cx="10515600" cy="4351338"/>
          </a:xfrm>
        </p:spPr>
        <p:txBody>
          <a:bodyPr/>
          <a:lstStyle/>
          <a:p>
            <a:r>
              <a:rPr lang="hu-HU" dirty="0" smtClean="0"/>
              <a:t>Középhaladó bibliai héber nyelvtan: </a:t>
            </a:r>
            <a:r>
              <a:rPr lang="hu-HU" dirty="0"/>
              <a:t>	</a:t>
            </a:r>
            <a:r>
              <a:rPr lang="hu-HU" i="1" dirty="0" smtClean="0"/>
              <a:t>a szavaktól a szövegig</a:t>
            </a:r>
          </a:p>
          <a:p>
            <a:pPr marL="0" indent="0" algn="ctr">
              <a:buNone/>
            </a:pPr>
            <a:endParaRPr lang="hu-HU" dirty="0" smtClean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 smtClean="0"/>
          </a:p>
        </p:txBody>
      </p:sp>
      <p:graphicFrame>
        <p:nvGraphicFramePr>
          <p:cNvPr id="6" name="Diagram 5"/>
          <p:cNvGraphicFramePr/>
          <p:nvPr>
            <p:extLst/>
          </p:nvPr>
        </p:nvGraphicFramePr>
        <p:xfrm>
          <a:off x="1057640" y="2173712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Ellipszis buborék 4"/>
          <p:cNvSpPr/>
          <p:nvPr/>
        </p:nvSpPr>
        <p:spPr>
          <a:xfrm>
            <a:off x="8256494" y="365124"/>
            <a:ext cx="2918012" cy="1208181"/>
          </a:xfrm>
          <a:prstGeom prst="wedgeEllipseCallout">
            <a:avLst>
              <a:gd name="adj1" fmla="val -193780"/>
              <a:gd name="adj2" fmla="val 2074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400" i="1" dirty="0" smtClean="0"/>
              <a:t>Emlékeztető a félév elejéről</a:t>
            </a:r>
            <a:endParaRPr lang="hu-HU" sz="2400" i="1" dirty="0"/>
          </a:p>
        </p:txBody>
      </p:sp>
    </p:spTree>
    <p:extLst>
      <p:ext uri="{BB962C8B-B14F-4D97-AF65-F5344CB8AC3E}">
        <p14:creationId xmlns:p14="http://schemas.microsoft.com/office/powerpoint/2010/main" val="3498314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Nyelvi szintek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Hang: 	</a:t>
            </a:r>
            <a:r>
              <a:rPr lang="hu-HU" sz="2400" dirty="0" smtClean="0"/>
              <a:t>	[ i ], [ </a:t>
            </a:r>
            <a:r>
              <a:rPr lang="hu-HU" sz="2400" dirty="0" err="1" smtClean="0"/>
              <a:t>i</a:t>
            </a:r>
            <a:r>
              <a:rPr lang="hu-HU" sz="2400" dirty="0" smtClean="0"/>
              <a:t>̝ ], [ </a:t>
            </a:r>
            <a:r>
              <a:rPr lang="hu-HU" sz="2400" dirty="0" err="1" smtClean="0"/>
              <a:t>i</a:t>
            </a:r>
            <a:r>
              <a:rPr lang="hu-HU" sz="2400" dirty="0" smtClean="0"/>
              <a:t>̙ ] 	 	[b], [v],			[ø:]</a:t>
            </a:r>
          </a:p>
          <a:p>
            <a:r>
              <a:rPr lang="hu-HU" dirty="0" smtClean="0"/>
              <a:t>Fonéma: 		</a:t>
            </a:r>
            <a:r>
              <a:rPr lang="hu-HU" sz="2400" dirty="0" smtClean="0"/>
              <a:t>/</a:t>
            </a:r>
            <a:r>
              <a:rPr lang="hu-HU" sz="2400" dirty="0"/>
              <a:t>i/			/b/		</a:t>
            </a:r>
            <a:r>
              <a:rPr lang="hu-HU" sz="2400" dirty="0" smtClean="0"/>
              <a:t>	/</a:t>
            </a:r>
            <a:r>
              <a:rPr lang="hu-HU" sz="2400" dirty="0"/>
              <a:t>ø</a:t>
            </a:r>
            <a:r>
              <a:rPr lang="hu-HU" sz="2400" dirty="0" smtClean="0"/>
              <a:t>:/</a:t>
            </a:r>
          </a:p>
          <a:p>
            <a:r>
              <a:rPr lang="hu-HU" dirty="0" smtClean="0"/>
              <a:t>Szótag:		</a:t>
            </a:r>
            <a:r>
              <a:rPr lang="hu-HU" sz="2400" dirty="0" smtClean="0"/>
              <a:t>i	</a:t>
            </a:r>
            <a:r>
              <a:rPr lang="hu-HU" sz="2400" dirty="0" err="1" smtClean="0"/>
              <a:t>bi</a:t>
            </a:r>
            <a:r>
              <a:rPr lang="hu-HU" sz="2400" dirty="0" smtClean="0"/>
              <a:t>	</a:t>
            </a:r>
            <a:r>
              <a:rPr lang="hu-HU" sz="2400" dirty="0" err="1" smtClean="0"/>
              <a:t>ib</a:t>
            </a:r>
            <a:r>
              <a:rPr lang="hu-HU" sz="2400" dirty="0" smtClean="0"/>
              <a:t>	</a:t>
            </a:r>
            <a:r>
              <a:rPr lang="hu-HU" sz="2400" dirty="0" err="1" smtClean="0"/>
              <a:t>bib</a:t>
            </a:r>
            <a:r>
              <a:rPr lang="hu-HU" sz="2400" dirty="0" smtClean="0"/>
              <a:t>	</a:t>
            </a:r>
            <a:r>
              <a:rPr lang="hu-HU" sz="2400" dirty="0"/>
              <a:t>	</a:t>
            </a:r>
            <a:r>
              <a:rPr lang="hu-HU" sz="2400" dirty="0" smtClean="0"/>
              <a:t>	ø:</a:t>
            </a:r>
          </a:p>
          <a:p>
            <a:r>
              <a:rPr lang="hu-HU" dirty="0" smtClean="0"/>
              <a:t>Morféma: a legkisebb, jelentéssel bíró nyelvi jel 	</a:t>
            </a:r>
            <a:r>
              <a:rPr lang="hu-HU" sz="2200" dirty="0" smtClean="0"/>
              <a:t>(= hangalak+jelentés)</a:t>
            </a:r>
          </a:p>
          <a:p>
            <a:pPr marL="0" indent="0">
              <a:buNone/>
            </a:pPr>
            <a:r>
              <a:rPr lang="hu-HU" sz="2200" dirty="0"/>
              <a:t>	</a:t>
            </a:r>
            <a:r>
              <a:rPr lang="hu-HU" sz="2400" dirty="0" smtClean="0"/>
              <a:t>		</a:t>
            </a:r>
            <a:r>
              <a:rPr lang="hu-HU" sz="2400" i="1" dirty="0" err="1" smtClean="0"/>
              <a:t>b-</a:t>
            </a:r>
            <a:r>
              <a:rPr lang="hu-HU" sz="2400" i="1" dirty="0" smtClean="0"/>
              <a:t>  </a:t>
            </a:r>
            <a:r>
              <a:rPr lang="hu-HU" sz="2400" dirty="0" smtClean="0"/>
              <a:t>’</a:t>
            </a:r>
            <a:r>
              <a:rPr lang="hu-HU" sz="2400" dirty="0" err="1" smtClean="0"/>
              <a:t>in</a:t>
            </a:r>
            <a:r>
              <a:rPr lang="hu-HU" sz="2400" dirty="0" smtClean="0"/>
              <a:t>’		</a:t>
            </a:r>
            <a:r>
              <a:rPr lang="hu-HU" sz="2400" i="1" dirty="0" smtClean="0"/>
              <a:t>bokor/</a:t>
            </a:r>
            <a:r>
              <a:rPr lang="hu-HU" sz="2400" i="1" dirty="0" err="1" smtClean="0"/>
              <a:t>bokr-</a:t>
            </a:r>
            <a:r>
              <a:rPr lang="hu-HU" sz="2400" dirty="0" smtClean="0"/>
              <a:t>  ’</a:t>
            </a:r>
            <a:r>
              <a:rPr lang="hu-HU" sz="2400" dirty="0" err="1" smtClean="0"/>
              <a:t>bush</a:t>
            </a:r>
            <a:r>
              <a:rPr lang="hu-HU" sz="2400" dirty="0" smtClean="0"/>
              <a:t>’		</a:t>
            </a:r>
            <a:r>
              <a:rPr lang="hu-HU" sz="2400" i="1" dirty="0" smtClean="0"/>
              <a:t>ő  </a:t>
            </a:r>
            <a:r>
              <a:rPr lang="hu-HU" sz="2400" dirty="0" smtClean="0"/>
              <a:t>’</a:t>
            </a:r>
            <a:r>
              <a:rPr lang="hu-HU" sz="2400" dirty="0" err="1" smtClean="0"/>
              <a:t>he</a:t>
            </a:r>
            <a:r>
              <a:rPr lang="hu-HU" sz="2400" dirty="0" smtClean="0"/>
              <a:t>’</a:t>
            </a:r>
            <a:endParaRPr lang="hu-HU" sz="2400" i="1" dirty="0" smtClean="0"/>
          </a:p>
          <a:p>
            <a:r>
              <a:rPr lang="hu-HU" dirty="0" smtClean="0"/>
              <a:t>Szó (</a:t>
            </a:r>
            <a:r>
              <a:rPr lang="hu-HU" i="1" dirty="0" err="1" smtClean="0"/>
              <a:t>word</a:t>
            </a:r>
            <a:r>
              <a:rPr lang="hu-HU" dirty="0" smtClean="0"/>
              <a:t>):</a:t>
            </a:r>
            <a:r>
              <a:rPr lang="hu-HU" sz="2400" dirty="0" smtClean="0"/>
              <a:t>	</a:t>
            </a:r>
            <a:r>
              <a:rPr lang="hu-HU" sz="2400" i="1" dirty="0" err="1" smtClean="0"/>
              <a:t>bo</a:t>
            </a:r>
            <a:r>
              <a:rPr lang="hu-HU" sz="2400" dirty="0"/>
              <a:t> </a:t>
            </a:r>
            <a:r>
              <a:rPr lang="hu-HU" sz="2400" dirty="0" smtClean="0"/>
              <a:t> ’</a:t>
            </a:r>
            <a:r>
              <a:rPr lang="hu-HU" sz="2400" dirty="0" err="1" smtClean="0"/>
              <a:t>in</a:t>
            </a:r>
            <a:r>
              <a:rPr lang="hu-HU" sz="2400" dirty="0" smtClean="0"/>
              <a:t> </a:t>
            </a:r>
            <a:r>
              <a:rPr lang="hu-HU" sz="2400" dirty="0" err="1" smtClean="0"/>
              <a:t>him</a:t>
            </a:r>
            <a:r>
              <a:rPr lang="hu-HU" sz="2400" dirty="0" smtClean="0"/>
              <a:t>’	</a:t>
            </a:r>
            <a:r>
              <a:rPr lang="hu-HU" sz="2400" i="1" dirty="0" smtClean="0"/>
              <a:t>bokor		bokrok		ő</a:t>
            </a:r>
          </a:p>
          <a:p>
            <a:r>
              <a:rPr lang="hu-HU" dirty="0" smtClean="0"/>
              <a:t>Szókapcsolat </a:t>
            </a:r>
            <a:r>
              <a:rPr lang="hu-HU" dirty="0" smtClean="0"/>
              <a:t>(</a:t>
            </a:r>
            <a:r>
              <a:rPr lang="hu-HU" dirty="0" smtClean="0"/>
              <a:t>szószerkezet, szintagma; </a:t>
            </a:r>
            <a:r>
              <a:rPr lang="hu-HU" i="1" dirty="0" err="1" smtClean="0"/>
              <a:t>phrase</a:t>
            </a:r>
            <a:r>
              <a:rPr lang="hu-HU" dirty="0" smtClean="0"/>
              <a:t>)</a:t>
            </a:r>
            <a:endParaRPr lang="hu-HU" dirty="0" smtClean="0"/>
          </a:p>
          <a:p>
            <a:r>
              <a:rPr lang="hu-HU" dirty="0"/>
              <a:t>Mondategység (tagmondat, </a:t>
            </a:r>
            <a:r>
              <a:rPr lang="hu-HU" i="1" dirty="0" err="1"/>
              <a:t>clause</a:t>
            </a:r>
            <a:r>
              <a:rPr lang="hu-HU" dirty="0" smtClean="0"/>
              <a:t>)</a:t>
            </a:r>
            <a:endParaRPr lang="hu-HU" dirty="0" smtClean="0"/>
          </a:p>
          <a:p>
            <a:r>
              <a:rPr lang="hu-HU" dirty="0" smtClean="0"/>
              <a:t>Mondat</a:t>
            </a:r>
            <a:r>
              <a:rPr lang="hu-HU" i="1" dirty="0" smtClean="0"/>
              <a:t> </a:t>
            </a:r>
            <a:r>
              <a:rPr lang="hu-HU" dirty="0" smtClean="0"/>
              <a:t>(</a:t>
            </a:r>
            <a:r>
              <a:rPr lang="en-US" i="1" dirty="0" smtClean="0"/>
              <a:t>sentence / utterance</a:t>
            </a:r>
            <a:r>
              <a:rPr lang="hu-HU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722186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Nyelvi szintek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825625"/>
            <a:ext cx="10927976" cy="479032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hu-HU" dirty="0" smtClean="0"/>
              <a:t>Szó (</a:t>
            </a:r>
            <a:r>
              <a:rPr lang="hu-HU" i="1" dirty="0" err="1" smtClean="0"/>
              <a:t>word</a:t>
            </a:r>
            <a:r>
              <a:rPr lang="hu-HU" dirty="0" smtClean="0"/>
              <a:t>):</a:t>
            </a:r>
            <a:r>
              <a:rPr lang="hu-HU" sz="2400" dirty="0" smtClean="0"/>
              <a:t>	</a:t>
            </a:r>
            <a:r>
              <a:rPr lang="hu-HU" sz="2400" i="1" dirty="0" err="1" smtClean="0"/>
              <a:t>bo</a:t>
            </a:r>
            <a:r>
              <a:rPr lang="hu-HU" sz="2400" dirty="0"/>
              <a:t> </a:t>
            </a:r>
            <a:r>
              <a:rPr lang="hu-HU" sz="2400" dirty="0" smtClean="0"/>
              <a:t> ’</a:t>
            </a:r>
            <a:r>
              <a:rPr lang="hu-HU" sz="2400" dirty="0" err="1" smtClean="0"/>
              <a:t>in</a:t>
            </a:r>
            <a:r>
              <a:rPr lang="hu-HU" sz="2400" dirty="0" smtClean="0"/>
              <a:t> </a:t>
            </a:r>
            <a:r>
              <a:rPr lang="hu-HU" sz="2400" dirty="0" err="1" smtClean="0"/>
              <a:t>him</a:t>
            </a:r>
            <a:r>
              <a:rPr lang="hu-HU" sz="2400" dirty="0" smtClean="0"/>
              <a:t>’	</a:t>
            </a:r>
            <a:r>
              <a:rPr lang="hu-HU" sz="2400" i="1" dirty="0" smtClean="0"/>
              <a:t>bokor		bokrot		ő</a:t>
            </a:r>
          </a:p>
          <a:p>
            <a:pPr>
              <a:lnSpc>
                <a:spcPct val="100000"/>
              </a:lnSpc>
            </a:pPr>
            <a:r>
              <a:rPr lang="hu-HU" dirty="0" smtClean="0"/>
              <a:t>Szókapcsolat </a:t>
            </a:r>
            <a:r>
              <a:rPr lang="hu-HU" dirty="0" smtClean="0"/>
              <a:t>(</a:t>
            </a:r>
            <a:r>
              <a:rPr lang="hu-HU" dirty="0" smtClean="0"/>
              <a:t>szószerkezet, szintagma; </a:t>
            </a:r>
            <a:r>
              <a:rPr lang="hu-HU" i="1" dirty="0" err="1" smtClean="0"/>
              <a:t>phrase</a:t>
            </a:r>
            <a:r>
              <a:rPr lang="hu-HU" dirty="0" smtClean="0"/>
              <a:t>)</a:t>
            </a:r>
            <a:endParaRPr lang="hu-HU" dirty="0" smtClean="0"/>
          </a:p>
          <a:p>
            <a:pPr marL="0" indent="0">
              <a:lnSpc>
                <a:spcPct val="100000"/>
              </a:lnSpc>
              <a:buNone/>
            </a:pPr>
            <a:r>
              <a:rPr lang="hu-HU" sz="2400" dirty="0"/>
              <a:t>	</a:t>
            </a:r>
            <a:r>
              <a:rPr lang="hu-HU" sz="2400" i="1" dirty="0" err="1" smtClean="0"/>
              <a:t>bo</a:t>
            </a:r>
            <a:r>
              <a:rPr lang="hu-HU" sz="2400" i="1" dirty="0" smtClean="0"/>
              <a:t>	</a:t>
            </a:r>
            <a:r>
              <a:rPr lang="hu-HU" sz="2400" i="1" dirty="0" err="1" smtClean="0"/>
              <a:t>in</a:t>
            </a:r>
            <a:r>
              <a:rPr lang="hu-HU" sz="2400" i="1" dirty="0" smtClean="0"/>
              <a:t> </a:t>
            </a:r>
            <a:r>
              <a:rPr lang="hu-HU" sz="2400" i="1" dirty="0" err="1" smtClean="0"/>
              <a:t>him</a:t>
            </a:r>
            <a:r>
              <a:rPr lang="hu-HU" sz="2400" i="1" dirty="0" smtClean="0"/>
              <a:t>		benne		három szép bokrot	ő</a:t>
            </a:r>
            <a:endParaRPr lang="hu-HU" sz="2400" dirty="0" smtClean="0"/>
          </a:p>
          <a:p>
            <a:pPr lvl="1">
              <a:lnSpc>
                <a:spcPct val="100000"/>
              </a:lnSpc>
            </a:pPr>
            <a:endParaRPr lang="hu-HU" sz="1100" dirty="0" smtClean="0">
              <a:latin typeface="+mj-lt"/>
            </a:endParaRPr>
          </a:p>
          <a:p>
            <a:pPr lvl="1">
              <a:lnSpc>
                <a:spcPct val="100000"/>
              </a:lnSpc>
            </a:pPr>
            <a:r>
              <a:rPr lang="hu-HU" sz="2200" u="sng" dirty="0" smtClean="0">
                <a:latin typeface="+mj-lt"/>
              </a:rPr>
              <a:t>Főnévi csoport</a:t>
            </a:r>
            <a:r>
              <a:rPr lang="hu-HU" sz="2200" dirty="0" smtClean="0">
                <a:latin typeface="+mj-lt"/>
              </a:rPr>
              <a:t> (</a:t>
            </a:r>
            <a:r>
              <a:rPr lang="hu-HU" sz="2200" dirty="0" err="1" smtClean="0">
                <a:latin typeface="+mj-lt"/>
              </a:rPr>
              <a:t>noun</a:t>
            </a:r>
            <a:r>
              <a:rPr lang="hu-HU" sz="2200" dirty="0" smtClean="0">
                <a:latin typeface="+mj-lt"/>
              </a:rPr>
              <a:t> </a:t>
            </a:r>
            <a:r>
              <a:rPr lang="hu-HU" sz="2200" dirty="0" err="1" smtClean="0">
                <a:latin typeface="+mj-lt"/>
              </a:rPr>
              <a:t>phrase</a:t>
            </a:r>
            <a:r>
              <a:rPr lang="hu-HU" sz="2200" dirty="0" smtClean="0">
                <a:latin typeface="+mj-lt"/>
              </a:rPr>
              <a:t>, NP): 	</a:t>
            </a:r>
            <a:br>
              <a:rPr lang="hu-HU" sz="2200" dirty="0" smtClean="0">
                <a:latin typeface="+mj-lt"/>
              </a:rPr>
            </a:br>
            <a:r>
              <a:rPr lang="hu-HU" sz="2200" dirty="0" smtClean="0">
                <a:latin typeface="+mj-lt"/>
              </a:rPr>
              <a:t>főnév + bővítmények, módosítók, jelzők, névelő</a:t>
            </a:r>
            <a:br>
              <a:rPr lang="hu-HU" sz="2200" dirty="0" smtClean="0">
                <a:latin typeface="+mj-lt"/>
              </a:rPr>
            </a:br>
            <a:r>
              <a:rPr lang="hu-HU" sz="2200" dirty="0" smtClean="0">
                <a:latin typeface="+mj-lt"/>
              </a:rPr>
              <a:t>Szerepe a mondatban: alany, tárgy, határozó (esetraggal vagy elöljáróval), stb.</a:t>
            </a:r>
          </a:p>
          <a:p>
            <a:pPr lvl="1">
              <a:lnSpc>
                <a:spcPct val="100000"/>
              </a:lnSpc>
            </a:pPr>
            <a:r>
              <a:rPr lang="hu-HU" sz="2200" u="sng" dirty="0"/>
              <a:t>Elöljárós csoport</a:t>
            </a:r>
            <a:r>
              <a:rPr lang="hu-HU" sz="2200" dirty="0"/>
              <a:t> (</a:t>
            </a:r>
            <a:r>
              <a:rPr lang="hu-HU" sz="2200" dirty="0" err="1"/>
              <a:t>prepositional</a:t>
            </a:r>
            <a:r>
              <a:rPr lang="hu-HU" sz="2200" dirty="0"/>
              <a:t> </a:t>
            </a:r>
            <a:r>
              <a:rPr lang="hu-HU" sz="2200" dirty="0" err="1"/>
              <a:t>phrase</a:t>
            </a:r>
            <a:r>
              <a:rPr lang="hu-HU" sz="2200" dirty="0"/>
              <a:t>, PP): </a:t>
            </a:r>
            <a:br>
              <a:rPr lang="hu-HU" sz="2200" dirty="0"/>
            </a:br>
            <a:r>
              <a:rPr lang="hu-HU" sz="2200" dirty="0"/>
              <a:t>elöljáró + </a:t>
            </a:r>
            <a:r>
              <a:rPr lang="hu-HU" sz="2200" dirty="0" smtClean="0"/>
              <a:t>NP</a:t>
            </a:r>
            <a:endParaRPr lang="hu-HU" sz="2200" dirty="0" smtClean="0">
              <a:latin typeface="+mj-lt"/>
            </a:endParaRPr>
          </a:p>
          <a:p>
            <a:pPr lvl="1">
              <a:lnSpc>
                <a:spcPct val="100000"/>
              </a:lnSpc>
            </a:pPr>
            <a:r>
              <a:rPr lang="hu-HU" sz="2200" u="sng" dirty="0" smtClean="0">
                <a:latin typeface="+mj-lt"/>
              </a:rPr>
              <a:t>Igei </a:t>
            </a:r>
            <a:r>
              <a:rPr lang="hu-HU" sz="2200" u="sng" dirty="0">
                <a:latin typeface="+mj-lt"/>
              </a:rPr>
              <a:t>csoport</a:t>
            </a:r>
            <a:r>
              <a:rPr lang="hu-HU" sz="2200" dirty="0">
                <a:latin typeface="+mj-lt"/>
              </a:rPr>
              <a:t> </a:t>
            </a:r>
            <a:r>
              <a:rPr lang="hu-HU" sz="2200" dirty="0" smtClean="0">
                <a:latin typeface="+mj-lt"/>
              </a:rPr>
              <a:t>(</a:t>
            </a:r>
            <a:r>
              <a:rPr lang="hu-HU" sz="2200" dirty="0" err="1" smtClean="0">
                <a:latin typeface="+mj-lt"/>
              </a:rPr>
              <a:t>verb</a:t>
            </a:r>
            <a:r>
              <a:rPr lang="hu-HU" sz="2200" dirty="0" smtClean="0">
                <a:latin typeface="+mj-lt"/>
              </a:rPr>
              <a:t> </a:t>
            </a:r>
            <a:r>
              <a:rPr lang="hu-HU" sz="2200" dirty="0" err="1">
                <a:latin typeface="+mj-lt"/>
              </a:rPr>
              <a:t>phrase</a:t>
            </a:r>
            <a:r>
              <a:rPr lang="hu-HU" sz="2200" dirty="0">
                <a:latin typeface="+mj-lt"/>
              </a:rPr>
              <a:t>, </a:t>
            </a:r>
            <a:r>
              <a:rPr lang="hu-HU" sz="2200" dirty="0" smtClean="0">
                <a:latin typeface="+mj-lt"/>
              </a:rPr>
              <a:t>VP): </a:t>
            </a:r>
            <a:br>
              <a:rPr lang="hu-HU" sz="2200" dirty="0" smtClean="0">
                <a:latin typeface="+mj-lt"/>
              </a:rPr>
            </a:br>
            <a:r>
              <a:rPr lang="hu-HU" sz="2200" dirty="0" smtClean="0">
                <a:latin typeface="+mj-lt"/>
              </a:rPr>
              <a:t>ige + vonzatai, bővítményei (tárgy, határozó… de alany nem)</a:t>
            </a:r>
            <a:br>
              <a:rPr lang="hu-HU" sz="2200" dirty="0" smtClean="0">
                <a:latin typeface="+mj-lt"/>
              </a:rPr>
            </a:br>
            <a:r>
              <a:rPr lang="hu-HU" sz="2200" dirty="0" smtClean="0">
                <a:latin typeface="+mj-lt"/>
              </a:rPr>
              <a:t>Szerepe a mondatban: alannyal együtt tagmondatot alkot.</a:t>
            </a:r>
          </a:p>
        </p:txBody>
      </p:sp>
    </p:spTree>
    <p:extLst>
      <p:ext uri="{BB962C8B-B14F-4D97-AF65-F5344CB8AC3E}">
        <p14:creationId xmlns:p14="http://schemas.microsoft.com/office/powerpoint/2010/main" val="921327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Nyelvi szintek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825625"/>
            <a:ext cx="10927976" cy="479032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hu-HU" dirty="0" smtClean="0"/>
              <a:t>Szó (</a:t>
            </a:r>
            <a:r>
              <a:rPr lang="hu-HU" i="1" dirty="0" err="1" smtClean="0"/>
              <a:t>word</a:t>
            </a:r>
            <a:r>
              <a:rPr lang="hu-HU" dirty="0" smtClean="0"/>
              <a:t>):</a:t>
            </a:r>
            <a:r>
              <a:rPr lang="hu-HU" sz="2400" dirty="0" smtClean="0"/>
              <a:t>	</a:t>
            </a:r>
            <a:r>
              <a:rPr lang="hu-HU" sz="2400" i="1" dirty="0" err="1" smtClean="0"/>
              <a:t>bo</a:t>
            </a:r>
            <a:r>
              <a:rPr lang="hu-HU" sz="2400" dirty="0"/>
              <a:t> </a:t>
            </a:r>
            <a:r>
              <a:rPr lang="hu-HU" sz="2400" dirty="0" smtClean="0"/>
              <a:t> ’</a:t>
            </a:r>
            <a:r>
              <a:rPr lang="hu-HU" sz="2400" dirty="0" err="1" smtClean="0"/>
              <a:t>in</a:t>
            </a:r>
            <a:r>
              <a:rPr lang="hu-HU" sz="2400" dirty="0" smtClean="0"/>
              <a:t> </a:t>
            </a:r>
            <a:r>
              <a:rPr lang="hu-HU" sz="2400" dirty="0" err="1" smtClean="0"/>
              <a:t>him</a:t>
            </a:r>
            <a:r>
              <a:rPr lang="hu-HU" sz="2400" dirty="0" smtClean="0"/>
              <a:t>’	</a:t>
            </a:r>
            <a:r>
              <a:rPr lang="hu-HU" sz="2400" i="1" dirty="0" smtClean="0"/>
              <a:t>bokor		bokrot		ő</a:t>
            </a:r>
          </a:p>
          <a:p>
            <a:pPr>
              <a:lnSpc>
                <a:spcPct val="100000"/>
              </a:lnSpc>
            </a:pPr>
            <a:r>
              <a:rPr lang="hu-HU" dirty="0" smtClean="0"/>
              <a:t>Szókapcsolat </a:t>
            </a:r>
            <a:r>
              <a:rPr lang="hu-HU" dirty="0" smtClean="0"/>
              <a:t>(</a:t>
            </a:r>
            <a:r>
              <a:rPr lang="hu-HU" dirty="0" smtClean="0"/>
              <a:t>szószerkezet, szintagma; </a:t>
            </a:r>
            <a:r>
              <a:rPr lang="hu-HU" i="1" dirty="0" err="1" smtClean="0"/>
              <a:t>phrase</a:t>
            </a:r>
            <a:r>
              <a:rPr lang="hu-HU" dirty="0" smtClean="0"/>
              <a:t>)</a:t>
            </a:r>
            <a:endParaRPr lang="hu-HU" dirty="0" smtClean="0"/>
          </a:p>
          <a:p>
            <a:pPr>
              <a:lnSpc>
                <a:spcPct val="100000"/>
              </a:lnSpc>
            </a:pPr>
            <a:r>
              <a:rPr lang="hu-HU" dirty="0" smtClean="0"/>
              <a:t>Mondategység</a:t>
            </a:r>
            <a:r>
              <a:rPr lang="hu-HU" dirty="0" smtClean="0"/>
              <a:t> (tagmondat, </a:t>
            </a:r>
            <a:r>
              <a:rPr lang="hu-HU" i="1" dirty="0" err="1" smtClean="0"/>
              <a:t>clause</a:t>
            </a:r>
            <a:r>
              <a:rPr lang="hu-HU" dirty="0" smtClean="0"/>
              <a:t>)</a:t>
            </a:r>
            <a:endParaRPr lang="hu-HU" dirty="0" smtClean="0"/>
          </a:p>
          <a:p>
            <a:pPr marL="0" indent="0">
              <a:lnSpc>
                <a:spcPct val="100000"/>
              </a:lnSpc>
              <a:buNone/>
            </a:pPr>
            <a:r>
              <a:rPr lang="hu-HU" sz="2400" dirty="0"/>
              <a:t>	</a:t>
            </a:r>
            <a:r>
              <a:rPr lang="hu-HU" sz="2400" dirty="0" smtClean="0"/>
              <a:t>„</a:t>
            </a:r>
            <a:r>
              <a:rPr lang="hu-HU" sz="2400" i="1" dirty="0" smtClean="0"/>
              <a:t>Három szép bokrot látott”		„amikor elhaladtam mellette”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hu-HU" sz="2200" dirty="0" smtClean="0">
                <a:solidFill>
                  <a:prstClr val="black"/>
                </a:solidFill>
                <a:latin typeface="Calibri Light"/>
              </a:rPr>
              <a:t>	Szókapcsolatok kombinációjából jön létre. Egy elemi állítást („</a:t>
            </a:r>
            <a:r>
              <a:rPr lang="hu-HU" sz="2200" dirty="0" err="1" smtClean="0">
                <a:solidFill>
                  <a:prstClr val="black"/>
                </a:solidFill>
                <a:latin typeface="Calibri Light"/>
              </a:rPr>
              <a:t>predikációt</a:t>
            </a:r>
            <a:r>
              <a:rPr lang="hu-HU" sz="2200" dirty="0" smtClean="0">
                <a:solidFill>
                  <a:prstClr val="black"/>
                </a:solidFill>
                <a:latin typeface="Calibri Light"/>
              </a:rPr>
              <a:t>”) fejez ki.</a:t>
            </a:r>
            <a:endParaRPr lang="hu-HU" sz="2400" i="1" dirty="0" smtClean="0"/>
          </a:p>
          <a:p>
            <a:pPr>
              <a:lnSpc>
                <a:spcPct val="100000"/>
              </a:lnSpc>
            </a:pPr>
            <a:r>
              <a:rPr lang="hu-HU" dirty="0" smtClean="0"/>
              <a:t>Mondat</a:t>
            </a:r>
            <a:r>
              <a:rPr lang="hu-HU" i="1" dirty="0" smtClean="0"/>
              <a:t> </a:t>
            </a:r>
            <a:r>
              <a:rPr lang="hu-HU" dirty="0" smtClean="0"/>
              <a:t>(</a:t>
            </a:r>
            <a:r>
              <a:rPr lang="en-US" i="1" dirty="0" smtClean="0"/>
              <a:t>sentence / utterance</a:t>
            </a:r>
            <a:r>
              <a:rPr lang="hu-HU" dirty="0" smtClean="0"/>
              <a:t>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hu-HU" sz="2400" dirty="0"/>
              <a:t>	</a:t>
            </a:r>
            <a:r>
              <a:rPr lang="hu-HU" sz="2400" i="1" dirty="0" smtClean="0"/>
              <a:t>Amikor elhaladt</a:t>
            </a:r>
            <a:r>
              <a:rPr lang="hu-HU" sz="2400" i="1" dirty="0"/>
              <a:t> </a:t>
            </a:r>
            <a:r>
              <a:rPr lang="hu-HU" sz="2400" baseline="-38000" dirty="0" smtClean="0"/>
              <a:t>j</a:t>
            </a:r>
            <a:r>
              <a:rPr lang="hu-HU" sz="2400" i="1" dirty="0" smtClean="0"/>
              <a:t> mellettük </a:t>
            </a:r>
            <a:r>
              <a:rPr lang="hu-HU" sz="2400" baseline="-38000" dirty="0" smtClean="0"/>
              <a:t>i </a:t>
            </a:r>
            <a:r>
              <a:rPr lang="hu-HU" sz="2400" i="1" dirty="0" smtClean="0"/>
              <a:t>, és rájuk</a:t>
            </a:r>
            <a:r>
              <a:rPr lang="hu-HU" sz="2400" i="1" dirty="0"/>
              <a:t> </a:t>
            </a:r>
            <a:r>
              <a:rPr lang="hu-HU" sz="2400" baseline="-38000" dirty="0" smtClean="0"/>
              <a:t>i</a:t>
            </a:r>
            <a:r>
              <a:rPr lang="hu-HU" sz="2400" i="1" dirty="0" smtClean="0"/>
              <a:t> nézett</a:t>
            </a:r>
            <a:r>
              <a:rPr lang="hu-HU" sz="2400" i="1" dirty="0"/>
              <a:t> </a:t>
            </a:r>
            <a:r>
              <a:rPr lang="hu-HU" sz="2400" baseline="-38000" dirty="0" smtClean="0"/>
              <a:t>j </a:t>
            </a:r>
            <a:r>
              <a:rPr lang="hu-HU" sz="2400" i="1" dirty="0" smtClean="0"/>
              <a:t>, három szép bokrot</a:t>
            </a:r>
            <a:r>
              <a:rPr lang="hu-HU" sz="2400" i="1" dirty="0"/>
              <a:t> </a:t>
            </a:r>
            <a:r>
              <a:rPr lang="hu-HU" sz="2400" baseline="-38000" dirty="0" smtClean="0"/>
              <a:t>i</a:t>
            </a:r>
            <a:r>
              <a:rPr lang="hu-HU" sz="2400" i="1" dirty="0" smtClean="0"/>
              <a:t> látott</a:t>
            </a:r>
            <a:r>
              <a:rPr lang="hu-HU" sz="2400" i="1" dirty="0"/>
              <a:t> </a:t>
            </a:r>
            <a:r>
              <a:rPr lang="hu-HU" sz="2400" baseline="-38000" dirty="0" smtClean="0"/>
              <a:t>j </a:t>
            </a:r>
            <a:r>
              <a:rPr lang="hu-HU" sz="2400" i="1" dirty="0" smtClean="0"/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3815864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Építkezés elemi építőkockákból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15516"/>
          </a:xfrm>
        </p:spPr>
        <p:txBody>
          <a:bodyPr/>
          <a:lstStyle/>
          <a:p>
            <a:pPr marL="0" indent="0">
              <a:buNone/>
            </a:pPr>
            <a:r>
              <a:rPr lang="hu-HU" dirty="0" smtClean="0"/>
              <a:t>			</a:t>
            </a:r>
            <a:r>
              <a:rPr lang="hu-HU" u="sng" dirty="0" smtClean="0"/>
              <a:t>Hangalak</a:t>
            </a:r>
            <a:r>
              <a:rPr lang="hu-HU" dirty="0" smtClean="0"/>
              <a:t>				</a:t>
            </a:r>
            <a:r>
              <a:rPr lang="hu-HU" u="sng" dirty="0" smtClean="0"/>
              <a:t>Jelentés</a:t>
            </a:r>
            <a:endParaRPr lang="hu-HU" dirty="0" smtClean="0"/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Fonológia:		/i/ + /b/ + /i/			---</a:t>
            </a:r>
          </a:p>
          <a:p>
            <a:pPr marL="0" indent="0">
              <a:buNone/>
            </a:pPr>
            <a:r>
              <a:rPr lang="hu-HU" dirty="0"/>
              <a:t>	</a:t>
            </a:r>
            <a:r>
              <a:rPr lang="hu-HU" dirty="0" smtClean="0"/>
              <a:t>		</a:t>
            </a:r>
            <a:r>
              <a:rPr lang="hu-HU" dirty="0" err="1" smtClean="0"/>
              <a:t>i.vi</a:t>
            </a: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Morfológia:		/bokor/ + /</a:t>
            </a:r>
            <a:r>
              <a:rPr lang="hu-HU" dirty="0" err="1" smtClean="0"/>
              <a:t>-k</a:t>
            </a:r>
            <a:r>
              <a:rPr lang="hu-HU" dirty="0" smtClean="0"/>
              <a:t>/			’</a:t>
            </a:r>
            <a:r>
              <a:rPr lang="hu-HU" dirty="0" err="1" smtClean="0"/>
              <a:t>bush</a:t>
            </a:r>
            <a:r>
              <a:rPr lang="hu-HU" dirty="0" smtClean="0"/>
              <a:t>’ + </a:t>
            </a:r>
            <a:r>
              <a:rPr lang="hu-HU" dirty="0" err="1" smtClean="0"/>
              <a:t>Plural</a:t>
            </a:r>
            <a:endParaRPr lang="hu-HU" dirty="0" smtClean="0"/>
          </a:p>
          <a:p>
            <a:pPr marL="0" indent="0">
              <a:buNone/>
            </a:pPr>
            <a:r>
              <a:rPr lang="hu-HU" dirty="0"/>
              <a:t>	</a:t>
            </a:r>
            <a:r>
              <a:rPr lang="hu-HU" dirty="0" smtClean="0"/>
              <a:t>		</a:t>
            </a:r>
            <a:r>
              <a:rPr lang="hu-HU" i="1" dirty="0" smtClean="0"/>
              <a:t>bokrok				</a:t>
            </a:r>
            <a:r>
              <a:rPr lang="hu-HU" dirty="0" smtClean="0"/>
              <a:t>’</a:t>
            </a:r>
            <a:r>
              <a:rPr lang="en-US" dirty="0" smtClean="0"/>
              <a:t>bushes</a:t>
            </a:r>
            <a:r>
              <a:rPr lang="hu-HU" dirty="0" smtClean="0"/>
              <a:t>’</a:t>
            </a:r>
          </a:p>
          <a:p>
            <a:pPr marL="0" indent="0">
              <a:buNone/>
            </a:pPr>
            <a:r>
              <a:rPr lang="hu-HU" dirty="0" smtClean="0"/>
              <a:t>Szintaxis		bokrok + </a:t>
            </a:r>
            <a:r>
              <a:rPr lang="hu-HU" dirty="0" smtClean="0"/>
              <a:t>szép			’</a:t>
            </a:r>
            <a:r>
              <a:rPr lang="hu-HU" dirty="0" err="1" smtClean="0"/>
              <a:t>bushes</a:t>
            </a:r>
            <a:r>
              <a:rPr lang="hu-HU" dirty="0" smtClean="0"/>
              <a:t>’ + ’</a:t>
            </a:r>
            <a:r>
              <a:rPr lang="hu-HU" dirty="0" err="1" smtClean="0"/>
              <a:t>nice</a:t>
            </a:r>
            <a:r>
              <a:rPr lang="hu-HU" dirty="0" smtClean="0"/>
              <a:t>’</a:t>
            </a:r>
            <a:endParaRPr lang="hu-HU" dirty="0" smtClean="0"/>
          </a:p>
          <a:p>
            <a:pPr marL="0" indent="0">
              <a:buNone/>
            </a:pPr>
            <a:r>
              <a:rPr lang="hu-HU" dirty="0"/>
              <a:t>	</a:t>
            </a:r>
            <a:r>
              <a:rPr lang="hu-HU" dirty="0" smtClean="0"/>
              <a:t>		szép bokrok 		</a:t>
            </a:r>
            <a:r>
              <a:rPr lang="hu-HU" sz="2400" dirty="0" smtClean="0"/>
              <a:t>(A + N </a:t>
            </a:r>
            <a:r>
              <a:rPr lang="hu-HU" sz="2400" dirty="0" smtClean="0">
                <a:sym typeface="Wingdings" panose="05000000000000000000" pitchFamily="2" charset="2"/>
              </a:rPr>
              <a:t> NP</a:t>
            </a:r>
            <a:r>
              <a:rPr lang="hu-HU" sz="2400" dirty="0" smtClean="0">
                <a:sym typeface="Wingdings" panose="05000000000000000000" pitchFamily="2" charset="2"/>
              </a:rPr>
              <a:t>)	</a:t>
            </a:r>
            <a:r>
              <a:rPr lang="hu-HU" sz="2400" dirty="0"/>
              <a:t> </a:t>
            </a:r>
            <a:r>
              <a:rPr lang="hu-HU" sz="2400" dirty="0" smtClean="0"/>
              <a:t>’</a:t>
            </a:r>
            <a:r>
              <a:rPr lang="hu-HU" sz="2400" dirty="0" err="1" smtClean="0"/>
              <a:t>nice</a:t>
            </a:r>
            <a:r>
              <a:rPr lang="hu-HU" sz="2400" dirty="0" smtClean="0"/>
              <a:t> </a:t>
            </a:r>
            <a:r>
              <a:rPr lang="en-US" sz="2400" dirty="0" smtClean="0"/>
              <a:t>bushes</a:t>
            </a:r>
            <a:r>
              <a:rPr lang="hu-HU" sz="2400" dirty="0"/>
              <a:t>’</a:t>
            </a:r>
            <a:endParaRPr lang="hu-HU" sz="2400" dirty="0" smtClean="0"/>
          </a:p>
          <a:p>
            <a:pPr marL="0" indent="0">
              <a:buNone/>
            </a:pPr>
            <a:r>
              <a:rPr lang="hu-HU" dirty="0"/>
              <a:t>	</a:t>
            </a:r>
            <a:r>
              <a:rPr lang="hu-HU" dirty="0" smtClean="0"/>
              <a:t>		a bokrok szép</a:t>
            </a:r>
            <a:r>
              <a:rPr lang="hu-HU" u="sng" dirty="0" smtClean="0"/>
              <a:t>ek</a:t>
            </a:r>
            <a:r>
              <a:rPr lang="hu-HU" dirty="0" smtClean="0"/>
              <a:t> 	</a:t>
            </a:r>
            <a:r>
              <a:rPr lang="hu-HU" sz="2400" dirty="0" smtClean="0"/>
              <a:t>(NP + AP </a:t>
            </a:r>
            <a:r>
              <a:rPr lang="hu-HU" sz="2400" dirty="0" smtClean="0">
                <a:sym typeface="Wingdings" panose="05000000000000000000" pitchFamily="2" charset="2"/>
              </a:rPr>
              <a:t> S</a:t>
            </a:r>
            <a:r>
              <a:rPr lang="hu-HU" sz="2400" dirty="0"/>
              <a:t>)	 </a:t>
            </a:r>
            <a:r>
              <a:rPr lang="hu-HU" sz="2400" dirty="0" smtClean="0"/>
              <a:t>’</a:t>
            </a:r>
            <a:r>
              <a:rPr lang="hu-HU" sz="2400" dirty="0" err="1" smtClean="0"/>
              <a:t>the</a:t>
            </a:r>
            <a:r>
              <a:rPr lang="hu-HU" sz="2400" dirty="0" smtClean="0"/>
              <a:t> </a:t>
            </a:r>
            <a:r>
              <a:rPr lang="en-US" sz="2400" dirty="0" smtClean="0"/>
              <a:t>bushes</a:t>
            </a:r>
            <a:r>
              <a:rPr lang="hu-HU" sz="2400" dirty="0" smtClean="0"/>
              <a:t> </a:t>
            </a:r>
            <a:r>
              <a:rPr lang="hu-HU" sz="2400" dirty="0" err="1" smtClean="0"/>
              <a:t>are</a:t>
            </a:r>
            <a:r>
              <a:rPr lang="hu-HU" sz="2400" dirty="0" smtClean="0"/>
              <a:t> </a:t>
            </a:r>
            <a:r>
              <a:rPr lang="hu-HU" sz="2400" dirty="0" err="1" smtClean="0"/>
              <a:t>nice</a:t>
            </a:r>
            <a:r>
              <a:rPr lang="hu-HU" sz="2400" dirty="0" smtClean="0"/>
              <a:t>’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22266034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2052</TotalTime>
  <Words>562</Words>
  <Application>Microsoft Office PowerPoint</Application>
  <PresentationFormat>Szélesvásznú</PresentationFormat>
  <Paragraphs>166</Paragraphs>
  <Slides>33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33</vt:i4>
      </vt:variant>
    </vt:vector>
  </HeadingPairs>
  <TitlesOfParts>
    <vt:vector size="38" baseType="lpstr">
      <vt:lpstr>Arial</vt:lpstr>
      <vt:lpstr>Calibri</vt:lpstr>
      <vt:lpstr>Calibri Light</vt:lpstr>
      <vt:lpstr>Wingdings</vt:lpstr>
      <vt:lpstr>Office-téma</vt:lpstr>
      <vt:lpstr>Klasszikus héber nyelv 4.: Szintaxis</vt:lpstr>
      <vt:lpstr>Témaválasztás házi dolgozatra</vt:lpstr>
      <vt:lpstr>Ismétlés: rendhagyó igék</vt:lpstr>
      <vt:lpstr>A mondat belső szerkezete</vt:lpstr>
      <vt:lpstr>Az óra céljai:</vt:lpstr>
      <vt:lpstr>Nyelvi szintek</vt:lpstr>
      <vt:lpstr>Nyelvi szintek</vt:lpstr>
      <vt:lpstr>Nyelvi szintek</vt:lpstr>
      <vt:lpstr>Építkezés elemi építőkockákból</vt:lpstr>
      <vt:lpstr>Arnold &amp; Choi 3.5:  waw-consecutivum</vt:lpstr>
      <vt:lpstr>Waw-consecutivum + imperfectum</vt:lpstr>
      <vt:lpstr>Waw-consecutivum + perfectum</vt:lpstr>
      <vt:lpstr>Waw conjunctive</vt:lpstr>
      <vt:lpstr>A mondattani elemzésről</vt:lpstr>
      <vt:lpstr>Mondattani elemzés</vt:lpstr>
      <vt:lpstr>Mondattani elemzés</vt:lpstr>
      <vt:lpstr>Mondattani elemzés: függőségi nyelvtan</vt:lpstr>
      <vt:lpstr>Mondattani elemzés: összetevős elemzés</vt:lpstr>
      <vt:lpstr>Mondattani elemzés: összetevős elemzés (LFG)</vt:lpstr>
      <vt:lpstr>Mondattani elemzés: összetevős elemzés</vt:lpstr>
      <vt:lpstr>Mondattani elemzés: függőségi nyelvtan (hagyományos Reed–Kellogg system)</vt:lpstr>
      <vt:lpstr>Mondattani elemzés: összetevős elemzés (hagyományos generatív elemzés)</vt:lpstr>
      <vt:lpstr>Partikulák: Arnold &amp; Choi 4. rész</vt:lpstr>
      <vt:lpstr>Partikulák</vt:lpstr>
      <vt:lpstr>Partikulák szerepe a mondatban</vt:lpstr>
      <vt:lpstr>Mondategységek (tagmondatok, clauses)  (Arnold &amp; Choi 5.1)</vt:lpstr>
      <vt:lpstr>Mondategységek (tagmondatok, clauses)</vt:lpstr>
      <vt:lpstr>Mondategységek (tagmondatok, clauses)</vt:lpstr>
      <vt:lpstr>Névszói mondategységek    (5.1.1)</vt:lpstr>
      <vt:lpstr>Igei mondategységek     (5.1.2)</vt:lpstr>
      <vt:lpstr>Házi feladat</vt:lpstr>
      <vt:lpstr>Következő órára: olvasandó + házi feladat</vt:lpstr>
      <vt:lpstr>Viszlát jövő szerdán!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birot</dc:creator>
  <cp:lastModifiedBy>birot</cp:lastModifiedBy>
  <cp:revision>312</cp:revision>
  <dcterms:created xsi:type="dcterms:W3CDTF">2014-09-05T15:07:34Z</dcterms:created>
  <dcterms:modified xsi:type="dcterms:W3CDTF">2014-11-19T14:51:08Z</dcterms:modified>
</cp:coreProperties>
</file>