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90" r:id="rId3"/>
    <p:sldId id="389" r:id="rId4"/>
    <p:sldId id="402" r:id="rId5"/>
    <p:sldId id="403" r:id="rId6"/>
    <p:sldId id="405" r:id="rId7"/>
    <p:sldId id="404" r:id="rId8"/>
    <p:sldId id="387" r:id="rId9"/>
    <p:sldId id="399" r:id="rId10"/>
    <p:sldId id="400" r:id="rId11"/>
    <p:sldId id="398" r:id="rId12"/>
    <p:sldId id="401" r:id="rId13"/>
    <p:sldId id="285" r:id="rId14"/>
    <p:sldId id="409" r:id="rId15"/>
    <p:sldId id="258" r:id="rId16"/>
    <p:sldId id="287" r:id="rId17"/>
  </p:sldIdLst>
  <p:sldSz cx="12192000" cy="6858000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B96A2-F6AD-4F15-BF3E-38414CACD252}" type="datetimeFigureOut">
              <a:rPr lang="hu-HU"/>
              <a:pPr>
                <a:defRPr/>
              </a:pPr>
              <a:t>2014.11.28.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3518F-DECE-45B8-A42A-7E197023378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20748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1EE26-CDED-4E89-AA28-EC9B08504758}" type="datetimeFigureOut">
              <a:rPr lang="hu-HU"/>
              <a:pPr>
                <a:defRPr/>
              </a:pPr>
              <a:t>2014.11.28.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ACE9A-8CD8-440F-9F3A-949B85CD4B7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1105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8015-61BF-435C-8270-63443FC15B07}" type="datetimeFigureOut">
              <a:rPr lang="hu-HU"/>
              <a:pPr>
                <a:defRPr/>
              </a:pPr>
              <a:t>2014.11.28.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F58B1-4003-4C18-9129-C21E15263C7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52922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AC76B-5275-45E9-8D7A-D9670D3DE57B}" type="datetimeFigureOut">
              <a:rPr lang="hu-HU"/>
              <a:pPr>
                <a:defRPr/>
              </a:pPr>
              <a:t>2014.11.28.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92F0A-09A5-4DF6-8C53-0000FAC0540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6276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4B024-D166-46F5-A7B9-5264B246E624}" type="datetimeFigureOut">
              <a:rPr lang="hu-HU"/>
              <a:pPr>
                <a:defRPr/>
              </a:pPr>
              <a:t>2014.11.28.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60883-FD5F-4D26-A6DC-FE9B8C5D0E3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99814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9FC10-A453-43C6-B48B-7735C177838B}" type="datetimeFigureOut">
              <a:rPr lang="hu-HU"/>
              <a:pPr>
                <a:defRPr/>
              </a:pPr>
              <a:t>2014.11.28.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C8D1C-6EDC-4A89-968F-9B1B6EAAD86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08935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F7373-91E0-4457-BD3B-789C7A1E2ACE}" type="datetimeFigureOut">
              <a:rPr lang="hu-HU"/>
              <a:pPr>
                <a:defRPr/>
              </a:pPr>
              <a:t>2014.11.28.</a:t>
            </a:fld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C6006-606D-46E7-B42A-0814BB48453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20812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579B3-6823-4BEC-866F-9F25D7089105}" type="datetimeFigureOut">
              <a:rPr lang="hu-HU"/>
              <a:pPr>
                <a:defRPr/>
              </a:pPr>
              <a:t>2014.11.28.</a:t>
            </a:fld>
            <a:endParaRPr lang="hu-HU"/>
          </a:p>
        </p:txBody>
      </p:sp>
      <p:sp>
        <p:nvSpPr>
          <p:cNvPr id="4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43FC7-6D27-4CCB-95F1-1DAFD9303B1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8040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9251-DAFF-48CC-8CBD-7A54AE7CB94E}" type="datetimeFigureOut">
              <a:rPr lang="hu-HU"/>
              <a:pPr>
                <a:defRPr/>
              </a:pPr>
              <a:t>2014.11.28.</a:t>
            </a:fld>
            <a:endParaRPr lang="hu-HU"/>
          </a:p>
        </p:txBody>
      </p:sp>
      <p:sp>
        <p:nvSpPr>
          <p:cNvPr id="3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3125E-EFB4-4074-8D73-523A924201F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2282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08E6A-6928-4D79-95FC-F9FF8B453948}" type="datetimeFigureOut">
              <a:rPr lang="hu-HU"/>
              <a:pPr>
                <a:defRPr/>
              </a:pPr>
              <a:t>2014.11.28.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33EE7-7E4D-4F8E-84B4-C5A8E9278ED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92817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62A19-851A-49C5-AB58-A9E17A2209CD}" type="datetimeFigureOut">
              <a:rPr lang="hu-HU"/>
              <a:pPr>
                <a:defRPr/>
              </a:pPr>
              <a:t>2014.11.28.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B44E5-4111-4603-975D-39044B2BE00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12678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ím hely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DC4879-521B-4723-ADBB-7C4F2CCDB267}" type="datetimeFigureOut">
              <a:rPr lang="hu-HU"/>
              <a:pPr>
                <a:defRPr/>
              </a:pPr>
              <a:t>2014.11.28.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5A1A4D1-7CB0-4C90-85C5-243D6F73008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ím 1"/>
          <p:cNvSpPr>
            <a:spLocks noGrp="1"/>
          </p:cNvSpPr>
          <p:nvPr>
            <p:ph type="ctrTitle"/>
          </p:nvPr>
        </p:nvSpPr>
        <p:spPr>
          <a:xfrm>
            <a:off x="1524000" y="315543"/>
            <a:ext cx="9144000" cy="2387600"/>
          </a:xfrm>
        </p:spPr>
        <p:txBody>
          <a:bodyPr/>
          <a:lstStyle/>
          <a:p>
            <a:r>
              <a:rPr lang="hu-HU" b="1" dirty="0"/>
              <a:t>Klasszikus héber nyelv 4.: Szintaxis</a:t>
            </a:r>
            <a:endParaRPr lang="hu-HU" altLang="hu-HU" b="1" dirty="0" smtClean="0"/>
          </a:p>
        </p:txBody>
      </p:sp>
      <p:sp>
        <p:nvSpPr>
          <p:cNvPr id="2051" name="Alcím 2"/>
          <p:cNvSpPr>
            <a:spLocks noGrp="1"/>
          </p:cNvSpPr>
          <p:nvPr>
            <p:ph type="subTitle" idx="1"/>
          </p:nvPr>
        </p:nvSpPr>
        <p:spPr>
          <a:xfrm>
            <a:off x="1524000" y="3294533"/>
            <a:ext cx="9144000" cy="1169894"/>
          </a:xfrm>
        </p:spPr>
        <p:txBody>
          <a:bodyPr/>
          <a:lstStyle/>
          <a:p>
            <a:r>
              <a:rPr lang="hu-HU" dirty="0" smtClean="0"/>
              <a:t>BBN-HEB11-204</a:t>
            </a:r>
          </a:p>
          <a:p>
            <a:r>
              <a:rPr lang="hu-HU" altLang="hu-HU" dirty="0" smtClean="0"/>
              <a:t>Koltai Kornélia, </a:t>
            </a:r>
            <a:r>
              <a:rPr lang="hu-HU" altLang="hu-HU" dirty="0" err="1" smtClean="0"/>
              <a:t>Biró</a:t>
            </a:r>
            <a:r>
              <a:rPr lang="hu-HU" altLang="hu-HU" dirty="0" smtClean="0"/>
              <a:t> Tamás</a:t>
            </a:r>
          </a:p>
        </p:txBody>
      </p:sp>
      <p:sp>
        <p:nvSpPr>
          <p:cNvPr id="2" name="Szövegdoboz 1"/>
          <p:cNvSpPr txBox="1"/>
          <p:nvPr/>
        </p:nvSpPr>
        <p:spPr>
          <a:xfrm>
            <a:off x="3805519" y="49619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i="1" dirty="0" smtClean="0"/>
              <a:t>2014. </a:t>
            </a:r>
            <a:r>
              <a:rPr lang="hu-HU" sz="2400" i="1" smtClean="0"/>
              <a:t>november 26.</a:t>
            </a:r>
            <a:endParaRPr lang="hu-H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Mondategységek (tagmondatok, </a:t>
            </a:r>
            <a:r>
              <a:rPr lang="hu-HU" dirty="0" err="1"/>
              <a:t>clauses</a:t>
            </a:r>
            <a:r>
              <a:rPr lang="hu-HU" dirty="0"/>
              <a:t>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hu-HU" dirty="0" smtClean="0"/>
              <a:t>Egy elemi állítás: valakiről, valamiről teszünk egy állítást.</a:t>
            </a:r>
          </a:p>
          <a:p>
            <a:pPr>
              <a:lnSpc>
                <a:spcPct val="100000"/>
              </a:lnSpc>
            </a:pPr>
            <a:r>
              <a:rPr lang="hu-HU" i="1" dirty="0" smtClean="0"/>
              <a:t>alany + állítmány		</a:t>
            </a:r>
            <a:r>
              <a:rPr lang="hu-HU" dirty="0" smtClean="0"/>
              <a:t>vagy		</a:t>
            </a:r>
            <a:r>
              <a:rPr lang="hu-HU" i="1" dirty="0" smtClean="0"/>
              <a:t>topik + komment</a:t>
            </a:r>
            <a:endParaRPr lang="hu-HU" dirty="0" smtClean="0"/>
          </a:p>
          <a:p>
            <a:pPr>
              <a:lnSpc>
                <a:spcPct val="100000"/>
              </a:lnSpc>
            </a:pPr>
            <a:r>
              <a:rPr lang="hu-HU" dirty="0" smtClean="0"/>
              <a:t>Miből áll az állítás?</a:t>
            </a:r>
          </a:p>
          <a:p>
            <a:pPr lvl="1">
              <a:lnSpc>
                <a:spcPct val="100000"/>
              </a:lnSpc>
            </a:pPr>
            <a:r>
              <a:rPr lang="hu-HU" dirty="0" smtClean="0"/>
              <a:t>Akiről az állítást tesszük (alany / topik)</a:t>
            </a:r>
          </a:p>
          <a:p>
            <a:pPr lvl="1">
              <a:lnSpc>
                <a:spcPct val="100000"/>
              </a:lnSpc>
            </a:pPr>
            <a:r>
              <a:rPr lang="hu-HU" dirty="0" smtClean="0"/>
              <a:t>Az állítás, amit róla teszünk (állítmány / komment)</a:t>
            </a:r>
          </a:p>
          <a:p>
            <a:pPr lvl="2">
              <a:lnSpc>
                <a:spcPct val="100000"/>
              </a:lnSpc>
            </a:pPr>
            <a:r>
              <a:rPr lang="hu-HU" sz="2400" dirty="0" smtClean="0"/>
              <a:t>Igei állítmány</a:t>
            </a:r>
          </a:p>
          <a:p>
            <a:pPr lvl="2">
              <a:lnSpc>
                <a:spcPct val="100000"/>
              </a:lnSpc>
            </a:pPr>
            <a:r>
              <a:rPr lang="hu-HU" sz="2400" dirty="0" smtClean="0"/>
              <a:t>Névszói, ill. igei-névszói állítmány</a:t>
            </a:r>
          </a:p>
          <a:p>
            <a:pPr lvl="1">
              <a:lnSpc>
                <a:spcPct val="100000"/>
              </a:lnSpc>
            </a:pPr>
            <a:r>
              <a:rPr lang="hu-HU" dirty="0" smtClean="0"/>
              <a:t>Az állítás ideje, aspektusa, modalitása, stb.: múltbeli? ismétlődő? feltételes? kívánatos, ha bekövetkezne? kérdés? Ezeket partikulák, </a:t>
            </a:r>
            <a:r>
              <a:rPr lang="hu-HU" dirty="0" err="1" smtClean="0"/>
              <a:t>finit</a:t>
            </a:r>
            <a:r>
              <a:rPr lang="hu-HU" dirty="0" smtClean="0"/>
              <a:t> ige, szórend vagy egyéb nyelvtani megoldások fejezhetik ki.</a:t>
            </a:r>
          </a:p>
        </p:txBody>
      </p:sp>
    </p:spTree>
    <p:extLst>
      <p:ext uri="{BB962C8B-B14F-4D97-AF65-F5344CB8AC3E}">
        <p14:creationId xmlns:p14="http://schemas.microsoft.com/office/powerpoint/2010/main" val="418234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Névszói mondategységek			</a:t>
            </a:r>
            <a:r>
              <a:rPr lang="hu-HU" sz="3000" dirty="0" smtClean="0"/>
              <a:t> (5.1.1)</a:t>
            </a:r>
            <a:endParaRPr lang="hu-HU" sz="3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199" y="1825625"/>
            <a:ext cx="10981765" cy="4351338"/>
          </a:xfrm>
        </p:spPr>
        <p:txBody>
          <a:bodyPr/>
          <a:lstStyle/>
          <a:p>
            <a:pPr marL="514350" indent="-514350">
              <a:buAutoNum type="alphaLcParenBoth"/>
            </a:pPr>
            <a:r>
              <a:rPr lang="hu-HU" dirty="0" smtClean="0"/>
              <a:t>Az állítmány főnév</a:t>
            </a:r>
          </a:p>
          <a:p>
            <a:pPr marL="0" indent="0">
              <a:buNone/>
            </a:pPr>
            <a:r>
              <a:rPr lang="hu-HU" sz="2400" dirty="0"/>
              <a:t>	</a:t>
            </a:r>
            <a:r>
              <a:rPr lang="hu-HU" sz="2400" i="1" dirty="0" err="1" smtClean="0"/>
              <a:t>Pleonastic</a:t>
            </a:r>
            <a:r>
              <a:rPr lang="hu-HU" sz="2400" i="1" dirty="0" smtClean="0"/>
              <a:t> </a:t>
            </a:r>
            <a:r>
              <a:rPr lang="hu-HU" sz="2400" i="1" dirty="0" err="1" smtClean="0"/>
              <a:t>pronoun</a:t>
            </a:r>
            <a:r>
              <a:rPr lang="hu-HU" sz="2400" dirty="0" smtClean="0"/>
              <a:t> (témaismétlő névmás? kopula?) opcionális</a:t>
            </a:r>
          </a:p>
          <a:p>
            <a:pPr marL="0" indent="0">
              <a:buNone/>
            </a:pPr>
            <a:r>
              <a:rPr lang="hu-HU" dirty="0" smtClean="0"/>
              <a:t>(b) </a:t>
            </a:r>
            <a:r>
              <a:rPr lang="hu-HU" dirty="0"/>
              <a:t>Az állítmány </a:t>
            </a:r>
            <a:r>
              <a:rPr lang="hu-HU" dirty="0" smtClean="0"/>
              <a:t>melléknév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(c) </a:t>
            </a:r>
            <a:r>
              <a:rPr lang="hu-HU" dirty="0"/>
              <a:t>Az állítmány </a:t>
            </a:r>
            <a:r>
              <a:rPr lang="hu-HU" dirty="0" smtClean="0"/>
              <a:t>participium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(d) </a:t>
            </a:r>
            <a:r>
              <a:rPr lang="hu-HU" dirty="0"/>
              <a:t>Az állítmány </a:t>
            </a:r>
            <a:r>
              <a:rPr lang="hu-HU" dirty="0" smtClean="0"/>
              <a:t>elöljárós csoport</a:t>
            </a: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 defTabSz="985838">
              <a:buNone/>
            </a:pPr>
            <a:r>
              <a:rPr lang="hu-HU" spc="50" dirty="0" smtClean="0"/>
              <a:t>Alany+Állítmány:</a:t>
            </a:r>
            <a:r>
              <a:rPr lang="hu-HU" i="1" dirty="0" smtClean="0"/>
              <a:t>	azonosító</a:t>
            </a:r>
            <a:r>
              <a:rPr lang="hu-HU" dirty="0"/>
              <a:t> </a:t>
            </a:r>
            <a:r>
              <a:rPr lang="hu-HU" dirty="0" smtClean="0"/>
              <a:t>(az alany </a:t>
            </a:r>
            <a:r>
              <a:rPr lang="hu-HU" dirty="0"/>
              <a:t>természetét, azonosságát </a:t>
            </a:r>
            <a:r>
              <a:rPr lang="hu-HU" dirty="0" smtClean="0"/>
              <a:t>jelöli)</a:t>
            </a:r>
          </a:p>
          <a:p>
            <a:pPr marL="0" indent="0" defTabSz="985838">
              <a:buNone/>
            </a:pPr>
            <a:r>
              <a:rPr lang="hu-HU" spc="50" dirty="0" smtClean="0"/>
              <a:t>Állítmány + Alany:</a:t>
            </a:r>
            <a:r>
              <a:rPr lang="hu-HU" i="1" dirty="0" smtClean="0"/>
              <a:t>	</a:t>
            </a:r>
            <a:r>
              <a:rPr lang="hu-HU" i="1" dirty="0" smtClean="0"/>
              <a:t>leíró/minősítő</a:t>
            </a:r>
            <a:r>
              <a:rPr lang="hu-HU" dirty="0" smtClean="0"/>
              <a:t> (alany </a:t>
            </a:r>
            <a:r>
              <a:rPr lang="hu-HU" dirty="0"/>
              <a:t>minőségét, tulajdonságát írja </a:t>
            </a:r>
            <a:r>
              <a:rPr lang="hu-HU" dirty="0" smtClean="0"/>
              <a:t>le)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319690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Igei </a:t>
            </a:r>
            <a:r>
              <a:rPr lang="hu-HU" dirty="0"/>
              <a:t>mondategységek </a:t>
            </a:r>
            <a:r>
              <a:rPr lang="hu-HU" dirty="0" smtClean="0"/>
              <a:t>			</a:t>
            </a:r>
            <a:r>
              <a:rPr lang="hu-HU" sz="3000" dirty="0" smtClean="0"/>
              <a:t> (5.1.2)</a:t>
            </a:r>
            <a:endParaRPr lang="hu-HU" sz="3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Both"/>
            </a:pPr>
            <a:r>
              <a:rPr lang="hu-HU" dirty="0" smtClean="0"/>
              <a:t>Az alany: főnév (tulajdonnév, határozott, határozatlan), névmás</a:t>
            </a:r>
          </a:p>
          <a:p>
            <a:pPr marL="514350" indent="-514350">
              <a:buAutoNum type="alphaLcParenBoth"/>
            </a:pPr>
            <a:r>
              <a:rPr lang="hu-HU" dirty="0" smtClean="0"/>
              <a:t>Szórend:</a:t>
            </a:r>
          </a:p>
          <a:p>
            <a:pPr marL="971550" lvl="1" indent="-514350">
              <a:buAutoNum type="alphaLcParenBoth"/>
            </a:pPr>
            <a:r>
              <a:rPr lang="hu-HU" dirty="0" smtClean="0"/>
              <a:t>Alapszórend: VSO</a:t>
            </a:r>
          </a:p>
          <a:p>
            <a:pPr marL="971550" lvl="1" indent="-514350">
              <a:buAutoNum type="alphaLcParenBoth"/>
            </a:pPr>
            <a:r>
              <a:rPr lang="hu-HU" dirty="0" smtClean="0"/>
              <a:t>Az alapszórend módosulhat:</a:t>
            </a:r>
          </a:p>
          <a:p>
            <a:pPr marL="457200" lvl="1" indent="0">
              <a:buNone/>
            </a:pPr>
            <a:r>
              <a:rPr lang="hu-HU" dirty="0" smtClean="0"/>
              <a:t>	egy-egy mondatrész kiemelése a mondat elejére </a:t>
            </a:r>
            <a:r>
              <a:rPr lang="hu-HU" sz="2200" dirty="0" smtClean="0">
                <a:latin typeface="+mj-lt"/>
                <a:sym typeface="Wingdings" panose="05000000000000000000" pitchFamily="2" charset="2"/>
              </a:rPr>
              <a:t> nem </a:t>
            </a:r>
            <a:r>
              <a:rPr lang="hu-HU" sz="2200" i="1" dirty="0" err="1" smtClean="0">
                <a:latin typeface="+mj-lt"/>
                <a:sym typeface="Wingdings" panose="05000000000000000000" pitchFamily="2" charset="2"/>
              </a:rPr>
              <a:t>waw</a:t>
            </a:r>
            <a:r>
              <a:rPr lang="hu-HU" sz="2200" dirty="0" err="1" smtClean="0">
                <a:latin typeface="+mj-lt"/>
                <a:sym typeface="Wingdings" panose="05000000000000000000" pitchFamily="2" charset="2"/>
              </a:rPr>
              <a:t>-consecutivum</a:t>
            </a:r>
            <a:r>
              <a:rPr lang="hu-HU" sz="2200" dirty="0" smtClean="0">
                <a:latin typeface="+mj-lt"/>
              </a:rPr>
              <a:t> </a:t>
            </a:r>
          </a:p>
          <a:p>
            <a:pPr marL="1428750" lvl="2" indent="-514350">
              <a:buAutoNum type="alphaLcParenBoth"/>
            </a:pPr>
            <a:r>
              <a:rPr lang="hu-HU" sz="2400" dirty="0" smtClean="0"/>
              <a:t>Hangsúly, fókusz, stb. az alanyon,</a:t>
            </a:r>
          </a:p>
          <a:p>
            <a:pPr marL="1428750" lvl="2" indent="-514350">
              <a:buAutoNum type="alphaLcParenBoth"/>
            </a:pPr>
            <a:r>
              <a:rPr lang="hu-HU" sz="2400" dirty="0" smtClean="0"/>
              <a:t>Más alany, mint az előző mondatban, </a:t>
            </a:r>
          </a:p>
          <a:p>
            <a:pPr marL="1428750" lvl="2" indent="-514350">
              <a:buAutoNum type="alphaLcParenBoth"/>
            </a:pPr>
            <a:r>
              <a:rPr lang="hu-HU" sz="2400" dirty="0"/>
              <a:t>Hangsúly, fókusz, stb. </a:t>
            </a:r>
            <a:r>
              <a:rPr lang="hu-HU" sz="2400" dirty="0" smtClean="0"/>
              <a:t>a tárgyon vagy más mondatrészen</a:t>
            </a:r>
          </a:p>
          <a:p>
            <a:pPr marL="1428750" lvl="2" indent="-514350">
              <a:buAutoNum type="alphaLcParenBoth"/>
            </a:pPr>
            <a:r>
              <a:rPr lang="hu-HU" sz="2400" dirty="0" smtClean="0"/>
              <a:t>Költői szöveg ritmusa</a:t>
            </a:r>
          </a:p>
          <a:p>
            <a:pPr marL="1428750" lvl="2" indent="-514350">
              <a:buAutoNum type="alphaLcParenBoth"/>
            </a:pPr>
            <a:r>
              <a:rPr lang="hu-HU" sz="2400" dirty="0" smtClean="0"/>
              <a:t>Kérdésre adott válasz kiemelése</a:t>
            </a:r>
          </a:p>
          <a:p>
            <a:pPr marL="1428750" lvl="2" indent="-514350">
              <a:buAutoNum type="alphaLcParenBoth"/>
            </a:pPr>
            <a:r>
              <a:rPr lang="hu-HU" sz="2400" dirty="0" smtClean="0"/>
              <a:t>Kérdőszók mozgatása mondat elejére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807807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Házi feladat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889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Menetrend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hu-HU" dirty="0" smtClean="0"/>
              <a:t>Dec. 3: a házi dolgozat témáját 5 mondatban összefoglalni.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hu-HU" dirty="0" smtClean="0"/>
              <a:t>Dec. 10: a félig, ¾ részben kész házi dolgozatot 5 percben bemutatni (féloldalas </a:t>
            </a:r>
            <a:r>
              <a:rPr lang="hu-HU" dirty="0" err="1" smtClean="0"/>
              <a:t>handout</a:t>
            </a:r>
            <a:r>
              <a:rPr lang="hu-HU" dirty="0" smtClean="0"/>
              <a:t> vagy két-három diából álló </a:t>
            </a:r>
            <a:r>
              <a:rPr lang="hu-HU" dirty="0" err="1" smtClean="0"/>
              <a:t>prezi</a:t>
            </a:r>
            <a:r>
              <a:rPr lang="hu-HU" dirty="0" smtClean="0"/>
              <a:t> segítségével)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hu-HU" dirty="0" smtClean="0"/>
              <a:t>Dec. 15, hétfő (közösen meghatározandó időpontban): záró zh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hu-HU" dirty="0" smtClean="0"/>
              <a:t>Dec. 18, csütörtök: A házi dolgozat leadási határideje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hu-HU" dirty="0" smtClean="0"/>
              <a:t>Dec. 19, péntek: jegybeírás határideje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096198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59758" cy="1325563"/>
          </a:xfrm>
        </p:spPr>
        <p:txBody>
          <a:bodyPr/>
          <a:lstStyle/>
          <a:p>
            <a:r>
              <a:rPr lang="hu-HU" altLang="hu-HU" dirty="0" smtClean="0"/>
              <a:t>Következő órára: olvasandó + házi feladat</a:t>
            </a:r>
          </a:p>
        </p:txBody>
      </p:sp>
      <p:sp>
        <p:nvSpPr>
          <p:cNvPr id="15363" name="Tartalom helye 2"/>
          <p:cNvSpPr>
            <a:spLocks noGrp="1"/>
          </p:cNvSpPr>
          <p:nvPr>
            <p:ph idx="1"/>
          </p:nvPr>
        </p:nvSpPr>
        <p:spPr>
          <a:xfrm>
            <a:off x="838200" y="1591638"/>
            <a:ext cx="11059758" cy="4650126"/>
          </a:xfrm>
        </p:spPr>
        <p:txBody>
          <a:bodyPr/>
          <a:lstStyle/>
          <a:p>
            <a:pPr marL="538163" indent="-538163">
              <a:lnSpc>
                <a:spcPct val="100000"/>
              </a:lnSpc>
              <a:buAutoNum type="arabicPeriod"/>
            </a:pPr>
            <a:r>
              <a:rPr lang="hu-HU" altLang="hu-HU" u="sng" dirty="0" smtClean="0"/>
              <a:t>Elolvasni</a:t>
            </a:r>
            <a:r>
              <a:rPr lang="hu-HU" altLang="hu-HU" dirty="0" smtClean="0"/>
              <a:t> 5.3 (pp</a:t>
            </a:r>
            <a:r>
              <a:rPr lang="hu-HU" altLang="hu-HU" dirty="0"/>
              <a:t>. </a:t>
            </a:r>
            <a:r>
              <a:rPr lang="hu-HU" altLang="hu-HU" dirty="0" smtClean="0"/>
              <a:t>186–192)</a:t>
            </a:r>
          </a:p>
          <a:p>
            <a:pPr marL="538163" indent="-538163">
              <a:lnSpc>
                <a:spcPct val="100000"/>
              </a:lnSpc>
              <a:buAutoNum type="arabicPeriod"/>
            </a:pPr>
            <a:r>
              <a:rPr lang="hu-HU" altLang="hu-HU" dirty="0" smtClean="0"/>
              <a:t>Házi </a:t>
            </a:r>
            <a:r>
              <a:rPr lang="hu-HU" altLang="hu-HU" dirty="0" smtClean="0"/>
              <a:t>dolgozat témáját néhány mondatban össze tudni foglalni</a:t>
            </a:r>
            <a:endParaRPr lang="hu-HU" altLang="hu-HU" dirty="0" smtClean="0"/>
          </a:p>
          <a:p>
            <a:pPr marL="538163" indent="-538163">
              <a:lnSpc>
                <a:spcPct val="100000"/>
              </a:lnSpc>
              <a:buAutoNum type="arabicPeriod"/>
            </a:pPr>
            <a:r>
              <a:rPr lang="hu-HU" altLang="hu-HU" i="1" dirty="0" err="1" smtClean="0"/>
              <a:t>Gemináta</a:t>
            </a:r>
            <a:r>
              <a:rPr lang="hu-HU" altLang="hu-HU" i="1" dirty="0" smtClean="0"/>
              <a:t> </a:t>
            </a:r>
            <a:r>
              <a:rPr lang="hu-HU" altLang="hu-HU" i="1" dirty="0" smtClean="0"/>
              <a:t>igék</a:t>
            </a:r>
            <a:r>
              <a:rPr lang="hu-HU" altLang="hu-HU" dirty="0" smtClean="0"/>
              <a:t>: elsőéves anyag </a:t>
            </a:r>
            <a:r>
              <a:rPr lang="hu-HU" altLang="hu-HU" u="sng" dirty="0" smtClean="0"/>
              <a:t>átismétlése</a:t>
            </a:r>
            <a:r>
              <a:rPr lang="hu-HU" altLang="hu-HU" dirty="0"/>
              <a:t> </a:t>
            </a:r>
            <a:r>
              <a:rPr lang="hu-HU" altLang="hu-HU" dirty="0" smtClean="0"/>
              <a:t>(összes törzs!)</a:t>
            </a:r>
          </a:p>
          <a:p>
            <a:pPr marL="538163" indent="-538163">
              <a:lnSpc>
                <a:spcPct val="100000"/>
              </a:lnSpc>
              <a:buAutoNum type="arabicPeriod"/>
            </a:pPr>
            <a:r>
              <a:rPr lang="hu-HU" altLang="hu-HU" dirty="0" smtClean="0"/>
              <a:t>Szabadon kiválasztott bibliai versekből </a:t>
            </a:r>
          </a:p>
          <a:p>
            <a:pPr lvl="1">
              <a:lnSpc>
                <a:spcPct val="100000"/>
              </a:lnSpc>
            </a:pPr>
            <a:r>
              <a:rPr lang="hu-HU" altLang="hu-HU" u="sng" dirty="0" smtClean="0"/>
              <a:t>Összegyűjteni 15 partikulát</a:t>
            </a:r>
            <a:endParaRPr lang="hu-HU" altLang="hu-HU" dirty="0" smtClean="0"/>
          </a:p>
          <a:p>
            <a:pPr lvl="1">
              <a:lnSpc>
                <a:spcPct val="100000"/>
              </a:lnSpc>
            </a:pPr>
            <a:r>
              <a:rPr lang="hu-HU" altLang="hu-HU" dirty="0" smtClean="0"/>
              <a:t>Egy partikula </a:t>
            </a:r>
            <a:r>
              <a:rPr lang="hu-HU" altLang="hu-HU" dirty="0" err="1" smtClean="0"/>
              <a:t>max</a:t>
            </a:r>
            <a:r>
              <a:rPr lang="hu-HU" altLang="hu-HU" dirty="0" smtClean="0"/>
              <a:t>. háromszor szerepelhet, de eltérő legyen a jelentése, funkciója.</a:t>
            </a:r>
          </a:p>
          <a:p>
            <a:pPr lvl="1">
              <a:lnSpc>
                <a:spcPct val="100000"/>
              </a:lnSpc>
            </a:pPr>
            <a:r>
              <a:rPr lang="hu-HU" altLang="hu-HU" dirty="0" smtClean="0"/>
              <a:t>Elöljárók is, határozószók is, egyebek is.</a:t>
            </a:r>
          </a:p>
          <a:p>
            <a:pPr lvl="1">
              <a:lnSpc>
                <a:spcPct val="100000"/>
              </a:lnSpc>
            </a:pPr>
            <a:r>
              <a:rPr lang="hu-HU" altLang="hu-HU" dirty="0" smtClean="0"/>
              <a:t>Jelentésüket, funkciójukat értelmezni a tankönyvi kategóriák (4 alpontjai) szerint.</a:t>
            </a:r>
            <a:endParaRPr lang="hu-HU" sz="1800" dirty="0" smtClean="0"/>
          </a:p>
          <a:p>
            <a:pPr marL="311150" indent="0">
              <a:lnSpc>
                <a:spcPct val="100000"/>
              </a:lnSpc>
              <a:buNone/>
            </a:pPr>
            <a:r>
              <a:rPr lang="en-US" altLang="hu-HU" dirty="0" smtClean="0"/>
              <a:t>Pap</a:t>
            </a:r>
            <a:r>
              <a:rPr lang="hu-HU" altLang="hu-HU" dirty="0" err="1" smtClean="0"/>
              <a:t>íron</a:t>
            </a:r>
            <a:r>
              <a:rPr lang="hu-HU" altLang="hu-HU" dirty="0" smtClean="0"/>
              <a:t>, a tanszéki titkárságon leadva. Határidő: </a:t>
            </a:r>
            <a:r>
              <a:rPr lang="hu-HU" altLang="hu-HU" b="1" dirty="0" smtClean="0"/>
              <a:t>hétfő</a:t>
            </a:r>
            <a:r>
              <a:rPr lang="hu-HU" altLang="hu-HU" dirty="0" smtClean="0"/>
              <a:t> dél (12:00).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175558"/>
            <a:ext cx="10515600" cy="1325563"/>
          </a:xfrm>
        </p:spPr>
        <p:txBody>
          <a:bodyPr/>
          <a:lstStyle/>
          <a:p>
            <a:pPr algn="ctr"/>
            <a:r>
              <a:rPr lang="hu-HU" i="1" dirty="0" smtClean="0"/>
              <a:t>Viszlát jövő szerdán!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82988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Témaválasztás házi dolgozatra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4176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/>
          <a:lstStyle/>
          <a:p>
            <a:r>
              <a:rPr lang="hu-HU" dirty="0" smtClean="0"/>
              <a:t>Ismétlés: rendhagyó igék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239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Gestalt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6506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6" name="Picture 2" descr="http://www.intropsych.com/ch04_senses/04vas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852" y="2309206"/>
            <a:ext cx="2328672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gestaltarte.com/img/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3665" y="2128230"/>
            <a:ext cx="2562225" cy="2724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1.bp.blogspot.com/-tVM86_ZaNzU/TbDFWkUSgDI/AAAAAAAAA0k/LKwKnUlCj1Q/s1600/YoungOldWoma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352" y="1756357"/>
            <a:ext cx="2825496" cy="4026408"/>
          </a:xfrm>
          <a:prstGeom prst="rect">
            <a:avLst/>
          </a:prstGeom>
          <a:noFill/>
          <a:ln w="3492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3628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Szintaxis, különböző szempontokból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5"/>
            <a:ext cx="10824148" cy="4351338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hu-HU" dirty="0" smtClean="0"/>
              <a:t>Alany és állítmány egyenrangú</a:t>
            </a:r>
          </a:p>
          <a:p>
            <a:pPr>
              <a:lnSpc>
                <a:spcPct val="110000"/>
              </a:lnSpc>
            </a:pPr>
            <a:r>
              <a:rPr lang="hu-HU" dirty="0" smtClean="0"/>
              <a:t>vs. az alany az állítmány egyik vonzata (a tárgy, stb. mellett)</a:t>
            </a:r>
          </a:p>
          <a:p>
            <a:pPr>
              <a:lnSpc>
                <a:spcPct val="110000"/>
              </a:lnSpc>
            </a:pPr>
            <a:endParaRPr lang="hu-HU" dirty="0" smtClean="0"/>
          </a:p>
          <a:p>
            <a:pPr>
              <a:lnSpc>
                <a:spcPct val="110000"/>
              </a:lnSpc>
            </a:pPr>
            <a:r>
              <a:rPr lang="hu-HU" dirty="0" smtClean="0"/>
              <a:t>Függőségi viszonyok a mondat szavai között: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hu-HU" dirty="0" smtClean="0"/>
              <a:t>állítmány </a:t>
            </a:r>
            <a:r>
              <a:rPr lang="hu-HU" dirty="0" smtClean="0">
                <a:sym typeface="Wingdings" panose="05000000000000000000" pitchFamily="2" charset="2"/>
              </a:rPr>
              <a:t> alany, tárgy, határozó…</a:t>
            </a:r>
            <a:br>
              <a:rPr lang="hu-HU" dirty="0" smtClean="0">
                <a:sym typeface="Wingdings" panose="05000000000000000000" pitchFamily="2" charset="2"/>
              </a:rPr>
            </a:br>
            <a:r>
              <a:rPr lang="hu-HU" dirty="0" smtClean="0">
                <a:sym typeface="Wingdings" panose="05000000000000000000" pitchFamily="2" charset="2"/>
              </a:rPr>
              <a:t>alany / tárgy / határozó  jelző…</a:t>
            </a:r>
            <a:endParaRPr lang="hu-HU" dirty="0"/>
          </a:p>
          <a:p>
            <a:pPr>
              <a:lnSpc>
                <a:spcPct val="110000"/>
              </a:lnSpc>
            </a:pPr>
            <a:r>
              <a:rPr lang="hu-HU" dirty="0" smtClean="0"/>
              <a:t>vs. </a:t>
            </a:r>
            <a:r>
              <a:rPr lang="hu-HU" dirty="0" err="1" smtClean="0"/>
              <a:t>konstituensek</a:t>
            </a:r>
            <a:r>
              <a:rPr lang="hu-HU" dirty="0" smtClean="0"/>
              <a:t>: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hu-HU" dirty="0" smtClean="0"/>
              <a:t>szó </a:t>
            </a:r>
            <a:r>
              <a:rPr lang="hu-HU" dirty="0" smtClean="0">
                <a:sym typeface="Wingdings" panose="05000000000000000000" pitchFamily="2" charset="2"/>
              </a:rPr>
              <a:t></a:t>
            </a:r>
            <a:r>
              <a:rPr lang="hu-HU" dirty="0" smtClean="0"/>
              <a:t> szókapcsolat </a:t>
            </a:r>
            <a:r>
              <a:rPr lang="hu-HU" dirty="0">
                <a:sym typeface="Wingdings" panose="05000000000000000000" pitchFamily="2" charset="2"/>
              </a:rPr>
              <a:t></a:t>
            </a:r>
            <a:r>
              <a:rPr lang="hu-HU" dirty="0" smtClean="0"/>
              <a:t> </a:t>
            </a:r>
            <a:r>
              <a:rPr lang="hu-HU" dirty="0" err="1" smtClean="0"/>
              <a:t>szókapcsolat</a:t>
            </a:r>
            <a:r>
              <a:rPr lang="hu-HU" dirty="0" smtClean="0"/>
              <a:t> </a:t>
            </a:r>
            <a:r>
              <a:rPr lang="hu-HU" dirty="0">
                <a:sym typeface="Wingdings" panose="05000000000000000000" pitchFamily="2" charset="2"/>
              </a:rPr>
              <a:t></a:t>
            </a:r>
            <a:r>
              <a:rPr lang="hu-HU" dirty="0" smtClean="0"/>
              <a:t> … </a:t>
            </a:r>
            <a:r>
              <a:rPr lang="hu-HU" dirty="0">
                <a:sym typeface="Wingdings" panose="05000000000000000000" pitchFamily="2" charset="2"/>
              </a:rPr>
              <a:t></a:t>
            </a:r>
            <a:r>
              <a:rPr lang="hu-HU" dirty="0" smtClean="0"/>
              <a:t> mondategység </a:t>
            </a:r>
            <a:r>
              <a:rPr lang="hu-HU" dirty="0">
                <a:sym typeface="Wingdings" panose="05000000000000000000" pitchFamily="2" charset="2"/>
              </a:rPr>
              <a:t></a:t>
            </a:r>
            <a:r>
              <a:rPr lang="hu-HU" dirty="0" smtClean="0"/>
              <a:t> mondat </a:t>
            </a:r>
            <a:r>
              <a:rPr lang="hu-HU" dirty="0" smtClean="0">
                <a:sym typeface="Wingdings" panose="05000000000000000000" pitchFamily="2" charset="2"/>
              </a:rPr>
              <a:t> szöveg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471779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Arnold és </a:t>
            </a:r>
            <a:r>
              <a:rPr lang="hu-HU" dirty="0" err="1" smtClean="0"/>
              <a:t>Choi</a:t>
            </a:r>
            <a:r>
              <a:rPr lang="hu-HU" dirty="0" smtClean="0"/>
              <a:t>, p. 164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25000"/>
              </a:lnSpc>
              <a:buNone/>
            </a:pPr>
            <a:r>
              <a:rPr lang="hu-HU" dirty="0" smtClean="0"/>
              <a:t>A magyar nyelvtanétól eltérő terminológia:</a:t>
            </a:r>
          </a:p>
          <a:p>
            <a:pPr marL="0" indent="0">
              <a:lnSpc>
                <a:spcPct val="125000"/>
              </a:lnSpc>
              <a:buNone/>
            </a:pPr>
            <a:endParaRPr lang="hu-HU" dirty="0" smtClean="0"/>
          </a:p>
          <a:p>
            <a:pPr>
              <a:lnSpc>
                <a:spcPct val="125000"/>
              </a:lnSpc>
            </a:pPr>
            <a:r>
              <a:rPr lang="hu-HU" dirty="0" err="1" smtClean="0"/>
              <a:t>Simple</a:t>
            </a:r>
            <a:r>
              <a:rPr lang="hu-HU" dirty="0" smtClean="0"/>
              <a:t> </a:t>
            </a:r>
            <a:r>
              <a:rPr lang="hu-HU" dirty="0" err="1" smtClean="0"/>
              <a:t>sentence</a:t>
            </a:r>
            <a:r>
              <a:rPr lang="hu-HU" dirty="0" smtClean="0"/>
              <a:t> („egyszerű mondat”): egy mondategység</a:t>
            </a:r>
          </a:p>
          <a:p>
            <a:pPr>
              <a:lnSpc>
                <a:spcPct val="125000"/>
              </a:lnSpc>
            </a:pPr>
            <a:r>
              <a:rPr lang="hu-HU" dirty="0" err="1" smtClean="0"/>
              <a:t>Compound</a:t>
            </a:r>
            <a:r>
              <a:rPr lang="hu-HU" dirty="0" smtClean="0"/>
              <a:t> </a:t>
            </a:r>
            <a:r>
              <a:rPr lang="hu-HU" dirty="0" err="1" smtClean="0"/>
              <a:t>sentence</a:t>
            </a:r>
            <a:r>
              <a:rPr lang="hu-HU" dirty="0" smtClean="0"/>
              <a:t>: több, egymás mellé rendelt mondategység</a:t>
            </a:r>
          </a:p>
          <a:p>
            <a:pPr>
              <a:lnSpc>
                <a:spcPct val="125000"/>
              </a:lnSpc>
            </a:pPr>
            <a:r>
              <a:rPr lang="hu-HU" dirty="0" err="1" smtClean="0"/>
              <a:t>Complex</a:t>
            </a:r>
            <a:r>
              <a:rPr lang="hu-HU" dirty="0" smtClean="0"/>
              <a:t> </a:t>
            </a:r>
            <a:r>
              <a:rPr lang="hu-HU" dirty="0" err="1" smtClean="0"/>
              <a:t>sentence</a:t>
            </a:r>
            <a:r>
              <a:rPr lang="hu-HU" dirty="0" smtClean="0"/>
              <a:t>: fölé- és alárendelt mondategységek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99026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Mondategységek</a:t>
            </a:r>
            <a:br>
              <a:rPr lang="hu-HU" dirty="0" smtClean="0"/>
            </a:br>
            <a:r>
              <a:rPr lang="hu-HU" sz="4000" dirty="0" smtClean="0"/>
              <a:t>(tagmondatok, </a:t>
            </a:r>
            <a:r>
              <a:rPr lang="hu-HU" sz="4000" dirty="0" err="1" smtClean="0"/>
              <a:t>clauses</a:t>
            </a:r>
            <a:r>
              <a:rPr lang="hu-HU" sz="4000" dirty="0" smtClean="0"/>
              <a:t>)		(Arnold &amp; </a:t>
            </a:r>
            <a:r>
              <a:rPr lang="hu-HU" sz="4000" dirty="0" err="1" smtClean="0"/>
              <a:t>Choi</a:t>
            </a:r>
            <a:r>
              <a:rPr lang="hu-HU" sz="4000" dirty="0" smtClean="0"/>
              <a:t> 5.1)</a:t>
            </a:r>
            <a:endParaRPr lang="hu-HU" sz="400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0556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Mondategységek (tagmondatok, </a:t>
            </a:r>
            <a:r>
              <a:rPr lang="hu-HU" dirty="0" err="1" smtClean="0"/>
              <a:t>clauses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Egy elemi állítás: valakiről, valamiről teszünk egy állítást.</a:t>
            </a:r>
          </a:p>
          <a:p>
            <a:r>
              <a:rPr lang="hu-HU" i="1" dirty="0" smtClean="0"/>
              <a:t>alany + állítmány		</a:t>
            </a:r>
            <a:r>
              <a:rPr lang="hu-HU" dirty="0" smtClean="0"/>
              <a:t>vagy		</a:t>
            </a:r>
            <a:r>
              <a:rPr lang="hu-HU" i="1" dirty="0" smtClean="0"/>
              <a:t>topik + komment</a:t>
            </a:r>
            <a:endParaRPr lang="hu-HU" dirty="0" smtClean="0"/>
          </a:p>
          <a:p>
            <a:r>
              <a:rPr lang="hu-HU" dirty="0" smtClean="0"/>
              <a:t>Egy állítás vagy kettő?</a:t>
            </a:r>
          </a:p>
          <a:p>
            <a:pPr marL="457200" lvl="1" indent="0">
              <a:buNone/>
            </a:pPr>
            <a:r>
              <a:rPr lang="hu-HU" i="1" dirty="0" smtClean="0"/>
              <a:t>Sámuel elment, és lefeküdt a helyén</a:t>
            </a:r>
          </a:p>
          <a:p>
            <a:pPr marL="914400" lvl="1" indent="-457200">
              <a:buAutoNum type="alphaLcPeriod"/>
            </a:pPr>
            <a:r>
              <a:rPr lang="hu-HU" dirty="0" smtClean="0"/>
              <a:t>Sámuelről teszünk </a:t>
            </a:r>
            <a:r>
              <a:rPr lang="hu-HU" u="sng" dirty="0" smtClean="0"/>
              <a:t>egy állítást</a:t>
            </a:r>
            <a:r>
              <a:rPr lang="hu-HU" dirty="0" smtClean="0"/>
              <a:t>, amely történetesen összetett:</a:t>
            </a:r>
            <a:br>
              <a:rPr lang="hu-HU" dirty="0" smtClean="0"/>
            </a:br>
            <a:r>
              <a:rPr lang="hu-HU" i="1" dirty="0"/>
              <a:t>Sámuel </a:t>
            </a:r>
            <a:r>
              <a:rPr lang="hu-HU" dirty="0" smtClean="0"/>
              <a:t>[</a:t>
            </a:r>
            <a:r>
              <a:rPr lang="hu-HU" i="1" dirty="0" smtClean="0"/>
              <a:t>elment </a:t>
            </a:r>
            <a:r>
              <a:rPr lang="hu-HU" i="1" dirty="0"/>
              <a:t>és lefeküdt a </a:t>
            </a:r>
            <a:r>
              <a:rPr lang="hu-HU" i="1" dirty="0" smtClean="0"/>
              <a:t>helyén</a:t>
            </a:r>
            <a:r>
              <a:rPr lang="hu-HU" dirty="0" smtClean="0"/>
              <a:t>]</a:t>
            </a:r>
            <a:r>
              <a:rPr lang="hu-HU" i="1" dirty="0" smtClean="0"/>
              <a:t>.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 smtClean="0"/>
          </a:p>
          <a:p>
            <a:pPr marL="914400" lvl="1" indent="-457200">
              <a:buAutoNum type="alphaLcPeriod"/>
            </a:pPr>
            <a:r>
              <a:rPr lang="hu-HU" u="sng" dirty="0" smtClean="0"/>
              <a:t>Két állítás</a:t>
            </a:r>
            <a:r>
              <a:rPr lang="hu-HU" dirty="0" smtClean="0"/>
              <a:t>, amelyek történetesen ugyanarról a személyről szólnak.</a:t>
            </a:r>
            <a:br>
              <a:rPr lang="hu-HU" dirty="0" smtClean="0"/>
            </a:br>
            <a:r>
              <a:rPr lang="hu-HU" dirty="0" smtClean="0"/>
              <a:t>[</a:t>
            </a:r>
            <a:r>
              <a:rPr lang="hu-HU" i="1" dirty="0" smtClean="0"/>
              <a:t>Sámuel </a:t>
            </a:r>
            <a:r>
              <a:rPr lang="hu-HU" i="1" baseline="-35000" dirty="0" smtClean="0"/>
              <a:t>i</a:t>
            </a:r>
            <a:r>
              <a:rPr lang="hu-HU" i="1" dirty="0" smtClean="0"/>
              <a:t> elment</a:t>
            </a:r>
            <a:r>
              <a:rPr lang="hu-HU" dirty="0" smtClean="0"/>
              <a:t>]</a:t>
            </a:r>
            <a:r>
              <a:rPr lang="hu-HU" i="1" dirty="0" smtClean="0"/>
              <a:t>, </a:t>
            </a:r>
            <a:r>
              <a:rPr lang="hu-HU" i="1" dirty="0"/>
              <a:t>és </a:t>
            </a:r>
            <a:r>
              <a:rPr lang="hu-HU" dirty="0" smtClean="0"/>
              <a:t>[ __ </a:t>
            </a:r>
            <a:r>
              <a:rPr lang="hu-HU" i="1" dirty="0"/>
              <a:t> </a:t>
            </a:r>
            <a:r>
              <a:rPr lang="hu-HU" i="1" baseline="-35000" dirty="0"/>
              <a:t>i</a:t>
            </a:r>
            <a:r>
              <a:rPr lang="hu-HU" dirty="0" smtClean="0"/>
              <a:t> </a:t>
            </a:r>
            <a:r>
              <a:rPr lang="hu-HU" i="1" dirty="0" smtClean="0"/>
              <a:t>lefeküdt </a:t>
            </a:r>
            <a:r>
              <a:rPr lang="hu-HU" i="1" dirty="0"/>
              <a:t>a </a:t>
            </a:r>
            <a:r>
              <a:rPr lang="hu-HU" i="1" dirty="0" smtClean="0"/>
              <a:t>helyén</a:t>
            </a:r>
            <a:r>
              <a:rPr lang="hu-HU" dirty="0" smtClean="0"/>
              <a:t>].</a:t>
            </a:r>
          </a:p>
        </p:txBody>
      </p:sp>
    </p:spTree>
    <p:extLst>
      <p:ext uri="{BB962C8B-B14F-4D97-AF65-F5344CB8AC3E}">
        <p14:creationId xmlns:p14="http://schemas.microsoft.com/office/powerpoint/2010/main" val="2093467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2090</TotalTime>
  <Words>336</Words>
  <Application>Microsoft Office PowerPoint</Application>
  <PresentationFormat>Szélesvásznú</PresentationFormat>
  <Paragraphs>77</Paragraphs>
  <Slides>16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Office-téma</vt:lpstr>
      <vt:lpstr>Klasszikus héber nyelv 4.: Szintaxis</vt:lpstr>
      <vt:lpstr>Témaválasztás házi dolgozatra</vt:lpstr>
      <vt:lpstr>Ismétlés: rendhagyó igék</vt:lpstr>
      <vt:lpstr>Gestalt</vt:lpstr>
      <vt:lpstr>PowerPoint bemutató</vt:lpstr>
      <vt:lpstr>Szintaxis, különböző szempontokból</vt:lpstr>
      <vt:lpstr>Arnold és Choi, p. 164</vt:lpstr>
      <vt:lpstr>Mondategységek (tagmondatok, clauses)  (Arnold &amp; Choi 5.1)</vt:lpstr>
      <vt:lpstr>Mondategységek (tagmondatok, clauses)</vt:lpstr>
      <vt:lpstr>Mondategységek (tagmondatok, clauses)</vt:lpstr>
      <vt:lpstr>Névszói mondategységek    (5.1.1)</vt:lpstr>
      <vt:lpstr>Igei mondategységek     (5.1.2)</vt:lpstr>
      <vt:lpstr>Házi feladat</vt:lpstr>
      <vt:lpstr>Menetrend</vt:lpstr>
      <vt:lpstr>Következő órára: olvasandó + házi feladat</vt:lpstr>
      <vt:lpstr>Viszlát jövő szerdán!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birot</dc:creator>
  <cp:lastModifiedBy>birot</cp:lastModifiedBy>
  <cp:revision>329</cp:revision>
  <dcterms:created xsi:type="dcterms:W3CDTF">2014-09-05T15:07:34Z</dcterms:created>
  <dcterms:modified xsi:type="dcterms:W3CDTF">2014-11-28T11:08:58Z</dcterms:modified>
</cp:coreProperties>
</file>