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411" r:id="rId3"/>
    <p:sldId id="390" r:id="rId4"/>
    <p:sldId id="389" r:id="rId5"/>
    <p:sldId id="406" r:id="rId6"/>
    <p:sldId id="407" r:id="rId7"/>
    <p:sldId id="408" r:id="rId8"/>
    <p:sldId id="412" r:id="rId9"/>
    <p:sldId id="409" r:id="rId10"/>
    <p:sldId id="410" r:id="rId11"/>
    <p:sldId id="285" r:id="rId12"/>
    <p:sldId id="258" r:id="rId13"/>
    <p:sldId id="287" r:id="rId14"/>
  </p:sldIdLst>
  <p:sldSz cx="12192000" cy="6858000"/>
  <p:notesSz cx="6858000" cy="9144000"/>
  <p:defaultTextStyle>
    <a:defPPr>
      <a:defRPr lang="hu-H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B96A2-F6AD-4F15-BF3E-38414CACD252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93518F-DECE-45B8-A42A-7E197023378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207487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31EE26-CDED-4E89-AA28-EC9B08504758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1ACE9A-8CD8-440F-9F3A-949B85CD4B7F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01105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648015-61BF-435C-8270-63443FC15B07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5F58B1-4003-4C18-9129-C21E15263C7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52922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AC76B-5275-45E9-8D7A-D9670D3DE57B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92F0A-09A5-4DF6-8C53-0000FAC0540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36276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24B024-D166-46F5-A7B9-5264B246E624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0883-FD5F-4D26-A6DC-FE9B8C5D0E38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9981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C9FC10-A453-43C6-B48B-7735C177838B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C8D1C-6EDC-4A89-968F-9B1B6EAAD865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0893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F7373-91E0-4457-BD3B-789C7A1E2ACE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8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9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C6006-606D-46E7-B42A-0814BB484534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0812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579B3-6823-4BEC-866F-9F25D7089105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4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5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43FC7-6D27-4CCB-95F1-1DAFD9303B12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38040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49251-DAFF-48CC-8CBD-7A54AE7CB94E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3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4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B3125E-EFB4-4074-8D73-523A924201F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42282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B08E6A-6928-4D79-95FC-F9FF8B453948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33EE7-7E4D-4F8E-84B4-C5A8E9278EDD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2817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u-HU" noProof="0" smtClean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62A19-851A-49C5-AB58-A9E17A2209CD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6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7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0B44E5-4111-4603-975D-39044B2BE00A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12678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Cím helye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Mintacím szerkesztése</a:t>
            </a:r>
          </a:p>
        </p:txBody>
      </p:sp>
      <p:sp>
        <p:nvSpPr>
          <p:cNvPr id="1027" name="Szöveg helye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u-HU" altLang="hu-HU" smtClean="0"/>
              <a:t>Mintaszöveg szerkesztése</a:t>
            </a:r>
          </a:p>
          <a:p>
            <a:pPr lvl="1"/>
            <a:r>
              <a:rPr lang="hu-HU" altLang="hu-HU" smtClean="0"/>
              <a:t>Második szint</a:t>
            </a:r>
          </a:p>
          <a:p>
            <a:pPr lvl="2"/>
            <a:r>
              <a:rPr lang="hu-HU" altLang="hu-HU" smtClean="0"/>
              <a:t>Harmadik szint</a:t>
            </a:r>
          </a:p>
          <a:p>
            <a:pPr lvl="3"/>
            <a:r>
              <a:rPr lang="hu-HU" altLang="hu-HU" smtClean="0"/>
              <a:t>Negyedik szint</a:t>
            </a:r>
          </a:p>
          <a:p>
            <a:pPr lvl="4"/>
            <a:r>
              <a:rPr lang="hu-HU" altLang="hu-HU" smtClean="0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4DC4879-521B-4723-ADBB-7C4F2CCDB267}" type="datetimeFigureOut">
              <a:rPr lang="hu-HU"/>
              <a:pPr>
                <a:defRPr/>
              </a:pPr>
              <a:t>2014.12.04.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5A1A4D1-7CB0-4C90-85C5-243D6F730080}" type="slidenum">
              <a:rPr lang="hu-HU"/>
              <a:pPr>
                <a:defRPr/>
              </a:pPr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Cím 1"/>
          <p:cNvSpPr>
            <a:spLocks noGrp="1"/>
          </p:cNvSpPr>
          <p:nvPr>
            <p:ph type="ctrTitle"/>
          </p:nvPr>
        </p:nvSpPr>
        <p:spPr>
          <a:xfrm>
            <a:off x="1524000" y="315543"/>
            <a:ext cx="9144000" cy="2387600"/>
          </a:xfrm>
        </p:spPr>
        <p:txBody>
          <a:bodyPr/>
          <a:lstStyle/>
          <a:p>
            <a:r>
              <a:rPr lang="hu-HU" b="1" dirty="0"/>
              <a:t>Klasszikus héber nyelv 4.: Szintaxis</a:t>
            </a:r>
            <a:endParaRPr lang="hu-HU" altLang="hu-HU" b="1" dirty="0" smtClean="0"/>
          </a:p>
        </p:txBody>
      </p:sp>
      <p:sp>
        <p:nvSpPr>
          <p:cNvPr id="2051" name="Alcím 2"/>
          <p:cNvSpPr>
            <a:spLocks noGrp="1"/>
          </p:cNvSpPr>
          <p:nvPr>
            <p:ph type="subTitle" idx="1"/>
          </p:nvPr>
        </p:nvSpPr>
        <p:spPr>
          <a:xfrm>
            <a:off x="1524000" y="3294533"/>
            <a:ext cx="9144000" cy="1169894"/>
          </a:xfrm>
        </p:spPr>
        <p:txBody>
          <a:bodyPr/>
          <a:lstStyle/>
          <a:p>
            <a:r>
              <a:rPr lang="hu-HU" dirty="0" smtClean="0"/>
              <a:t>BBN-HEB11-204</a:t>
            </a:r>
          </a:p>
          <a:p>
            <a:r>
              <a:rPr lang="hu-HU" altLang="hu-HU" dirty="0" smtClean="0"/>
              <a:t>Koltai Kornélia, </a:t>
            </a:r>
            <a:r>
              <a:rPr lang="hu-HU" altLang="hu-HU" dirty="0" err="1" smtClean="0"/>
              <a:t>Biró</a:t>
            </a:r>
            <a:r>
              <a:rPr lang="hu-HU" altLang="hu-HU" dirty="0" smtClean="0"/>
              <a:t> Tamás</a:t>
            </a:r>
          </a:p>
        </p:txBody>
      </p:sp>
      <p:sp>
        <p:nvSpPr>
          <p:cNvPr id="2" name="Szövegdoboz 1"/>
          <p:cNvSpPr txBox="1"/>
          <p:nvPr/>
        </p:nvSpPr>
        <p:spPr>
          <a:xfrm>
            <a:off x="3805519" y="49619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2400" i="1" dirty="0" smtClean="0"/>
              <a:t>2014. december 3-10.</a:t>
            </a:r>
            <a:endParaRPr lang="hu-HU" sz="2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Sajátos jelentésárnyalatú mondatok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954871" cy="4351338"/>
          </a:xfrm>
        </p:spPr>
        <p:txBody>
          <a:bodyPr/>
          <a:lstStyle/>
          <a:p>
            <a:pPr defTabSz="719138">
              <a:lnSpc>
                <a:spcPct val="110000"/>
              </a:lnSpc>
            </a:pPr>
            <a:r>
              <a:rPr lang="hu-HU" dirty="0" smtClean="0"/>
              <a:t>5.3.1	Kérdő mondatok</a:t>
            </a:r>
          </a:p>
          <a:p>
            <a:pPr marL="457200" lvl="1" indent="0" defTabSz="719138">
              <a:lnSpc>
                <a:spcPct val="110000"/>
              </a:lnSpc>
              <a:buNone/>
            </a:pPr>
            <a:r>
              <a:rPr lang="hu-HU" dirty="0" smtClean="0"/>
              <a:t>		Eldöntendő kérdések (</a:t>
            </a:r>
            <a:r>
              <a:rPr lang="hu-HU" i="1" dirty="0" err="1" smtClean="0"/>
              <a:t>yes-no</a:t>
            </a:r>
            <a:r>
              <a:rPr lang="hu-HU" i="1" dirty="0" smtClean="0"/>
              <a:t> </a:t>
            </a:r>
            <a:r>
              <a:rPr lang="hu-HU" i="1" dirty="0" err="1" smtClean="0"/>
              <a:t>questions</a:t>
            </a:r>
            <a:r>
              <a:rPr lang="hu-HU" dirty="0" smtClean="0"/>
              <a:t>) </a:t>
            </a:r>
            <a:br>
              <a:rPr lang="hu-HU" dirty="0" smtClean="0"/>
            </a:br>
            <a:r>
              <a:rPr lang="hu-HU" dirty="0" smtClean="0"/>
              <a:t>		Kiegészítendő kérdések (</a:t>
            </a:r>
            <a:r>
              <a:rPr lang="hu-HU" i="1" dirty="0" err="1" smtClean="0"/>
              <a:t>wh-questions</a:t>
            </a:r>
            <a:r>
              <a:rPr lang="hu-HU" dirty="0" smtClean="0"/>
              <a:t>)</a:t>
            </a:r>
          </a:p>
          <a:p>
            <a:pPr defTabSz="719138">
              <a:lnSpc>
                <a:spcPct val="110000"/>
              </a:lnSpc>
            </a:pPr>
            <a:r>
              <a:rPr lang="hu-HU" dirty="0" smtClean="0"/>
              <a:t>5.3.2	Fogadalmak</a:t>
            </a:r>
          </a:p>
          <a:p>
            <a:pPr defTabSz="719138">
              <a:lnSpc>
                <a:spcPct val="110000"/>
              </a:lnSpc>
            </a:pPr>
            <a:r>
              <a:rPr lang="hu-HU" dirty="0" smtClean="0"/>
              <a:t>5.3.3	Kívánságok</a:t>
            </a:r>
          </a:p>
          <a:p>
            <a:pPr defTabSz="719138">
              <a:lnSpc>
                <a:spcPct val="110000"/>
              </a:lnSpc>
            </a:pPr>
            <a:r>
              <a:rPr lang="hu-HU" dirty="0" smtClean="0"/>
              <a:t>5.3.4	Létezést kifejező mondatok</a:t>
            </a:r>
          </a:p>
          <a:p>
            <a:pPr defTabSz="719138">
              <a:lnSpc>
                <a:spcPct val="110000"/>
              </a:lnSpc>
            </a:pPr>
            <a:r>
              <a:rPr lang="hu-HU" dirty="0" smtClean="0"/>
              <a:t>5.3.5	Tagadó mondatok</a:t>
            </a:r>
          </a:p>
          <a:p>
            <a:pPr defTabSz="719138">
              <a:lnSpc>
                <a:spcPct val="110000"/>
              </a:lnSpc>
            </a:pPr>
            <a:r>
              <a:rPr lang="hu-HU" dirty="0" smtClean="0"/>
              <a:t>5.3.6	Hiányos (elliptikus) mondatok és mondategységek</a:t>
            </a:r>
          </a:p>
        </p:txBody>
      </p:sp>
    </p:spTree>
    <p:extLst>
      <p:ext uri="{BB962C8B-B14F-4D97-AF65-F5344CB8AC3E}">
        <p14:creationId xmlns:p14="http://schemas.microsoft.com/office/powerpoint/2010/main" val="24478178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Házi feladat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8899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ím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059758" cy="1325563"/>
          </a:xfrm>
        </p:spPr>
        <p:txBody>
          <a:bodyPr/>
          <a:lstStyle/>
          <a:p>
            <a:r>
              <a:rPr lang="hu-HU" altLang="hu-HU" dirty="0" smtClean="0"/>
              <a:t>Következő órára: olvasandó + házi feladat</a:t>
            </a:r>
          </a:p>
        </p:txBody>
      </p:sp>
      <p:sp>
        <p:nvSpPr>
          <p:cNvPr id="15363" name="Tartalom helye 2"/>
          <p:cNvSpPr>
            <a:spLocks noGrp="1"/>
          </p:cNvSpPr>
          <p:nvPr>
            <p:ph idx="1"/>
          </p:nvPr>
        </p:nvSpPr>
        <p:spPr>
          <a:xfrm>
            <a:off x="838200" y="1591638"/>
            <a:ext cx="11059758" cy="4650126"/>
          </a:xfrm>
        </p:spPr>
        <p:txBody>
          <a:bodyPr/>
          <a:lstStyle/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u="sng" dirty="0" smtClean="0"/>
              <a:t>Elolvasni</a:t>
            </a:r>
            <a:r>
              <a:rPr lang="hu-HU" altLang="hu-HU" dirty="0" smtClean="0"/>
              <a:t> 5.3 (pp</a:t>
            </a:r>
            <a:r>
              <a:rPr lang="hu-HU" altLang="hu-HU" dirty="0"/>
              <a:t>. </a:t>
            </a:r>
            <a:r>
              <a:rPr lang="hu-HU" altLang="hu-HU" dirty="0" smtClean="0"/>
              <a:t>186–192)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Házi dolgozat!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i="1" dirty="0" smtClean="0"/>
              <a:t>Rendhagyó igék</a:t>
            </a:r>
            <a:r>
              <a:rPr lang="hu-HU" altLang="hu-HU" dirty="0" smtClean="0"/>
              <a:t>: elsőéves anyag </a:t>
            </a:r>
            <a:r>
              <a:rPr lang="hu-HU" altLang="hu-HU" u="sng" dirty="0" smtClean="0"/>
              <a:t>átismétlése</a:t>
            </a:r>
            <a:r>
              <a:rPr lang="hu-HU" altLang="hu-HU" dirty="0"/>
              <a:t> </a:t>
            </a:r>
            <a:r>
              <a:rPr lang="hu-HU" altLang="hu-HU" dirty="0" smtClean="0"/>
              <a:t>(összes törzs!)</a:t>
            </a:r>
          </a:p>
          <a:p>
            <a:pPr marL="538163" indent="-538163">
              <a:lnSpc>
                <a:spcPct val="100000"/>
              </a:lnSpc>
              <a:buAutoNum type="arabicPeriod"/>
            </a:pPr>
            <a:r>
              <a:rPr lang="hu-HU" altLang="hu-HU" dirty="0" smtClean="0"/>
              <a:t>Az eddig használt bibliai részekben, vagy </a:t>
            </a:r>
            <a:br>
              <a:rPr lang="hu-HU" altLang="hu-HU" dirty="0" smtClean="0"/>
            </a:br>
            <a:r>
              <a:rPr lang="hu-HU" altLang="hu-HU" dirty="0" smtClean="0"/>
              <a:t>más szövegolvasáson olvasott szövegben</a:t>
            </a:r>
          </a:p>
          <a:p>
            <a:pPr lvl="1">
              <a:lnSpc>
                <a:spcPct val="100000"/>
              </a:lnSpc>
            </a:pPr>
            <a:r>
              <a:rPr lang="hu-HU" altLang="hu-HU" u="sng" dirty="0"/>
              <a:t>k</a:t>
            </a:r>
            <a:r>
              <a:rPr lang="hu-HU" altLang="hu-HU" u="sng" dirty="0" smtClean="0"/>
              <a:t>eressen 10 mondatot</a:t>
            </a:r>
            <a:r>
              <a:rPr lang="hu-HU" altLang="hu-HU" dirty="0" smtClean="0"/>
              <a:t> amelyek példaként szolgálhatnak a tankönyv 5.2 </a:t>
            </a:r>
            <a:br>
              <a:rPr lang="hu-HU" altLang="hu-HU" dirty="0" smtClean="0"/>
            </a:br>
            <a:r>
              <a:rPr lang="hu-HU" altLang="hu-HU" dirty="0" smtClean="0"/>
              <a:t>és 5.3 fejezeteiben tárgyalt jelenségekre, alárendelésekre, mondattípusokra.</a:t>
            </a:r>
            <a:endParaRPr lang="hu-HU" sz="1800" dirty="0" smtClean="0"/>
          </a:p>
          <a:p>
            <a:pPr marL="311150" indent="0">
              <a:lnSpc>
                <a:spcPct val="100000"/>
              </a:lnSpc>
              <a:buNone/>
            </a:pPr>
            <a:r>
              <a:rPr lang="en-US" altLang="hu-HU" dirty="0" smtClean="0"/>
              <a:t>Pap</a:t>
            </a:r>
            <a:r>
              <a:rPr lang="hu-HU" altLang="hu-HU" dirty="0" err="1" smtClean="0"/>
              <a:t>íron</a:t>
            </a:r>
            <a:r>
              <a:rPr lang="hu-HU" altLang="hu-HU" dirty="0" smtClean="0"/>
              <a:t>, a tanszéki titkárságon leadva. Határidő: </a:t>
            </a:r>
            <a:r>
              <a:rPr lang="hu-HU" altLang="hu-HU" b="1" dirty="0" smtClean="0"/>
              <a:t>hétfő</a:t>
            </a:r>
            <a:r>
              <a:rPr lang="hu-HU" altLang="hu-HU" dirty="0" smtClean="0"/>
              <a:t> dél (12:00).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8200" y="3175558"/>
            <a:ext cx="10515600" cy="1325563"/>
          </a:xfrm>
        </p:spPr>
        <p:txBody>
          <a:bodyPr/>
          <a:lstStyle/>
          <a:p>
            <a:pPr algn="ctr"/>
            <a:r>
              <a:rPr lang="hu-HU" i="1" dirty="0" smtClean="0"/>
              <a:t>Viszlát jövő szerdán!</a:t>
            </a:r>
            <a:endParaRPr lang="hu-HU" i="1" dirty="0"/>
          </a:p>
        </p:txBody>
      </p:sp>
    </p:spTree>
    <p:extLst>
      <p:ext uri="{BB962C8B-B14F-4D97-AF65-F5344CB8AC3E}">
        <p14:creationId xmlns:p14="http://schemas.microsoft.com/office/powerpoint/2010/main" val="82988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Menetrend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3: a házi dolgozat témáját 5 mondatban összefoglalni.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10: a félig, ¾ részben kész házi dolgozatot 5 percben bemutatni (féloldalas </a:t>
            </a:r>
            <a:r>
              <a:rPr lang="hu-HU" dirty="0" err="1" smtClean="0"/>
              <a:t>handout</a:t>
            </a:r>
            <a:r>
              <a:rPr lang="hu-HU" dirty="0" smtClean="0"/>
              <a:t> vagy két-három diából álló </a:t>
            </a:r>
            <a:r>
              <a:rPr lang="hu-HU" dirty="0" err="1" smtClean="0"/>
              <a:t>prezi</a:t>
            </a:r>
            <a:r>
              <a:rPr lang="hu-HU" dirty="0" smtClean="0"/>
              <a:t> segítségével)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15, </a:t>
            </a:r>
            <a:r>
              <a:rPr lang="hu-HU" dirty="0" smtClean="0"/>
              <a:t>hétfő</a:t>
            </a:r>
            <a:r>
              <a:rPr lang="hu-HU" smtClean="0"/>
              <a:t>, reggel 10.00: </a:t>
            </a:r>
            <a:r>
              <a:rPr lang="hu-HU" dirty="0" smtClean="0"/>
              <a:t>záró zh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18, csütörtök: A házi dolgozat leadási határideje</a:t>
            </a:r>
          </a:p>
          <a:p>
            <a:pPr>
              <a:lnSpc>
                <a:spcPct val="110000"/>
              </a:lnSpc>
              <a:spcBef>
                <a:spcPts val="1200"/>
              </a:spcBef>
            </a:pPr>
            <a:r>
              <a:rPr lang="hu-HU" dirty="0" smtClean="0"/>
              <a:t>Dec. 19, péntek: jegybeírás határideje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125291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Szemináriumi dolgozat: </a:t>
            </a:r>
            <a:br>
              <a:rPr lang="hu-HU" dirty="0" smtClean="0"/>
            </a:br>
            <a:r>
              <a:rPr lang="hu-HU" sz="4000" dirty="0" smtClean="0"/>
              <a:t>a témák bemutatása</a:t>
            </a:r>
            <a:endParaRPr lang="hu-HU" sz="4000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4176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/>
          <a:lstStyle/>
          <a:p>
            <a:r>
              <a:rPr lang="hu-HU" dirty="0" smtClean="0"/>
              <a:t>Ismétlés: rendhagyó igék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72397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Alárendelt mondategységek</a:t>
            </a:r>
            <a:br>
              <a:rPr lang="hu-HU" dirty="0" smtClean="0"/>
            </a:br>
            <a:r>
              <a:rPr lang="hu-HU" sz="4000" dirty="0" smtClean="0">
                <a:solidFill>
                  <a:prstClr val="black"/>
                </a:solidFill>
              </a:rPr>
              <a:t>(</a:t>
            </a:r>
            <a:r>
              <a:rPr lang="hu-HU" sz="4000" dirty="0">
                <a:solidFill>
                  <a:prstClr val="black"/>
                </a:solidFill>
              </a:rPr>
              <a:t>Arnold &amp; </a:t>
            </a:r>
            <a:r>
              <a:rPr lang="hu-HU" sz="4000" dirty="0" err="1">
                <a:solidFill>
                  <a:prstClr val="black"/>
                </a:solidFill>
              </a:rPr>
              <a:t>Choi</a:t>
            </a:r>
            <a:r>
              <a:rPr lang="hu-HU" sz="4000" dirty="0">
                <a:solidFill>
                  <a:prstClr val="black"/>
                </a:solidFill>
              </a:rPr>
              <a:t> </a:t>
            </a:r>
            <a:r>
              <a:rPr lang="hu-HU" sz="4000" dirty="0" smtClean="0">
                <a:solidFill>
                  <a:prstClr val="black"/>
                </a:solidFill>
              </a:rPr>
              <a:t>5.2)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66656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Alárendelések fajtái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481046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/>
              <a:t>5.2.1	Főnévi alárendelés: </a:t>
            </a:r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smtClean="0"/>
              <a:t>olyan szerepet tölt be a mondategység, mint egy főnév,</a:t>
            </a:r>
          </a:p>
          <a:p>
            <a:pPr marL="0" indent="0">
              <a:buNone/>
            </a:pPr>
            <a:r>
              <a:rPr lang="hu-HU" sz="2400" dirty="0"/>
              <a:t>	</a:t>
            </a:r>
            <a:r>
              <a:rPr lang="hu-HU" sz="2400" dirty="0" smtClean="0"/>
              <a:t>például nominativusi, accusativusi, genitivusi szerepeket.</a:t>
            </a:r>
          </a:p>
          <a:p>
            <a:pPr marL="0" indent="0">
              <a:buNone/>
            </a:pPr>
            <a:r>
              <a:rPr lang="hu-HU" dirty="0" smtClean="0"/>
              <a:t>5.2.2	Feltételes alárendelés</a:t>
            </a:r>
          </a:p>
          <a:p>
            <a:pPr marL="0" indent="0">
              <a:buNone/>
            </a:pPr>
            <a:r>
              <a:rPr lang="hu-HU" dirty="0"/>
              <a:t>	</a:t>
            </a:r>
            <a:r>
              <a:rPr lang="hu-HU" sz="2400" dirty="0" smtClean="0"/>
              <a:t>Reális vs. irreális feltétel.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5.2.3	Cél- és eredményhatározói alárendelés</a:t>
            </a:r>
          </a:p>
          <a:p>
            <a:pPr marL="0" indent="0">
              <a:buNone/>
            </a:pPr>
            <a:r>
              <a:rPr lang="hu-HU" dirty="0" smtClean="0"/>
              <a:t>5.2.4</a:t>
            </a:r>
            <a:r>
              <a:rPr lang="hu-HU" dirty="0"/>
              <a:t>	</a:t>
            </a:r>
            <a:r>
              <a:rPr lang="hu-HU" dirty="0" smtClean="0"/>
              <a:t>Időhatározói alárendelés</a:t>
            </a:r>
          </a:p>
          <a:p>
            <a:pPr marL="0" indent="0">
              <a:buNone/>
            </a:pPr>
            <a:r>
              <a:rPr lang="hu-HU" dirty="0" smtClean="0"/>
              <a:t>5.2.5</a:t>
            </a:r>
            <a:r>
              <a:rPr lang="hu-HU" dirty="0"/>
              <a:t>	</a:t>
            </a:r>
            <a:r>
              <a:rPr lang="hu-HU" dirty="0" smtClean="0"/>
              <a:t>Okhatározói alárendelés</a:t>
            </a:r>
          </a:p>
        </p:txBody>
      </p:sp>
    </p:spTree>
    <p:extLst>
      <p:ext uri="{BB962C8B-B14F-4D97-AF65-F5344CB8AC3E}">
        <p14:creationId xmlns:p14="http://schemas.microsoft.com/office/powerpoint/2010/main" val="3348208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Alárendelések fajtái (folytatás)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199" y="1825625"/>
            <a:ext cx="10685929" cy="4561728"/>
          </a:xfrm>
        </p:spPr>
        <p:txBody>
          <a:bodyPr/>
          <a:lstStyle/>
          <a:p>
            <a:pPr marL="0" indent="0" defTabSz="1258888">
              <a:buNone/>
            </a:pPr>
            <a:r>
              <a:rPr lang="hu-HU" dirty="0"/>
              <a:t>5.2.6	Összehasonlítás</a:t>
            </a:r>
          </a:p>
          <a:p>
            <a:pPr marL="0" indent="0" defTabSz="1258888">
              <a:buNone/>
            </a:pPr>
            <a:r>
              <a:rPr lang="hu-HU" dirty="0" smtClean="0"/>
              <a:t>5.2.7	Kivétel</a:t>
            </a:r>
          </a:p>
          <a:p>
            <a:pPr marL="0" indent="0" defTabSz="1258888">
              <a:buNone/>
            </a:pPr>
            <a:r>
              <a:rPr lang="hu-HU" dirty="0" smtClean="0"/>
              <a:t>5.2.8	Megszorítás</a:t>
            </a:r>
          </a:p>
          <a:p>
            <a:pPr marL="0" indent="0" defTabSz="1258888">
              <a:buNone/>
            </a:pPr>
            <a:r>
              <a:rPr lang="hu-HU" dirty="0" smtClean="0"/>
              <a:t>5.2.9	Intenzivitás</a:t>
            </a:r>
          </a:p>
          <a:p>
            <a:pPr marL="0" indent="0" defTabSz="1258888">
              <a:buNone/>
            </a:pPr>
            <a:r>
              <a:rPr lang="hu-HU" dirty="0" smtClean="0"/>
              <a:t>5.2.10	Ellentét, szembeállítás</a:t>
            </a:r>
          </a:p>
          <a:p>
            <a:pPr marL="0" indent="0" defTabSz="1258888">
              <a:buNone/>
            </a:pPr>
            <a:r>
              <a:rPr lang="hu-HU" dirty="0" smtClean="0"/>
              <a:t>5.2.11	</a:t>
            </a:r>
            <a:r>
              <a:rPr lang="hu-HU" dirty="0" err="1" smtClean="0"/>
              <a:t>Circumstancial</a:t>
            </a:r>
            <a:r>
              <a:rPr lang="hu-HU" dirty="0" smtClean="0"/>
              <a:t>: körülmények leírása</a:t>
            </a:r>
          </a:p>
          <a:p>
            <a:pPr marL="0" indent="0" defTabSz="1258888">
              <a:buNone/>
            </a:pPr>
            <a:r>
              <a:rPr lang="hu-HU" dirty="0" smtClean="0"/>
              <a:t>5.2.12	Megengedő</a:t>
            </a:r>
            <a:r>
              <a:rPr lang="hu-HU" sz="2400" dirty="0" smtClean="0"/>
              <a:t>: </a:t>
            </a:r>
            <a:r>
              <a:rPr lang="hu-HU" sz="2200" dirty="0" smtClean="0"/>
              <a:t>„</a:t>
            </a:r>
            <a:r>
              <a:rPr lang="hu-HU" sz="2200" dirty="0" err="1" smtClean="0"/>
              <a:t>causal</a:t>
            </a:r>
            <a:r>
              <a:rPr lang="hu-HU" sz="2200" dirty="0" smtClean="0"/>
              <a:t> </a:t>
            </a:r>
            <a:r>
              <a:rPr lang="hu-HU" sz="2200" dirty="0" err="1" smtClean="0"/>
              <a:t>contrast</a:t>
            </a:r>
            <a:r>
              <a:rPr lang="hu-HU" sz="2200" dirty="0" smtClean="0"/>
              <a:t>” (ellentét a logikus következménnyel)</a:t>
            </a:r>
          </a:p>
          <a:p>
            <a:pPr marL="0" indent="0" defTabSz="1258888">
              <a:buNone/>
            </a:pPr>
            <a:r>
              <a:rPr lang="hu-HU" dirty="0" smtClean="0"/>
              <a:t>…				</a:t>
            </a:r>
            <a:r>
              <a:rPr lang="hu-HU" sz="1800" dirty="0" smtClean="0"/>
              <a:t>(BT: itt már a szintaxis-szemantika a retorikába hajlik át.)</a:t>
            </a:r>
            <a:endParaRPr lang="hu-HU" dirty="0" smtClean="0"/>
          </a:p>
          <a:p>
            <a:pPr marL="0" indent="0" defTabSz="1258888">
              <a:buNone/>
            </a:pPr>
            <a:r>
              <a:rPr lang="hu-HU" dirty="0">
                <a:solidFill>
                  <a:prstClr val="black"/>
                </a:solidFill>
              </a:rPr>
              <a:t>5.2.14	</a:t>
            </a:r>
            <a:r>
              <a:rPr lang="hu-HU" dirty="0" err="1">
                <a:solidFill>
                  <a:prstClr val="black"/>
                </a:solidFill>
              </a:rPr>
              <a:t>Diszjunkció</a:t>
            </a:r>
            <a:r>
              <a:rPr lang="hu-HU" dirty="0">
                <a:solidFill>
                  <a:prstClr val="black"/>
                </a:solidFill>
              </a:rPr>
              <a:t> (= logikai </a:t>
            </a:r>
            <a:r>
              <a:rPr lang="hu-HU" i="1" dirty="0">
                <a:solidFill>
                  <a:prstClr val="black"/>
                </a:solidFill>
              </a:rPr>
              <a:t>vagy</a:t>
            </a:r>
            <a:r>
              <a:rPr lang="hu-HU" dirty="0">
                <a:solidFill>
                  <a:prstClr val="black"/>
                </a:solidFill>
              </a:rPr>
              <a:t> kapcsolat; vs. </a:t>
            </a:r>
            <a:r>
              <a:rPr lang="hu-HU" dirty="0" err="1">
                <a:solidFill>
                  <a:prstClr val="black"/>
                </a:solidFill>
              </a:rPr>
              <a:t>konjunkció</a:t>
            </a:r>
            <a:r>
              <a:rPr lang="hu-HU" dirty="0">
                <a:solidFill>
                  <a:prstClr val="black"/>
                </a:solidFill>
              </a:rPr>
              <a:t> = logikai </a:t>
            </a:r>
            <a:r>
              <a:rPr lang="hu-HU" i="1" dirty="0">
                <a:solidFill>
                  <a:prstClr val="black"/>
                </a:solidFill>
              </a:rPr>
              <a:t>és</a:t>
            </a:r>
            <a:r>
              <a:rPr lang="hu-HU" dirty="0" smtClean="0">
                <a:solidFill>
                  <a:prstClr val="black"/>
                </a:solidFill>
              </a:rPr>
              <a:t>)</a:t>
            </a:r>
            <a:endParaRPr lang="hu-HU" dirty="0" smtClean="0"/>
          </a:p>
          <a:p>
            <a:pPr marL="0" indent="0" defTabSz="1258888">
              <a:buNone/>
            </a:pPr>
            <a:endParaRPr lang="hu-HU" sz="2400" i="1" dirty="0" smtClean="0"/>
          </a:p>
        </p:txBody>
      </p:sp>
    </p:spTree>
    <p:extLst>
      <p:ext uri="{BB962C8B-B14F-4D97-AF65-F5344CB8AC3E}">
        <p14:creationId xmlns:p14="http://schemas.microsoft.com/office/powerpoint/2010/main" val="1194336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Alárendelések fajtái (</a:t>
            </a:r>
            <a:r>
              <a:rPr lang="hu-HU" dirty="0" smtClean="0"/>
              <a:t>folytatás, 2)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838200" y="1546412"/>
            <a:ext cx="10515600" cy="4975412"/>
          </a:xfrm>
        </p:spPr>
        <p:txBody>
          <a:bodyPr/>
          <a:lstStyle/>
          <a:p>
            <a:pPr marL="0" indent="0" defTabSz="1076325">
              <a:lnSpc>
                <a:spcPct val="110000"/>
              </a:lnSpc>
              <a:buNone/>
            </a:pPr>
            <a:r>
              <a:rPr lang="hu-HU" dirty="0"/>
              <a:t>5.2.13	Alárendelt mellékmondat:	 </a:t>
            </a:r>
            <a:endParaRPr lang="hu-HU" dirty="0" smtClean="0"/>
          </a:p>
          <a:p>
            <a:pPr lvl="1">
              <a:lnSpc>
                <a:spcPct val="110000"/>
              </a:lnSpc>
            </a:pPr>
            <a:r>
              <a:rPr lang="hu-HU" dirty="0" smtClean="0"/>
              <a:t>A (fő)mondat valamely mondatrésze nem egy szó vagy szókapcsolat, </a:t>
            </a:r>
            <a:br>
              <a:rPr lang="hu-HU" dirty="0" smtClean="0"/>
            </a:br>
            <a:r>
              <a:rPr lang="hu-HU" dirty="0" smtClean="0"/>
              <a:t>hanem egy teljes mondategység.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(Jelzői) alárendelés:</a:t>
            </a:r>
          </a:p>
          <a:p>
            <a:pPr lvl="2">
              <a:lnSpc>
                <a:spcPct val="110000"/>
              </a:lnSpc>
            </a:pPr>
            <a:r>
              <a:rPr lang="hu-HU" sz="2200" i="1" dirty="0" err="1" smtClean="0"/>
              <a:t>Restrictive</a:t>
            </a:r>
            <a:r>
              <a:rPr lang="hu-HU" sz="2200" i="1" dirty="0" smtClean="0"/>
              <a:t> </a:t>
            </a:r>
            <a:r>
              <a:rPr lang="hu-HU" sz="2200" i="1" dirty="0"/>
              <a:t>(</a:t>
            </a:r>
            <a:r>
              <a:rPr lang="hu-HU" sz="2200" i="1" dirty="0" smtClean="0"/>
              <a:t>limiting</a:t>
            </a:r>
            <a:r>
              <a:rPr lang="hu-HU" sz="2200" i="1" smtClean="0"/>
              <a:t>, korlátozó)</a:t>
            </a:r>
            <a:r>
              <a:rPr lang="hu-HU" sz="2200" smtClean="0"/>
              <a:t>: </a:t>
            </a:r>
            <a:r>
              <a:rPr lang="hu-HU" sz="2200" dirty="0" smtClean="0"/>
              <a:t>hozzájárul a jelzett szó pontos kijelöléséhez,</a:t>
            </a:r>
          </a:p>
          <a:p>
            <a:pPr lvl="2">
              <a:lnSpc>
                <a:spcPct val="110000"/>
              </a:lnSpc>
            </a:pPr>
            <a:r>
              <a:rPr lang="hu-HU" sz="2200" dirty="0" smtClean="0"/>
              <a:t>vs</a:t>
            </a:r>
            <a:r>
              <a:rPr lang="hu-HU" sz="2200" dirty="0"/>
              <a:t>. </a:t>
            </a:r>
            <a:r>
              <a:rPr lang="hu-HU" sz="2200" i="1" dirty="0" err="1"/>
              <a:t>non-restrictive</a:t>
            </a:r>
            <a:r>
              <a:rPr lang="hu-HU" sz="2200" i="1" dirty="0"/>
              <a:t> (</a:t>
            </a:r>
            <a:r>
              <a:rPr lang="hu-HU" sz="2200" i="1" dirty="0" smtClean="0"/>
              <a:t>non-limiting, nem korlátozó)</a:t>
            </a:r>
            <a:r>
              <a:rPr lang="hu-HU" sz="2200" dirty="0" smtClean="0"/>
              <a:t>: extra információt szolgáltat.</a:t>
            </a:r>
          </a:p>
          <a:p>
            <a:pPr lvl="1">
              <a:lnSpc>
                <a:spcPct val="110000"/>
              </a:lnSpc>
            </a:pPr>
            <a:r>
              <a:rPr lang="hu-HU" dirty="0" smtClean="0"/>
              <a:t>Az </a:t>
            </a:r>
            <a:r>
              <a:rPr lang="hu-HU" dirty="0" err="1" smtClean="0"/>
              <a:t>antecedens</a:t>
            </a:r>
            <a:r>
              <a:rPr lang="hu-HU" dirty="0" smtClean="0"/>
              <a:t>, az a főmondati elem, amelyhez a mellékmondat kapcsolódik, hogyan jelenik meg a mellékmondatban? </a:t>
            </a:r>
          </a:p>
          <a:p>
            <a:pPr lvl="2">
              <a:lnSpc>
                <a:spcPct val="110000"/>
              </a:lnSpc>
            </a:pPr>
            <a:r>
              <a:rPr lang="hu-HU" sz="2200" dirty="0" smtClean="0"/>
              <a:t>Nominativus, accusativus: </a:t>
            </a:r>
            <a:r>
              <a:rPr lang="he-IL" sz="2200" dirty="0" smtClean="0"/>
              <a:t>אשר</a:t>
            </a:r>
            <a:r>
              <a:rPr lang="hu-HU" sz="2200" dirty="0" smtClean="0"/>
              <a:t>, ritkábban </a:t>
            </a:r>
            <a:r>
              <a:rPr lang="he-IL" sz="2200" dirty="0" smtClean="0"/>
              <a:t>ש-</a:t>
            </a:r>
            <a:r>
              <a:rPr lang="hu-HU" sz="2200" dirty="0" smtClean="0"/>
              <a:t> vagy </a:t>
            </a:r>
            <a:r>
              <a:rPr lang="he-IL" sz="2200" dirty="0" smtClean="0"/>
              <a:t>זה, זוֺ, זוּ</a:t>
            </a:r>
            <a:r>
              <a:rPr lang="hu-HU" sz="2200" dirty="0" smtClean="0"/>
              <a:t>.</a:t>
            </a:r>
          </a:p>
          <a:p>
            <a:pPr lvl="2">
              <a:lnSpc>
                <a:spcPct val="110000"/>
              </a:lnSpc>
            </a:pPr>
            <a:r>
              <a:rPr lang="hu-HU" sz="2200" dirty="0" smtClean="0"/>
              <a:t>Genitivus (</a:t>
            </a:r>
            <a:r>
              <a:rPr lang="hu-HU" sz="2200" dirty="0" err="1" smtClean="0"/>
              <a:t>incl</a:t>
            </a:r>
            <a:r>
              <a:rPr lang="hu-HU" sz="2200" dirty="0" smtClean="0"/>
              <a:t>. prepozíció után), accusativus: </a:t>
            </a:r>
            <a:r>
              <a:rPr lang="he-IL" sz="2200" dirty="0" smtClean="0"/>
              <a:t>אשר</a:t>
            </a:r>
            <a:r>
              <a:rPr lang="hu-HU" sz="2200" dirty="0" smtClean="0"/>
              <a:t>, stb., majd szuffixum a fejen.</a:t>
            </a:r>
          </a:p>
          <a:p>
            <a:pPr lvl="1">
              <a:lnSpc>
                <a:spcPct val="110000"/>
              </a:lnSpc>
            </a:pPr>
            <a:r>
              <a:rPr lang="hu-HU" i="1" dirty="0" err="1" smtClean="0"/>
              <a:t>Paronomasia</a:t>
            </a:r>
            <a:r>
              <a:rPr lang="hu-HU" dirty="0" smtClean="0"/>
              <a:t>: valamely szó megismétlése a fő- és a mellékmondatban.</a:t>
            </a:r>
          </a:p>
        </p:txBody>
      </p:sp>
    </p:spTree>
    <p:extLst>
      <p:ext uri="{BB962C8B-B14F-4D97-AF65-F5344CB8AC3E}">
        <p14:creationId xmlns:p14="http://schemas.microsoft.com/office/powerpoint/2010/main" val="25416291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z="5600" dirty="0" smtClean="0"/>
              <a:t>Sajátos jelentésárnyalatú mondatok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sz="4000" dirty="0" smtClean="0">
                <a:solidFill>
                  <a:prstClr val="black"/>
                </a:solidFill>
              </a:rPr>
              <a:t>(</a:t>
            </a:r>
            <a:r>
              <a:rPr lang="hu-HU" sz="4000" dirty="0">
                <a:solidFill>
                  <a:prstClr val="black"/>
                </a:solidFill>
              </a:rPr>
              <a:t>Arnold &amp; </a:t>
            </a:r>
            <a:r>
              <a:rPr lang="hu-HU" sz="4000" dirty="0" err="1">
                <a:solidFill>
                  <a:prstClr val="black"/>
                </a:solidFill>
              </a:rPr>
              <a:t>Choi</a:t>
            </a:r>
            <a:r>
              <a:rPr lang="hu-HU" sz="4000" dirty="0">
                <a:solidFill>
                  <a:prstClr val="black"/>
                </a:solidFill>
              </a:rPr>
              <a:t> </a:t>
            </a:r>
            <a:r>
              <a:rPr lang="hu-HU" sz="4000" dirty="0" smtClean="0">
                <a:solidFill>
                  <a:prstClr val="black"/>
                </a:solidFill>
              </a:rPr>
              <a:t>5.3)</a:t>
            </a:r>
            <a:endParaRPr lang="hu-HU" dirty="0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9927216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2195</TotalTime>
  <Words>158</Words>
  <Application>Microsoft Office PowerPoint</Application>
  <PresentationFormat>Szélesvásznú</PresentationFormat>
  <Paragraphs>60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Office-téma</vt:lpstr>
      <vt:lpstr>Klasszikus héber nyelv 4.: Szintaxis</vt:lpstr>
      <vt:lpstr>Menetrend</vt:lpstr>
      <vt:lpstr>Szemináriumi dolgozat:  a témák bemutatása</vt:lpstr>
      <vt:lpstr>Ismétlés: rendhagyó igék</vt:lpstr>
      <vt:lpstr>Alárendelt mondategységek (Arnold &amp; Choi 5.2)</vt:lpstr>
      <vt:lpstr>Alárendelések fajtái</vt:lpstr>
      <vt:lpstr>Alárendelések fajtái (folytatás)</vt:lpstr>
      <vt:lpstr>Alárendelések fajtái (folytatás, 2)</vt:lpstr>
      <vt:lpstr>Sajátos jelentésárnyalatú mondatok (Arnold &amp; Choi 5.3)</vt:lpstr>
      <vt:lpstr>Sajátos jelentésárnyalatú mondatok</vt:lpstr>
      <vt:lpstr>Házi feladat</vt:lpstr>
      <vt:lpstr>Következő órára: olvasandó + házi feladat</vt:lpstr>
      <vt:lpstr>Viszlát jövő szerdán!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birot</dc:creator>
  <cp:lastModifiedBy>birot</cp:lastModifiedBy>
  <cp:revision>339</cp:revision>
  <dcterms:created xsi:type="dcterms:W3CDTF">2014-09-05T15:07:34Z</dcterms:created>
  <dcterms:modified xsi:type="dcterms:W3CDTF">2014-12-04T13:34:16Z</dcterms:modified>
</cp:coreProperties>
</file>