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1" r:id="rId3"/>
    <p:sldId id="390" r:id="rId4"/>
    <p:sldId id="389" r:id="rId5"/>
    <p:sldId id="406" r:id="rId6"/>
    <p:sldId id="407" r:id="rId7"/>
    <p:sldId id="408" r:id="rId8"/>
    <p:sldId id="412" r:id="rId9"/>
    <p:sldId id="409" r:id="rId10"/>
    <p:sldId id="410" r:id="rId11"/>
    <p:sldId id="285" r:id="rId12"/>
    <p:sldId id="258" r:id="rId13"/>
    <p:sldId id="287" r:id="rId14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december 3-10.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Sajátos jelentésárnyalatú mondatok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954871" cy="4351338"/>
          </a:xfrm>
        </p:spPr>
        <p:txBody>
          <a:bodyPr/>
          <a:lstStyle/>
          <a:p>
            <a:pPr defTabSz="719138">
              <a:lnSpc>
                <a:spcPct val="110000"/>
              </a:lnSpc>
            </a:pPr>
            <a:r>
              <a:rPr lang="hu-HU" dirty="0" smtClean="0"/>
              <a:t>5.3.1	Kérdő mondatok</a:t>
            </a:r>
          </a:p>
          <a:p>
            <a:pPr marL="457200" lvl="1" indent="0" defTabSz="719138">
              <a:lnSpc>
                <a:spcPct val="110000"/>
              </a:lnSpc>
              <a:buNone/>
            </a:pPr>
            <a:r>
              <a:rPr lang="hu-HU" dirty="0" smtClean="0"/>
              <a:t>		Eldöntendő kérdések (</a:t>
            </a:r>
            <a:r>
              <a:rPr lang="hu-HU" i="1" dirty="0" err="1" smtClean="0"/>
              <a:t>yes-no</a:t>
            </a:r>
            <a:r>
              <a:rPr lang="hu-HU" i="1" dirty="0" smtClean="0"/>
              <a:t> </a:t>
            </a:r>
            <a:r>
              <a:rPr lang="hu-HU" i="1" dirty="0" err="1" smtClean="0"/>
              <a:t>questions</a:t>
            </a:r>
            <a:r>
              <a:rPr lang="hu-HU" dirty="0" smtClean="0"/>
              <a:t>) </a:t>
            </a:r>
            <a:br>
              <a:rPr lang="hu-HU" dirty="0" smtClean="0"/>
            </a:br>
            <a:r>
              <a:rPr lang="hu-HU" dirty="0" smtClean="0"/>
              <a:t>		Kiegészítendő kérdések (</a:t>
            </a:r>
            <a:r>
              <a:rPr lang="hu-HU" i="1" dirty="0" err="1" smtClean="0"/>
              <a:t>wh-questions</a:t>
            </a:r>
            <a:r>
              <a:rPr lang="hu-HU" dirty="0" smtClean="0"/>
              <a:t>)</a:t>
            </a:r>
          </a:p>
          <a:p>
            <a:pPr defTabSz="719138">
              <a:lnSpc>
                <a:spcPct val="110000"/>
              </a:lnSpc>
            </a:pPr>
            <a:r>
              <a:rPr lang="hu-HU" dirty="0" smtClean="0"/>
              <a:t>5.3.2	Fogadalmak</a:t>
            </a:r>
          </a:p>
          <a:p>
            <a:pPr defTabSz="719138">
              <a:lnSpc>
                <a:spcPct val="110000"/>
              </a:lnSpc>
            </a:pPr>
            <a:r>
              <a:rPr lang="hu-HU" dirty="0" smtClean="0"/>
              <a:t>5.3.3	Kívánságok</a:t>
            </a:r>
          </a:p>
          <a:p>
            <a:pPr defTabSz="719138">
              <a:lnSpc>
                <a:spcPct val="110000"/>
              </a:lnSpc>
            </a:pPr>
            <a:r>
              <a:rPr lang="hu-HU" dirty="0" smtClean="0"/>
              <a:t>5.3.4	Létezést kifejező mondatok</a:t>
            </a:r>
          </a:p>
          <a:p>
            <a:pPr defTabSz="719138">
              <a:lnSpc>
                <a:spcPct val="110000"/>
              </a:lnSpc>
            </a:pPr>
            <a:r>
              <a:rPr lang="hu-HU" dirty="0" smtClean="0"/>
              <a:t>5.3.5	Tagadó mondatok</a:t>
            </a:r>
          </a:p>
          <a:p>
            <a:pPr defTabSz="719138">
              <a:lnSpc>
                <a:spcPct val="110000"/>
              </a:lnSpc>
            </a:pPr>
            <a:r>
              <a:rPr lang="hu-HU" dirty="0" smtClean="0"/>
              <a:t>5.3.6	Hiányos (elliptikus) mondatok és mondategységek</a:t>
            </a:r>
          </a:p>
        </p:txBody>
      </p:sp>
    </p:spTree>
    <p:extLst>
      <p:ext uri="{BB962C8B-B14F-4D97-AF65-F5344CB8AC3E}">
        <p14:creationId xmlns:p14="http://schemas.microsoft.com/office/powerpoint/2010/main" val="244781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758" cy="1325563"/>
          </a:xfrm>
        </p:spPr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591638"/>
            <a:ext cx="11059758" cy="4650126"/>
          </a:xfrm>
        </p:spPr>
        <p:txBody>
          <a:bodyPr/>
          <a:lstStyle/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u="sng" dirty="0" smtClean="0"/>
              <a:t>Elolvasni</a:t>
            </a:r>
            <a:r>
              <a:rPr lang="hu-HU" altLang="hu-HU" dirty="0" smtClean="0"/>
              <a:t> 5.3 (pp</a:t>
            </a:r>
            <a:r>
              <a:rPr lang="hu-HU" altLang="hu-HU" dirty="0"/>
              <a:t>. </a:t>
            </a:r>
            <a:r>
              <a:rPr lang="hu-HU" altLang="hu-HU" dirty="0" smtClean="0"/>
              <a:t>186–192)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Házi dolgozat!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i="1" dirty="0" smtClean="0"/>
              <a:t>Rendhagyó igék</a:t>
            </a:r>
            <a:r>
              <a:rPr lang="hu-HU" altLang="hu-HU" dirty="0" smtClean="0"/>
              <a:t>: elsőéves anyag </a:t>
            </a:r>
            <a:r>
              <a:rPr lang="hu-HU" altLang="hu-HU" u="sng" dirty="0" smtClean="0"/>
              <a:t>átismétlése</a:t>
            </a:r>
            <a:r>
              <a:rPr lang="hu-HU" altLang="hu-HU" dirty="0"/>
              <a:t> </a:t>
            </a:r>
            <a:r>
              <a:rPr lang="hu-HU" altLang="hu-HU" dirty="0" smtClean="0"/>
              <a:t>(összes törzs!)</a:t>
            </a:r>
          </a:p>
          <a:p>
            <a:pPr marL="538163" indent="-538163">
              <a:lnSpc>
                <a:spcPct val="100000"/>
              </a:lnSpc>
              <a:buAutoNum type="arabicPeriod"/>
            </a:pPr>
            <a:r>
              <a:rPr lang="hu-HU" altLang="hu-HU" dirty="0" smtClean="0"/>
              <a:t>Az eddig használt bibliai részekben, vagy </a:t>
            </a:r>
            <a:br>
              <a:rPr lang="hu-HU" altLang="hu-HU" dirty="0" smtClean="0"/>
            </a:br>
            <a:r>
              <a:rPr lang="hu-HU" altLang="hu-HU" dirty="0" smtClean="0"/>
              <a:t>más szövegolvasáson olvasott szövegben</a:t>
            </a:r>
          </a:p>
          <a:p>
            <a:pPr lvl="1">
              <a:lnSpc>
                <a:spcPct val="100000"/>
              </a:lnSpc>
            </a:pPr>
            <a:r>
              <a:rPr lang="hu-HU" altLang="hu-HU" u="sng" dirty="0"/>
              <a:t>k</a:t>
            </a:r>
            <a:r>
              <a:rPr lang="hu-HU" altLang="hu-HU" u="sng" dirty="0" smtClean="0"/>
              <a:t>eressen 10 mondatot</a:t>
            </a:r>
            <a:r>
              <a:rPr lang="hu-HU" altLang="hu-HU" dirty="0" smtClean="0"/>
              <a:t> amelyek példaként szolgálhatnak a tankönyv 5.2 </a:t>
            </a:r>
            <a:br>
              <a:rPr lang="hu-HU" altLang="hu-HU" dirty="0" smtClean="0"/>
            </a:br>
            <a:r>
              <a:rPr lang="hu-HU" altLang="hu-HU" dirty="0" smtClean="0"/>
              <a:t>és 5.3 fejezeteiben tárgyalt jelenségekre, alárendelésekre, mondattípusokra.</a:t>
            </a:r>
            <a:endParaRPr lang="hu-HU" sz="1800" dirty="0" smtClean="0"/>
          </a:p>
          <a:p>
            <a:pPr marL="311150" indent="0">
              <a:lnSpc>
                <a:spcPct val="100000"/>
              </a:lnSpc>
              <a:buNone/>
            </a:pPr>
            <a:r>
              <a:rPr lang="en-US" altLang="hu-HU" dirty="0" smtClean="0"/>
              <a:t>Pap</a:t>
            </a:r>
            <a:r>
              <a:rPr lang="hu-HU" altLang="hu-HU" dirty="0" err="1" smtClean="0"/>
              <a:t>íron</a:t>
            </a:r>
            <a:r>
              <a:rPr lang="hu-HU" altLang="hu-HU" dirty="0" smtClean="0"/>
              <a:t>, a tanszéki titkárságon leadva. Határidő: </a:t>
            </a:r>
            <a:r>
              <a:rPr lang="hu-HU" altLang="hu-HU" b="1" dirty="0" smtClean="0"/>
              <a:t>hétfő</a:t>
            </a:r>
            <a:r>
              <a:rPr lang="hu-HU" altLang="hu-HU" dirty="0" smtClean="0"/>
              <a:t>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Menetrend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3: a házi dolgozat témáját 5 mondatban összefoglalni.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10: a félig, ¾ részben kész házi dolgozatot 5 percben bemutatni (féloldalas </a:t>
            </a:r>
            <a:r>
              <a:rPr lang="hu-HU" dirty="0" err="1" smtClean="0"/>
              <a:t>handout</a:t>
            </a:r>
            <a:r>
              <a:rPr lang="hu-HU" dirty="0" smtClean="0"/>
              <a:t> vagy két-három diából álló </a:t>
            </a:r>
            <a:r>
              <a:rPr lang="hu-HU" dirty="0" err="1" smtClean="0"/>
              <a:t>prezi</a:t>
            </a:r>
            <a:r>
              <a:rPr lang="hu-HU" dirty="0" smtClean="0"/>
              <a:t> segítségével)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15, </a:t>
            </a:r>
            <a:r>
              <a:rPr lang="hu-HU" dirty="0" smtClean="0"/>
              <a:t>hétfő</a:t>
            </a:r>
            <a:r>
              <a:rPr lang="hu-HU" smtClean="0"/>
              <a:t>, reggel 10.00: </a:t>
            </a:r>
            <a:r>
              <a:rPr lang="hu-HU" dirty="0" smtClean="0"/>
              <a:t>záró zh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18, csütörtök: A házi dolgozat leadási határideje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u-HU" dirty="0" smtClean="0"/>
              <a:t>Dec. 19, péntek: jegybeírás határideje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252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Szemináriumi dolgozat: </a:t>
            </a:r>
            <a:br>
              <a:rPr lang="hu-HU" dirty="0" smtClean="0"/>
            </a:br>
            <a:r>
              <a:rPr lang="hu-HU" sz="4000" dirty="0" smtClean="0"/>
              <a:t>a témák bemutatása</a:t>
            </a:r>
            <a:endParaRPr lang="hu-HU" sz="4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17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hu-HU" dirty="0" smtClean="0"/>
              <a:t>Ismétlés: rendhagyó igék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3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Alárendelt mondategységek</a:t>
            </a:r>
            <a:br>
              <a:rPr lang="hu-HU" dirty="0" smtClean="0"/>
            </a:br>
            <a:r>
              <a:rPr lang="hu-HU" sz="4000" dirty="0" smtClean="0">
                <a:solidFill>
                  <a:prstClr val="black"/>
                </a:solidFill>
              </a:rPr>
              <a:t>(</a:t>
            </a:r>
            <a:r>
              <a:rPr lang="hu-HU" sz="4000" dirty="0">
                <a:solidFill>
                  <a:prstClr val="black"/>
                </a:solidFill>
              </a:rPr>
              <a:t>Arnold &amp; </a:t>
            </a:r>
            <a:r>
              <a:rPr lang="hu-HU" sz="4000" dirty="0" err="1">
                <a:solidFill>
                  <a:prstClr val="black"/>
                </a:solidFill>
              </a:rPr>
              <a:t>Choi</a:t>
            </a:r>
            <a:r>
              <a:rPr lang="hu-HU" sz="4000" dirty="0">
                <a:solidFill>
                  <a:prstClr val="black"/>
                </a:solidFill>
              </a:rPr>
              <a:t> </a:t>
            </a:r>
            <a:r>
              <a:rPr lang="hu-HU" sz="4000" dirty="0" smtClean="0">
                <a:solidFill>
                  <a:prstClr val="black"/>
                </a:solidFill>
              </a:rPr>
              <a:t>5.2)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65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Alárendelések fajtái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104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5.2.1	Főnévi alárendelés: 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olyan szerepet tölt be a mondategység, mint egy főnév,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például nominativusi, accusativusi, genitivusi szerepeket.</a:t>
            </a:r>
          </a:p>
          <a:p>
            <a:pPr marL="0" indent="0">
              <a:buNone/>
            </a:pPr>
            <a:r>
              <a:rPr lang="hu-HU" dirty="0" smtClean="0"/>
              <a:t>5.2.2	Feltételes alárendelés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sz="2400" dirty="0" smtClean="0"/>
              <a:t>Reális vs. irreális feltétel.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5.2.3	Cél- és eredményhatározói alárendelés</a:t>
            </a:r>
          </a:p>
          <a:p>
            <a:pPr marL="0" indent="0">
              <a:buNone/>
            </a:pPr>
            <a:r>
              <a:rPr lang="hu-HU" dirty="0" smtClean="0"/>
              <a:t>5.2.4</a:t>
            </a:r>
            <a:r>
              <a:rPr lang="hu-HU" dirty="0"/>
              <a:t>	</a:t>
            </a:r>
            <a:r>
              <a:rPr lang="hu-HU" dirty="0" smtClean="0"/>
              <a:t>Időhatározói alárendelés</a:t>
            </a:r>
          </a:p>
          <a:p>
            <a:pPr marL="0" indent="0">
              <a:buNone/>
            </a:pPr>
            <a:r>
              <a:rPr lang="hu-HU" dirty="0" smtClean="0"/>
              <a:t>5.2.5</a:t>
            </a:r>
            <a:r>
              <a:rPr lang="hu-HU" dirty="0"/>
              <a:t>	</a:t>
            </a:r>
            <a:r>
              <a:rPr lang="hu-HU" dirty="0" smtClean="0"/>
              <a:t>Okhatározói alárendelés</a:t>
            </a:r>
          </a:p>
        </p:txBody>
      </p:sp>
    </p:spTree>
    <p:extLst>
      <p:ext uri="{BB962C8B-B14F-4D97-AF65-F5344CB8AC3E}">
        <p14:creationId xmlns:p14="http://schemas.microsoft.com/office/powerpoint/2010/main" val="334820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Alárendelések fajtái (folytatás)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5929" cy="4561728"/>
          </a:xfrm>
        </p:spPr>
        <p:txBody>
          <a:bodyPr/>
          <a:lstStyle/>
          <a:p>
            <a:pPr marL="0" indent="0" defTabSz="1258888">
              <a:buNone/>
            </a:pPr>
            <a:r>
              <a:rPr lang="hu-HU" dirty="0"/>
              <a:t>5.2.6	Összehasonlítás</a:t>
            </a:r>
          </a:p>
          <a:p>
            <a:pPr marL="0" indent="0" defTabSz="1258888">
              <a:buNone/>
            </a:pPr>
            <a:r>
              <a:rPr lang="hu-HU" dirty="0" smtClean="0"/>
              <a:t>5.2.7	Kivétel</a:t>
            </a:r>
          </a:p>
          <a:p>
            <a:pPr marL="0" indent="0" defTabSz="1258888">
              <a:buNone/>
            </a:pPr>
            <a:r>
              <a:rPr lang="hu-HU" dirty="0" smtClean="0"/>
              <a:t>5.2.8	Megszorítás</a:t>
            </a:r>
          </a:p>
          <a:p>
            <a:pPr marL="0" indent="0" defTabSz="1258888">
              <a:buNone/>
            </a:pPr>
            <a:r>
              <a:rPr lang="hu-HU" dirty="0" smtClean="0"/>
              <a:t>5.2.9	Intenzivitás</a:t>
            </a:r>
          </a:p>
          <a:p>
            <a:pPr marL="0" indent="0" defTabSz="1258888">
              <a:buNone/>
            </a:pPr>
            <a:r>
              <a:rPr lang="hu-HU" dirty="0" smtClean="0"/>
              <a:t>5.2.10	Ellentét, szembeállítás</a:t>
            </a:r>
          </a:p>
          <a:p>
            <a:pPr marL="0" indent="0" defTabSz="1258888">
              <a:buNone/>
            </a:pPr>
            <a:r>
              <a:rPr lang="hu-HU" dirty="0" smtClean="0"/>
              <a:t>5.2.11	</a:t>
            </a:r>
            <a:r>
              <a:rPr lang="hu-HU" dirty="0" err="1" smtClean="0"/>
              <a:t>Circumstancial</a:t>
            </a:r>
            <a:r>
              <a:rPr lang="hu-HU" dirty="0" smtClean="0"/>
              <a:t>: körülmények leírása</a:t>
            </a:r>
          </a:p>
          <a:p>
            <a:pPr marL="0" indent="0" defTabSz="1258888">
              <a:buNone/>
            </a:pPr>
            <a:r>
              <a:rPr lang="hu-HU" dirty="0" smtClean="0"/>
              <a:t>5.2.12	Megengedő</a:t>
            </a:r>
            <a:r>
              <a:rPr lang="hu-HU" sz="2400" dirty="0" smtClean="0"/>
              <a:t>: </a:t>
            </a:r>
            <a:r>
              <a:rPr lang="hu-HU" sz="2200" dirty="0" smtClean="0"/>
              <a:t>„</a:t>
            </a:r>
            <a:r>
              <a:rPr lang="hu-HU" sz="2200" dirty="0" err="1" smtClean="0"/>
              <a:t>causal</a:t>
            </a:r>
            <a:r>
              <a:rPr lang="hu-HU" sz="2200" dirty="0" smtClean="0"/>
              <a:t> </a:t>
            </a:r>
            <a:r>
              <a:rPr lang="hu-HU" sz="2200" dirty="0" err="1" smtClean="0"/>
              <a:t>contrast</a:t>
            </a:r>
            <a:r>
              <a:rPr lang="hu-HU" sz="2200" dirty="0" smtClean="0"/>
              <a:t>” (ellentét a logikus következménnyel)</a:t>
            </a:r>
          </a:p>
          <a:p>
            <a:pPr marL="0" indent="0" defTabSz="1258888">
              <a:buNone/>
            </a:pPr>
            <a:r>
              <a:rPr lang="hu-HU" dirty="0" smtClean="0"/>
              <a:t>…				</a:t>
            </a:r>
            <a:r>
              <a:rPr lang="hu-HU" sz="1800" dirty="0" smtClean="0"/>
              <a:t>(BT: itt már a szintaxis-szemantika a retorikába hajlik át.)</a:t>
            </a:r>
            <a:endParaRPr lang="hu-HU" dirty="0" smtClean="0"/>
          </a:p>
          <a:p>
            <a:pPr marL="0" indent="0" defTabSz="1258888">
              <a:buNone/>
            </a:pPr>
            <a:r>
              <a:rPr lang="hu-HU" dirty="0">
                <a:solidFill>
                  <a:prstClr val="black"/>
                </a:solidFill>
              </a:rPr>
              <a:t>5.2.14	</a:t>
            </a:r>
            <a:r>
              <a:rPr lang="hu-HU" dirty="0" err="1">
                <a:solidFill>
                  <a:prstClr val="black"/>
                </a:solidFill>
              </a:rPr>
              <a:t>Diszjunkció</a:t>
            </a:r>
            <a:r>
              <a:rPr lang="hu-HU" dirty="0">
                <a:solidFill>
                  <a:prstClr val="black"/>
                </a:solidFill>
              </a:rPr>
              <a:t> (= logikai </a:t>
            </a:r>
            <a:r>
              <a:rPr lang="hu-HU" i="1" dirty="0">
                <a:solidFill>
                  <a:prstClr val="black"/>
                </a:solidFill>
              </a:rPr>
              <a:t>vagy</a:t>
            </a:r>
            <a:r>
              <a:rPr lang="hu-HU" dirty="0">
                <a:solidFill>
                  <a:prstClr val="black"/>
                </a:solidFill>
              </a:rPr>
              <a:t> kapcsolat; vs. </a:t>
            </a:r>
            <a:r>
              <a:rPr lang="hu-HU" dirty="0" err="1">
                <a:solidFill>
                  <a:prstClr val="black"/>
                </a:solidFill>
              </a:rPr>
              <a:t>konjunkció</a:t>
            </a:r>
            <a:r>
              <a:rPr lang="hu-HU" dirty="0">
                <a:solidFill>
                  <a:prstClr val="black"/>
                </a:solidFill>
              </a:rPr>
              <a:t> = logikai </a:t>
            </a:r>
            <a:r>
              <a:rPr lang="hu-HU" i="1" dirty="0">
                <a:solidFill>
                  <a:prstClr val="black"/>
                </a:solidFill>
              </a:rPr>
              <a:t>és</a:t>
            </a:r>
            <a:r>
              <a:rPr lang="hu-HU" dirty="0" smtClean="0">
                <a:solidFill>
                  <a:prstClr val="black"/>
                </a:solidFill>
              </a:rPr>
              <a:t>)</a:t>
            </a:r>
            <a:endParaRPr lang="hu-HU" dirty="0" smtClean="0"/>
          </a:p>
          <a:p>
            <a:pPr marL="0" indent="0" defTabSz="1258888">
              <a:buNone/>
            </a:pPr>
            <a:endParaRPr lang="hu-H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943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Alárendelések fajtái (</a:t>
            </a:r>
            <a:r>
              <a:rPr lang="hu-HU" dirty="0" smtClean="0"/>
              <a:t>folytatás, 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6412"/>
            <a:ext cx="10515600" cy="4975412"/>
          </a:xfrm>
        </p:spPr>
        <p:txBody>
          <a:bodyPr/>
          <a:lstStyle/>
          <a:p>
            <a:pPr marL="0" indent="0" defTabSz="1076325">
              <a:lnSpc>
                <a:spcPct val="110000"/>
              </a:lnSpc>
              <a:buNone/>
            </a:pPr>
            <a:r>
              <a:rPr lang="hu-HU" dirty="0"/>
              <a:t>5.2.13	Alárendelt mellékmondat:	 </a:t>
            </a:r>
            <a:endParaRPr lang="hu-HU" dirty="0" smtClean="0"/>
          </a:p>
          <a:p>
            <a:pPr lvl="1">
              <a:lnSpc>
                <a:spcPct val="110000"/>
              </a:lnSpc>
            </a:pPr>
            <a:r>
              <a:rPr lang="hu-HU" dirty="0" smtClean="0"/>
              <a:t>A (fő)mondat valamely mondatrésze nem egy szó vagy szókapcsolat, </a:t>
            </a:r>
            <a:br>
              <a:rPr lang="hu-HU" dirty="0" smtClean="0"/>
            </a:br>
            <a:r>
              <a:rPr lang="hu-HU" dirty="0" smtClean="0"/>
              <a:t>hanem egy teljes mondategység.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(Jelzői) alárendelés:</a:t>
            </a:r>
          </a:p>
          <a:p>
            <a:pPr lvl="2">
              <a:lnSpc>
                <a:spcPct val="110000"/>
              </a:lnSpc>
            </a:pPr>
            <a:r>
              <a:rPr lang="hu-HU" sz="2200" i="1" dirty="0" err="1" smtClean="0"/>
              <a:t>Restrictive</a:t>
            </a:r>
            <a:r>
              <a:rPr lang="hu-HU" sz="2200" i="1" dirty="0" smtClean="0"/>
              <a:t> </a:t>
            </a:r>
            <a:r>
              <a:rPr lang="hu-HU" sz="2200" i="1" dirty="0"/>
              <a:t>(</a:t>
            </a:r>
            <a:r>
              <a:rPr lang="hu-HU" sz="2200" i="1" dirty="0" smtClean="0"/>
              <a:t>limiting</a:t>
            </a:r>
            <a:r>
              <a:rPr lang="hu-HU" sz="2200" i="1" smtClean="0"/>
              <a:t>, korlátozó)</a:t>
            </a:r>
            <a:r>
              <a:rPr lang="hu-HU" sz="2200" smtClean="0"/>
              <a:t>: </a:t>
            </a:r>
            <a:r>
              <a:rPr lang="hu-HU" sz="2200" dirty="0" smtClean="0"/>
              <a:t>hozzájárul a jelzett szó pontos kijelöléséhez,</a:t>
            </a:r>
          </a:p>
          <a:p>
            <a:pPr lvl="2">
              <a:lnSpc>
                <a:spcPct val="110000"/>
              </a:lnSpc>
            </a:pPr>
            <a:r>
              <a:rPr lang="hu-HU" sz="2200" dirty="0" smtClean="0"/>
              <a:t>vs</a:t>
            </a:r>
            <a:r>
              <a:rPr lang="hu-HU" sz="2200" dirty="0"/>
              <a:t>. </a:t>
            </a:r>
            <a:r>
              <a:rPr lang="hu-HU" sz="2200" i="1" dirty="0" err="1"/>
              <a:t>non-restrictive</a:t>
            </a:r>
            <a:r>
              <a:rPr lang="hu-HU" sz="2200" i="1" dirty="0"/>
              <a:t> (</a:t>
            </a:r>
            <a:r>
              <a:rPr lang="hu-HU" sz="2200" i="1" dirty="0" smtClean="0"/>
              <a:t>non-limiting, nem korlátozó)</a:t>
            </a:r>
            <a:r>
              <a:rPr lang="hu-HU" sz="2200" dirty="0" smtClean="0"/>
              <a:t>: extra információt szolgáltat.</a:t>
            </a:r>
          </a:p>
          <a:p>
            <a:pPr lvl="1">
              <a:lnSpc>
                <a:spcPct val="110000"/>
              </a:lnSpc>
            </a:pPr>
            <a:r>
              <a:rPr lang="hu-HU" dirty="0" smtClean="0"/>
              <a:t>Az </a:t>
            </a:r>
            <a:r>
              <a:rPr lang="hu-HU" dirty="0" err="1" smtClean="0"/>
              <a:t>antecedens</a:t>
            </a:r>
            <a:r>
              <a:rPr lang="hu-HU" dirty="0" smtClean="0"/>
              <a:t>, az a főmondati elem, amelyhez a mellékmondat kapcsolódik, hogyan jelenik meg a mellékmondatban? </a:t>
            </a:r>
          </a:p>
          <a:p>
            <a:pPr lvl="2">
              <a:lnSpc>
                <a:spcPct val="110000"/>
              </a:lnSpc>
            </a:pPr>
            <a:r>
              <a:rPr lang="hu-HU" sz="2200" dirty="0" smtClean="0"/>
              <a:t>Nominativus, accusativus: </a:t>
            </a:r>
            <a:r>
              <a:rPr lang="he-IL" sz="2200" dirty="0" smtClean="0"/>
              <a:t>אשר</a:t>
            </a:r>
            <a:r>
              <a:rPr lang="hu-HU" sz="2200" dirty="0" smtClean="0"/>
              <a:t>, ritkábban </a:t>
            </a:r>
            <a:r>
              <a:rPr lang="he-IL" sz="2200" dirty="0" smtClean="0"/>
              <a:t>ש-</a:t>
            </a:r>
            <a:r>
              <a:rPr lang="hu-HU" sz="2200" dirty="0" smtClean="0"/>
              <a:t> vagy </a:t>
            </a:r>
            <a:r>
              <a:rPr lang="he-IL" sz="2200" dirty="0" smtClean="0"/>
              <a:t>זה, זוֺ, זוּ</a:t>
            </a:r>
            <a:r>
              <a:rPr lang="hu-HU" sz="2200" dirty="0" smtClean="0"/>
              <a:t>.</a:t>
            </a:r>
          </a:p>
          <a:p>
            <a:pPr lvl="2">
              <a:lnSpc>
                <a:spcPct val="110000"/>
              </a:lnSpc>
            </a:pPr>
            <a:r>
              <a:rPr lang="hu-HU" sz="2200" dirty="0" smtClean="0"/>
              <a:t>Genitivus (</a:t>
            </a:r>
            <a:r>
              <a:rPr lang="hu-HU" sz="2200" dirty="0" err="1" smtClean="0"/>
              <a:t>incl</a:t>
            </a:r>
            <a:r>
              <a:rPr lang="hu-HU" sz="2200" dirty="0" smtClean="0"/>
              <a:t>. prepozíció után), accusativus: </a:t>
            </a:r>
            <a:r>
              <a:rPr lang="he-IL" sz="2200" dirty="0" smtClean="0"/>
              <a:t>אשר</a:t>
            </a:r>
            <a:r>
              <a:rPr lang="hu-HU" sz="2200" dirty="0" smtClean="0"/>
              <a:t>, stb., majd szuffixum a fejen.</a:t>
            </a:r>
          </a:p>
          <a:p>
            <a:pPr lvl="1">
              <a:lnSpc>
                <a:spcPct val="110000"/>
              </a:lnSpc>
            </a:pPr>
            <a:r>
              <a:rPr lang="hu-HU" i="1" dirty="0" err="1" smtClean="0"/>
              <a:t>Paronomasia</a:t>
            </a:r>
            <a:r>
              <a:rPr lang="hu-HU" dirty="0" smtClean="0"/>
              <a:t>: valamely szó megismétlése a fő- és a mellékmondatban.</a:t>
            </a:r>
          </a:p>
        </p:txBody>
      </p:sp>
    </p:spTree>
    <p:extLst>
      <p:ext uri="{BB962C8B-B14F-4D97-AF65-F5344CB8AC3E}">
        <p14:creationId xmlns:p14="http://schemas.microsoft.com/office/powerpoint/2010/main" val="254162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600" dirty="0" smtClean="0"/>
              <a:t>Sajátos jelentésárnyalatú mondatok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4000" dirty="0" smtClean="0">
                <a:solidFill>
                  <a:prstClr val="black"/>
                </a:solidFill>
              </a:rPr>
              <a:t>(</a:t>
            </a:r>
            <a:r>
              <a:rPr lang="hu-HU" sz="4000" dirty="0">
                <a:solidFill>
                  <a:prstClr val="black"/>
                </a:solidFill>
              </a:rPr>
              <a:t>Arnold &amp; </a:t>
            </a:r>
            <a:r>
              <a:rPr lang="hu-HU" sz="4000" dirty="0" err="1">
                <a:solidFill>
                  <a:prstClr val="black"/>
                </a:solidFill>
              </a:rPr>
              <a:t>Choi</a:t>
            </a:r>
            <a:r>
              <a:rPr lang="hu-HU" sz="4000" dirty="0">
                <a:solidFill>
                  <a:prstClr val="black"/>
                </a:solidFill>
              </a:rPr>
              <a:t> </a:t>
            </a:r>
            <a:r>
              <a:rPr lang="hu-HU" sz="4000" dirty="0" smtClean="0">
                <a:solidFill>
                  <a:prstClr val="black"/>
                </a:solidFill>
              </a:rPr>
              <a:t>5.3)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272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158</Words>
  <Application>Microsoft Office PowerPoint</Application>
  <PresentationFormat>Szélesvásznú</PresentationFormat>
  <Paragraphs>60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Office-téma</vt:lpstr>
      <vt:lpstr>Klasszikus héber nyelv 4.: Szintaxis</vt:lpstr>
      <vt:lpstr>Menetrend</vt:lpstr>
      <vt:lpstr>Szemináriumi dolgozat:  a témák bemutatása</vt:lpstr>
      <vt:lpstr>Ismétlés: rendhagyó igék</vt:lpstr>
      <vt:lpstr>Alárendelt mondategységek (Arnold &amp; Choi 5.2)</vt:lpstr>
      <vt:lpstr>Alárendelések fajtái</vt:lpstr>
      <vt:lpstr>Alárendelések fajtái (folytatás)</vt:lpstr>
      <vt:lpstr>Alárendelések fajtái (folytatás, 2)</vt:lpstr>
      <vt:lpstr>Sajátos jelentésárnyalatú mondatok (Arnold &amp; Choi 5.3)</vt:lpstr>
      <vt:lpstr>Sajátos jelentésárnyalatú mondatok</vt:lpstr>
      <vt:lpstr>Házi feladat</vt:lpstr>
      <vt:lpstr>Következő órára: olvasandó + házi feladat</vt:lpstr>
      <vt:lpstr>Viszlát jövő szerdán!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339</cp:revision>
  <dcterms:created xsi:type="dcterms:W3CDTF">2014-09-05T15:07:34Z</dcterms:created>
  <dcterms:modified xsi:type="dcterms:W3CDTF">2014-12-04T13:34:16Z</dcterms:modified>
</cp:coreProperties>
</file>