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2" r:id="rId3"/>
    <p:sldId id="270" r:id="rId4"/>
    <p:sldId id="303" r:id="rId5"/>
    <p:sldId id="304" r:id="rId6"/>
    <p:sldId id="300" r:id="rId7"/>
    <p:sldId id="281" r:id="rId8"/>
    <p:sldId id="280" r:id="rId9"/>
    <p:sldId id="282" r:id="rId10"/>
    <p:sldId id="283" r:id="rId11"/>
    <p:sldId id="290" r:id="rId12"/>
    <p:sldId id="293" r:id="rId13"/>
    <p:sldId id="294" r:id="rId14"/>
    <p:sldId id="296" r:id="rId15"/>
    <p:sldId id="305" r:id="rId16"/>
    <p:sldId id="309" r:id="rId17"/>
    <p:sldId id="310" r:id="rId18"/>
    <p:sldId id="297" r:id="rId19"/>
    <p:sldId id="306" r:id="rId20"/>
    <p:sldId id="308" r:id="rId21"/>
    <p:sldId id="307" r:id="rId22"/>
    <p:sldId id="285" r:id="rId23"/>
    <p:sldId id="258" r:id="rId24"/>
    <p:sldId id="287" r:id="rId25"/>
  </p:sldIdLst>
  <p:sldSz cx="12192000" cy="6858000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5BBED6-0CC6-4DE3-A318-C7C2BE817738}" type="doc">
      <dgm:prSet loTypeId="urn:microsoft.com/office/officeart/2005/8/layout/process1" loCatId="process" qsTypeId="urn:microsoft.com/office/officeart/2005/8/quickstyle/simple3" qsCatId="simple" csTypeId="urn:microsoft.com/office/officeart/2005/8/colors/accent1_2" csCatId="accent1" phldr="1"/>
      <dgm:spPr/>
    </dgm:pt>
    <dgm:pt modelId="{C1D7FFA4-1191-4273-9D04-587C601FD7FB}">
      <dgm:prSet phldrT="[Szöveg]"/>
      <dgm:spPr/>
      <dgm:t>
        <a:bodyPr/>
        <a:lstStyle/>
        <a:p>
          <a:r>
            <a:rPr lang="hu-HU" dirty="0" smtClean="0"/>
            <a:t>morfológia</a:t>
          </a:r>
          <a:endParaRPr lang="hu-HU" dirty="0"/>
        </a:p>
      </dgm:t>
    </dgm:pt>
    <dgm:pt modelId="{2141EB04-D294-42CC-B1B5-501E3D2C20B8}" type="parTrans" cxnId="{C779DAE5-C862-44E6-B72E-7D7821B729FD}">
      <dgm:prSet/>
      <dgm:spPr/>
      <dgm:t>
        <a:bodyPr/>
        <a:lstStyle/>
        <a:p>
          <a:endParaRPr lang="hu-HU"/>
        </a:p>
      </dgm:t>
    </dgm:pt>
    <dgm:pt modelId="{371E8588-9CA8-4069-9DBB-3E304DCA7D94}" type="sibTrans" cxnId="{C779DAE5-C862-44E6-B72E-7D7821B729FD}">
      <dgm:prSet/>
      <dgm:spPr>
        <a:solidFill>
          <a:schemeClr val="tx2">
            <a:lumMod val="75000"/>
          </a:schemeClr>
        </a:solidFill>
      </dgm:spPr>
      <dgm:t>
        <a:bodyPr/>
        <a:lstStyle/>
        <a:p>
          <a:endParaRPr lang="hu-HU"/>
        </a:p>
      </dgm:t>
    </dgm:pt>
    <dgm:pt modelId="{E2D7CCDF-AB0A-4D8E-92CC-A1C863BACE3E}">
      <dgm:prSet phldrT="[Szöveg]"/>
      <dgm:spPr/>
      <dgm:t>
        <a:bodyPr/>
        <a:lstStyle/>
        <a:p>
          <a:r>
            <a:rPr lang="hu-HU" dirty="0" smtClean="0"/>
            <a:t>szintaxis</a:t>
          </a:r>
          <a:endParaRPr lang="hu-HU" dirty="0"/>
        </a:p>
      </dgm:t>
    </dgm:pt>
    <dgm:pt modelId="{A2F0DD5E-38E1-487C-AEE1-CFB057D594F9}" type="parTrans" cxnId="{221AD872-F6E8-474A-923E-57969AADAD4B}">
      <dgm:prSet/>
      <dgm:spPr/>
      <dgm:t>
        <a:bodyPr/>
        <a:lstStyle/>
        <a:p>
          <a:endParaRPr lang="hu-HU"/>
        </a:p>
      </dgm:t>
    </dgm:pt>
    <dgm:pt modelId="{1F826D7A-5C7A-4E52-AB66-B42180ABE6D8}" type="sibTrans" cxnId="{221AD872-F6E8-474A-923E-57969AADAD4B}">
      <dgm:prSet/>
      <dgm:spPr>
        <a:solidFill>
          <a:schemeClr val="bg2">
            <a:lumMod val="25000"/>
          </a:schemeClr>
        </a:solidFill>
      </dgm:spPr>
      <dgm:t>
        <a:bodyPr/>
        <a:lstStyle/>
        <a:p>
          <a:endParaRPr lang="hu-HU"/>
        </a:p>
      </dgm:t>
    </dgm:pt>
    <dgm:pt modelId="{7B6CBDAE-8471-40B3-811D-E1402D7E6703}">
      <dgm:prSet phldrT="[Szöveg]"/>
      <dgm:spPr/>
      <dgm:t>
        <a:bodyPr/>
        <a:lstStyle/>
        <a:p>
          <a:r>
            <a:rPr lang="hu-HU" dirty="0" smtClean="0"/>
            <a:t>szöveg</a:t>
          </a:r>
          <a:endParaRPr lang="hu-HU" dirty="0"/>
        </a:p>
      </dgm:t>
    </dgm:pt>
    <dgm:pt modelId="{8C2FEFBA-A10C-4434-9A7B-715CB188855A}" type="parTrans" cxnId="{8C95C54E-FA8C-4CE0-BF02-EFE4251E3F67}">
      <dgm:prSet/>
      <dgm:spPr/>
      <dgm:t>
        <a:bodyPr/>
        <a:lstStyle/>
        <a:p>
          <a:endParaRPr lang="hu-HU"/>
        </a:p>
      </dgm:t>
    </dgm:pt>
    <dgm:pt modelId="{49158679-FABA-4197-A96C-D103A1687993}" type="sibTrans" cxnId="{8C95C54E-FA8C-4CE0-BF02-EFE4251E3F67}">
      <dgm:prSet/>
      <dgm:spPr/>
      <dgm:t>
        <a:bodyPr/>
        <a:lstStyle/>
        <a:p>
          <a:endParaRPr lang="hu-HU"/>
        </a:p>
      </dgm:t>
    </dgm:pt>
    <dgm:pt modelId="{12CF9F76-623C-42A0-A69D-040A2E5BCD7B}">
      <dgm:prSet phldrT="[Szöveg]"/>
      <dgm:spPr/>
      <dgm:t>
        <a:bodyPr/>
        <a:lstStyle/>
        <a:p>
          <a:r>
            <a:rPr lang="hu-HU" dirty="0" smtClean="0"/>
            <a:t>lexikon</a:t>
          </a:r>
          <a:endParaRPr lang="hu-HU" dirty="0"/>
        </a:p>
      </dgm:t>
    </dgm:pt>
    <dgm:pt modelId="{71660567-36AF-481D-AC39-A6EC901A48F5}" type="parTrans" cxnId="{FE5B3984-B28E-4085-91EA-20741648289E}">
      <dgm:prSet/>
      <dgm:spPr/>
      <dgm:t>
        <a:bodyPr/>
        <a:lstStyle/>
        <a:p>
          <a:endParaRPr lang="hu-HU"/>
        </a:p>
      </dgm:t>
    </dgm:pt>
    <dgm:pt modelId="{0E16EFB4-6E6F-4099-8772-B68E396B3726}" type="sibTrans" cxnId="{FE5B3984-B28E-4085-91EA-20741648289E}">
      <dgm:prSet/>
      <dgm:spPr>
        <a:solidFill>
          <a:schemeClr val="bg2">
            <a:lumMod val="25000"/>
          </a:schemeClr>
        </a:solidFill>
      </dgm:spPr>
      <dgm:t>
        <a:bodyPr/>
        <a:lstStyle/>
        <a:p>
          <a:endParaRPr lang="hu-HU"/>
        </a:p>
      </dgm:t>
    </dgm:pt>
    <dgm:pt modelId="{E7DB797E-26D1-4FA1-BA4E-802AAC6F1A0D}" type="pres">
      <dgm:prSet presAssocID="{C45BBED6-0CC6-4DE3-A318-C7C2BE817738}" presName="Name0" presStyleCnt="0">
        <dgm:presLayoutVars>
          <dgm:dir/>
          <dgm:resizeHandles val="exact"/>
        </dgm:presLayoutVars>
      </dgm:prSet>
      <dgm:spPr/>
    </dgm:pt>
    <dgm:pt modelId="{CE3779BC-B0B0-4E2A-B544-49C39D0BF075}" type="pres">
      <dgm:prSet presAssocID="{C1D7FFA4-1191-4273-9D04-587C601FD7FB}" presName="node" presStyleLbl="node1" presStyleIdx="0" presStyleCnt="4" custLinFactX="88621" custLinFactY="-85514" custLinFactNeighborX="100000" custLinFactNeighborY="-10000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14934ED-EC57-4CEE-A040-26AB1634297A}" type="pres">
      <dgm:prSet presAssocID="{371E8588-9CA8-4069-9DBB-3E304DCA7D94}" presName="sibTrans" presStyleLbl="sibTrans2D1" presStyleIdx="0" presStyleCnt="3" custAng="17971743" custLinFactX="100000" custLinFactY="-56903" custLinFactNeighborX="154938" custLinFactNeighborY="-100000"/>
      <dgm:spPr/>
      <dgm:t>
        <a:bodyPr/>
        <a:lstStyle/>
        <a:p>
          <a:endParaRPr lang="hu-HU"/>
        </a:p>
      </dgm:t>
    </dgm:pt>
    <dgm:pt modelId="{8E5F0A0E-C67E-450B-9C23-3A378E082B45}" type="pres">
      <dgm:prSet presAssocID="{371E8588-9CA8-4069-9DBB-3E304DCA7D94}" presName="connectorText" presStyleLbl="sibTrans2D1" presStyleIdx="0" presStyleCnt="3"/>
      <dgm:spPr/>
      <dgm:t>
        <a:bodyPr/>
        <a:lstStyle/>
        <a:p>
          <a:endParaRPr lang="hu-HU"/>
        </a:p>
      </dgm:t>
    </dgm:pt>
    <dgm:pt modelId="{64A63497-2007-4D4F-9118-59310B53B19A}" type="pres">
      <dgm:prSet presAssocID="{12CF9F76-623C-42A0-A69D-040A2E5BCD7B}" presName="node" presStyleLbl="node1" presStyleIdx="1" presStyleCnt="4" custLinFactNeighborX="-28798" custLinFactNeighborY="-160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49C070D-575D-47F9-8A9D-029FF5B7AB36}" type="pres">
      <dgm:prSet presAssocID="{0E16EFB4-6E6F-4099-8772-B68E396B3726}" presName="sibTrans" presStyleLbl="sibTrans2D1" presStyleIdx="1" presStyleCnt="3" custScaleX="140453"/>
      <dgm:spPr/>
      <dgm:t>
        <a:bodyPr/>
        <a:lstStyle/>
        <a:p>
          <a:endParaRPr lang="hu-HU"/>
        </a:p>
      </dgm:t>
    </dgm:pt>
    <dgm:pt modelId="{7A0A83C7-95BD-4288-9984-5071A6617DAC}" type="pres">
      <dgm:prSet presAssocID="{0E16EFB4-6E6F-4099-8772-B68E396B3726}" presName="connectorText" presStyleLbl="sibTrans2D1" presStyleIdx="1" presStyleCnt="3"/>
      <dgm:spPr/>
      <dgm:t>
        <a:bodyPr/>
        <a:lstStyle/>
        <a:p>
          <a:endParaRPr lang="hu-HU"/>
        </a:p>
      </dgm:t>
    </dgm:pt>
    <dgm:pt modelId="{6C56754F-B9A0-494C-A2EC-80790F012F38}" type="pres">
      <dgm:prSet presAssocID="{E2D7CCDF-AB0A-4D8E-92CC-A1C863BACE3E}" presName="node" presStyleLbl="node1" presStyleIdx="2" presStyleCnt="4" custLinFactNeighborX="-19197" custLinFactNeighborY="-78389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2ECF89A-D73B-4EF8-A414-45D59AA910E6}" type="pres">
      <dgm:prSet presAssocID="{1F826D7A-5C7A-4E52-AB66-B42180ABE6D8}" presName="sibTrans" presStyleLbl="sibTrans2D1" presStyleIdx="2" presStyleCnt="3"/>
      <dgm:spPr/>
      <dgm:t>
        <a:bodyPr/>
        <a:lstStyle/>
        <a:p>
          <a:endParaRPr lang="hu-HU"/>
        </a:p>
      </dgm:t>
    </dgm:pt>
    <dgm:pt modelId="{DC505039-E593-4B78-9BF3-AF57464EBD2C}" type="pres">
      <dgm:prSet presAssocID="{1F826D7A-5C7A-4E52-AB66-B42180ABE6D8}" presName="connectorText" presStyleLbl="sibTrans2D1" presStyleIdx="2" presStyleCnt="3"/>
      <dgm:spPr/>
      <dgm:t>
        <a:bodyPr/>
        <a:lstStyle/>
        <a:p>
          <a:endParaRPr lang="hu-HU"/>
        </a:p>
      </dgm:t>
    </dgm:pt>
    <dgm:pt modelId="{CF4347B4-A4F8-4E8A-84E2-A7FFE9BCDCC6}" type="pres">
      <dgm:prSet presAssocID="{7B6CBDAE-8471-40B3-811D-E1402D7E6703}" presName="node" presStyleLbl="node1" presStyleIdx="3" presStyleCnt="4" custLinFactNeighborY="-7199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DE745699-3A44-4678-A079-AFB6EA68DA54}" type="presOf" srcId="{7B6CBDAE-8471-40B3-811D-E1402D7E6703}" destId="{CF4347B4-A4F8-4E8A-84E2-A7FFE9BCDCC6}" srcOrd="0" destOrd="0" presId="urn:microsoft.com/office/officeart/2005/8/layout/process1"/>
    <dgm:cxn modelId="{C779DAE5-C862-44E6-B72E-7D7821B729FD}" srcId="{C45BBED6-0CC6-4DE3-A318-C7C2BE817738}" destId="{C1D7FFA4-1191-4273-9D04-587C601FD7FB}" srcOrd="0" destOrd="0" parTransId="{2141EB04-D294-42CC-B1B5-501E3D2C20B8}" sibTransId="{371E8588-9CA8-4069-9DBB-3E304DCA7D94}"/>
    <dgm:cxn modelId="{8C95C54E-FA8C-4CE0-BF02-EFE4251E3F67}" srcId="{C45BBED6-0CC6-4DE3-A318-C7C2BE817738}" destId="{7B6CBDAE-8471-40B3-811D-E1402D7E6703}" srcOrd="3" destOrd="0" parTransId="{8C2FEFBA-A10C-4434-9A7B-715CB188855A}" sibTransId="{49158679-FABA-4197-A96C-D103A1687993}"/>
    <dgm:cxn modelId="{FE5B3984-B28E-4085-91EA-20741648289E}" srcId="{C45BBED6-0CC6-4DE3-A318-C7C2BE817738}" destId="{12CF9F76-623C-42A0-A69D-040A2E5BCD7B}" srcOrd="1" destOrd="0" parTransId="{71660567-36AF-481D-AC39-A6EC901A48F5}" sibTransId="{0E16EFB4-6E6F-4099-8772-B68E396B3726}"/>
    <dgm:cxn modelId="{3742C0F5-A947-42CD-815D-75C71DF3B396}" type="presOf" srcId="{371E8588-9CA8-4069-9DBB-3E304DCA7D94}" destId="{8E5F0A0E-C67E-450B-9C23-3A378E082B45}" srcOrd="1" destOrd="0" presId="urn:microsoft.com/office/officeart/2005/8/layout/process1"/>
    <dgm:cxn modelId="{221AD872-F6E8-474A-923E-57969AADAD4B}" srcId="{C45BBED6-0CC6-4DE3-A318-C7C2BE817738}" destId="{E2D7CCDF-AB0A-4D8E-92CC-A1C863BACE3E}" srcOrd="2" destOrd="0" parTransId="{A2F0DD5E-38E1-487C-AEE1-CFB057D594F9}" sibTransId="{1F826D7A-5C7A-4E52-AB66-B42180ABE6D8}"/>
    <dgm:cxn modelId="{EE4E851E-AA76-4659-ADF3-7442C7267459}" type="presOf" srcId="{E2D7CCDF-AB0A-4D8E-92CC-A1C863BACE3E}" destId="{6C56754F-B9A0-494C-A2EC-80790F012F38}" srcOrd="0" destOrd="0" presId="urn:microsoft.com/office/officeart/2005/8/layout/process1"/>
    <dgm:cxn modelId="{DCA3B5AD-DC02-4CAC-A5A0-B0AAB1AE53D7}" type="presOf" srcId="{371E8588-9CA8-4069-9DBB-3E304DCA7D94}" destId="{114934ED-EC57-4CEE-A040-26AB1634297A}" srcOrd="0" destOrd="0" presId="urn:microsoft.com/office/officeart/2005/8/layout/process1"/>
    <dgm:cxn modelId="{C27B2E98-F52A-40F6-9E38-436D6BF52811}" type="presOf" srcId="{12CF9F76-623C-42A0-A69D-040A2E5BCD7B}" destId="{64A63497-2007-4D4F-9118-59310B53B19A}" srcOrd="0" destOrd="0" presId="urn:microsoft.com/office/officeart/2005/8/layout/process1"/>
    <dgm:cxn modelId="{4D77CF06-5CC4-4EEA-94E2-77D308AABB74}" type="presOf" srcId="{C1D7FFA4-1191-4273-9D04-587C601FD7FB}" destId="{CE3779BC-B0B0-4E2A-B544-49C39D0BF075}" srcOrd="0" destOrd="0" presId="urn:microsoft.com/office/officeart/2005/8/layout/process1"/>
    <dgm:cxn modelId="{9E973CB9-D2FB-414E-83D6-33EA1C4BA019}" type="presOf" srcId="{0E16EFB4-6E6F-4099-8772-B68E396B3726}" destId="{E49C070D-575D-47F9-8A9D-029FF5B7AB36}" srcOrd="0" destOrd="0" presId="urn:microsoft.com/office/officeart/2005/8/layout/process1"/>
    <dgm:cxn modelId="{C7AEDF33-0299-413F-B556-BBE842E51E4B}" type="presOf" srcId="{1F826D7A-5C7A-4E52-AB66-B42180ABE6D8}" destId="{DC505039-E593-4B78-9BF3-AF57464EBD2C}" srcOrd="1" destOrd="0" presId="urn:microsoft.com/office/officeart/2005/8/layout/process1"/>
    <dgm:cxn modelId="{93D1CAC3-B8AC-461F-8419-5F67EC5C46CB}" type="presOf" srcId="{0E16EFB4-6E6F-4099-8772-B68E396B3726}" destId="{7A0A83C7-95BD-4288-9984-5071A6617DAC}" srcOrd="1" destOrd="0" presId="urn:microsoft.com/office/officeart/2005/8/layout/process1"/>
    <dgm:cxn modelId="{F8B40562-43B3-4DDE-A07D-69EBCF1E9D9E}" type="presOf" srcId="{C45BBED6-0CC6-4DE3-A318-C7C2BE817738}" destId="{E7DB797E-26D1-4FA1-BA4E-802AAC6F1A0D}" srcOrd="0" destOrd="0" presId="urn:microsoft.com/office/officeart/2005/8/layout/process1"/>
    <dgm:cxn modelId="{FB8C19C2-9C35-4BCF-AC65-4480D1EBB5D5}" type="presOf" srcId="{1F826D7A-5C7A-4E52-AB66-B42180ABE6D8}" destId="{22ECF89A-D73B-4EF8-A414-45D59AA910E6}" srcOrd="0" destOrd="0" presId="urn:microsoft.com/office/officeart/2005/8/layout/process1"/>
    <dgm:cxn modelId="{0CCAB5B0-E815-4E8C-88B2-9FBEC306E998}" type="presParOf" srcId="{E7DB797E-26D1-4FA1-BA4E-802AAC6F1A0D}" destId="{CE3779BC-B0B0-4E2A-B544-49C39D0BF075}" srcOrd="0" destOrd="0" presId="urn:microsoft.com/office/officeart/2005/8/layout/process1"/>
    <dgm:cxn modelId="{D49BFA83-FEA5-4884-844D-B4E646BB677D}" type="presParOf" srcId="{E7DB797E-26D1-4FA1-BA4E-802AAC6F1A0D}" destId="{114934ED-EC57-4CEE-A040-26AB1634297A}" srcOrd="1" destOrd="0" presId="urn:microsoft.com/office/officeart/2005/8/layout/process1"/>
    <dgm:cxn modelId="{F02DA3B6-D1AD-4FB0-AC0F-09B0A64928E3}" type="presParOf" srcId="{114934ED-EC57-4CEE-A040-26AB1634297A}" destId="{8E5F0A0E-C67E-450B-9C23-3A378E082B45}" srcOrd="0" destOrd="0" presId="urn:microsoft.com/office/officeart/2005/8/layout/process1"/>
    <dgm:cxn modelId="{B1D9EE2A-1AC6-4CA8-B929-70B1149FBE32}" type="presParOf" srcId="{E7DB797E-26D1-4FA1-BA4E-802AAC6F1A0D}" destId="{64A63497-2007-4D4F-9118-59310B53B19A}" srcOrd="2" destOrd="0" presId="urn:microsoft.com/office/officeart/2005/8/layout/process1"/>
    <dgm:cxn modelId="{679EDF2F-D214-4B27-B273-E98638B691F8}" type="presParOf" srcId="{E7DB797E-26D1-4FA1-BA4E-802AAC6F1A0D}" destId="{E49C070D-575D-47F9-8A9D-029FF5B7AB36}" srcOrd="3" destOrd="0" presId="urn:microsoft.com/office/officeart/2005/8/layout/process1"/>
    <dgm:cxn modelId="{EF050C3A-37D0-4E7B-A9AC-B916C8807221}" type="presParOf" srcId="{E49C070D-575D-47F9-8A9D-029FF5B7AB36}" destId="{7A0A83C7-95BD-4288-9984-5071A6617DAC}" srcOrd="0" destOrd="0" presId="urn:microsoft.com/office/officeart/2005/8/layout/process1"/>
    <dgm:cxn modelId="{6CBE03A1-4036-4FDD-BE53-54EA1AE7FD9B}" type="presParOf" srcId="{E7DB797E-26D1-4FA1-BA4E-802AAC6F1A0D}" destId="{6C56754F-B9A0-494C-A2EC-80790F012F38}" srcOrd="4" destOrd="0" presId="urn:microsoft.com/office/officeart/2005/8/layout/process1"/>
    <dgm:cxn modelId="{0DE974C1-263D-48EF-9C3C-780B72E01F16}" type="presParOf" srcId="{E7DB797E-26D1-4FA1-BA4E-802AAC6F1A0D}" destId="{22ECF89A-D73B-4EF8-A414-45D59AA910E6}" srcOrd="5" destOrd="0" presId="urn:microsoft.com/office/officeart/2005/8/layout/process1"/>
    <dgm:cxn modelId="{0AF2D3C8-4056-48CF-BA63-5C5FE87DDBA7}" type="presParOf" srcId="{22ECF89A-D73B-4EF8-A414-45D59AA910E6}" destId="{DC505039-E593-4B78-9BF3-AF57464EBD2C}" srcOrd="0" destOrd="0" presId="urn:microsoft.com/office/officeart/2005/8/layout/process1"/>
    <dgm:cxn modelId="{15D66EC6-0891-4209-9F59-40272182F7ED}" type="presParOf" srcId="{E7DB797E-26D1-4FA1-BA4E-802AAC6F1A0D}" destId="{CF4347B4-A4F8-4E8A-84E2-A7FFE9BCDCC6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3779BC-B0B0-4E2A-B544-49C39D0BF075}">
      <dsp:nvSpPr>
        <dsp:cNvPr id="0" name=""/>
        <dsp:cNvSpPr/>
      </dsp:nvSpPr>
      <dsp:spPr>
        <a:xfrm>
          <a:off x="2012250" y="502515"/>
          <a:ext cx="1561703" cy="9370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300" kern="1200" dirty="0" smtClean="0"/>
            <a:t>morfológia</a:t>
          </a:r>
          <a:endParaRPr lang="hu-HU" sz="2300" kern="1200" dirty="0"/>
        </a:p>
      </dsp:txBody>
      <dsp:txXfrm>
        <a:off x="2039694" y="529959"/>
        <a:ext cx="1506815" cy="882133"/>
      </dsp:txXfrm>
    </dsp:sp>
    <dsp:sp modelId="{114934ED-EC57-4CEE-A040-26AB1634297A}">
      <dsp:nvSpPr>
        <dsp:cNvPr id="0" name=""/>
        <dsp:cNvSpPr/>
      </dsp:nvSpPr>
      <dsp:spPr>
        <a:xfrm rot="1672779">
          <a:off x="3672655" y="1043138"/>
          <a:ext cx="416907" cy="387302"/>
        </a:xfrm>
        <a:prstGeom prst="rightArrow">
          <a:avLst>
            <a:gd name="adj1" fmla="val 60000"/>
            <a:gd name="adj2" fmla="val 50000"/>
          </a:avLst>
        </a:prstGeom>
        <a:solidFill>
          <a:schemeClr val="tx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1600" kern="1200"/>
        </a:p>
      </dsp:txBody>
      <dsp:txXfrm>
        <a:off x="3679398" y="1093432"/>
        <a:ext cx="300716" cy="232382"/>
      </dsp:txXfrm>
    </dsp:sp>
    <dsp:sp modelId="{64A63497-2007-4D4F-9118-59310B53B19A}">
      <dsp:nvSpPr>
        <dsp:cNvPr id="0" name=""/>
        <dsp:cNvSpPr/>
      </dsp:nvSpPr>
      <dsp:spPr>
        <a:xfrm>
          <a:off x="2061873" y="2225830"/>
          <a:ext cx="1561703" cy="9370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300" kern="1200" dirty="0" smtClean="0"/>
            <a:t>lexikon</a:t>
          </a:r>
          <a:endParaRPr lang="hu-HU" sz="2300" kern="1200" dirty="0"/>
        </a:p>
      </dsp:txBody>
      <dsp:txXfrm>
        <a:off x="2089317" y="2253274"/>
        <a:ext cx="1506815" cy="882133"/>
      </dsp:txXfrm>
    </dsp:sp>
    <dsp:sp modelId="{E49C070D-575D-47F9-8A9D-029FF5B7AB36}">
      <dsp:nvSpPr>
        <dsp:cNvPr id="0" name=""/>
        <dsp:cNvSpPr/>
      </dsp:nvSpPr>
      <dsp:spPr>
        <a:xfrm rot="20510829">
          <a:off x="3701609" y="2137812"/>
          <a:ext cx="495764" cy="387302"/>
        </a:xfrm>
        <a:prstGeom prst="rightArrow">
          <a:avLst>
            <a:gd name="adj1" fmla="val 60000"/>
            <a:gd name="adj2" fmla="val 50000"/>
          </a:avLst>
        </a:prstGeom>
        <a:solidFill>
          <a:schemeClr val="bg2">
            <a:lumMod val="25000"/>
          </a:schemeClr>
        </a:soli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1600" kern="1200"/>
        </a:p>
      </dsp:txBody>
      <dsp:txXfrm>
        <a:off x="3704500" y="2233372"/>
        <a:ext cx="379573" cy="232382"/>
      </dsp:txXfrm>
    </dsp:sp>
    <dsp:sp modelId="{6C56754F-B9A0-494C-A2EC-80790F012F38}">
      <dsp:nvSpPr>
        <dsp:cNvPr id="0" name=""/>
        <dsp:cNvSpPr/>
      </dsp:nvSpPr>
      <dsp:spPr>
        <a:xfrm>
          <a:off x="4256420" y="1506300"/>
          <a:ext cx="1561703" cy="9370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300" kern="1200" dirty="0" smtClean="0"/>
            <a:t>szintaxis</a:t>
          </a:r>
          <a:endParaRPr lang="hu-HU" sz="2300" kern="1200" dirty="0"/>
        </a:p>
      </dsp:txBody>
      <dsp:txXfrm>
        <a:off x="4283864" y="1533744"/>
        <a:ext cx="1506815" cy="882133"/>
      </dsp:txXfrm>
    </dsp:sp>
    <dsp:sp modelId="{22ECF89A-D73B-4EF8-A414-45D59AA910E6}">
      <dsp:nvSpPr>
        <dsp:cNvPr id="0" name=""/>
        <dsp:cNvSpPr/>
      </dsp:nvSpPr>
      <dsp:spPr>
        <a:xfrm rot="89355">
          <a:off x="6004207" y="1811430"/>
          <a:ext cx="394772" cy="387302"/>
        </a:xfrm>
        <a:prstGeom prst="rightArrow">
          <a:avLst>
            <a:gd name="adj1" fmla="val 60000"/>
            <a:gd name="adj2" fmla="val 50000"/>
          </a:avLst>
        </a:prstGeom>
        <a:solidFill>
          <a:schemeClr val="bg2">
            <a:lumMod val="25000"/>
          </a:schemeClr>
        </a:soli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1600" kern="1200"/>
        </a:p>
      </dsp:txBody>
      <dsp:txXfrm>
        <a:off x="6004227" y="1887380"/>
        <a:ext cx="278581" cy="232382"/>
      </dsp:txXfrm>
    </dsp:sp>
    <dsp:sp modelId="{CF4347B4-A4F8-4E8A-84E2-A7FFE9BCDCC6}">
      <dsp:nvSpPr>
        <dsp:cNvPr id="0" name=""/>
        <dsp:cNvSpPr/>
      </dsp:nvSpPr>
      <dsp:spPr>
        <a:xfrm>
          <a:off x="6562724" y="1566260"/>
          <a:ext cx="1561703" cy="9370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300" kern="1200" dirty="0" smtClean="0"/>
            <a:t>szöveg</a:t>
          </a:r>
          <a:endParaRPr lang="hu-HU" sz="2300" kern="1200" dirty="0"/>
        </a:p>
      </dsp:txBody>
      <dsp:txXfrm>
        <a:off x="6590168" y="1593704"/>
        <a:ext cx="1506815" cy="8821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B96A2-F6AD-4F15-BF3E-38414CACD252}" type="datetimeFigureOut">
              <a:rPr lang="hu-HU"/>
              <a:pPr>
                <a:defRPr/>
              </a:pPr>
              <a:t>2014.09.18.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3518F-DECE-45B8-A42A-7E197023378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20748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1EE26-CDED-4E89-AA28-EC9B08504758}" type="datetimeFigureOut">
              <a:rPr lang="hu-HU"/>
              <a:pPr>
                <a:defRPr/>
              </a:pPr>
              <a:t>2014.09.18.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ACE9A-8CD8-440F-9F3A-949B85CD4B7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01105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8015-61BF-435C-8270-63443FC15B07}" type="datetimeFigureOut">
              <a:rPr lang="hu-HU"/>
              <a:pPr>
                <a:defRPr/>
              </a:pPr>
              <a:t>2014.09.18.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F58B1-4003-4C18-9129-C21E15263C7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52922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AC76B-5275-45E9-8D7A-D9670D3DE57B}" type="datetimeFigureOut">
              <a:rPr lang="hu-HU"/>
              <a:pPr>
                <a:defRPr/>
              </a:pPr>
              <a:t>2014.09.18.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92F0A-09A5-4DF6-8C53-0000FAC0540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36276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4B024-D166-46F5-A7B9-5264B246E624}" type="datetimeFigureOut">
              <a:rPr lang="hu-HU"/>
              <a:pPr>
                <a:defRPr/>
              </a:pPr>
              <a:t>2014.09.18.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60883-FD5F-4D26-A6DC-FE9B8C5D0E3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99814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9FC10-A453-43C6-B48B-7735C177838B}" type="datetimeFigureOut">
              <a:rPr lang="hu-HU"/>
              <a:pPr>
                <a:defRPr/>
              </a:pPr>
              <a:t>2014.09.18.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C8D1C-6EDC-4A89-968F-9B1B6EAAD86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08935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F7373-91E0-4457-BD3B-789C7A1E2ACE}" type="datetimeFigureOut">
              <a:rPr lang="hu-HU"/>
              <a:pPr>
                <a:defRPr/>
              </a:pPr>
              <a:t>2014.09.18.</a:t>
            </a:fld>
            <a:endParaRPr lang="hu-HU"/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C6006-606D-46E7-B42A-0814BB48453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20812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579B3-6823-4BEC-866F-9F25D7089105}" type="datetimeFigureOut">
              <a:rPr lang="hu-HU"/>
              <a:pPr>
                <a:defRPr/>
              </a:pPr>
              <a:t>2014.09.18.</a:t>
            </a:fld>
            <a:endParaRPr lang="hu-HU"/>
          </a:p>
        </p:txBody>
      </p:sp>
      <p:sp>
        <p:nvSpPr>
          <p:cNvPr id="4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43FC7-6D27-4CCB-95F1-1DAFD9303B1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38040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9251-DAFF-48CC-8CBD-7A54AE7CB94E}" type="datetimeFigureOut">
              <a:rPr lang="hu-HU"/>
              <a:pPr>
                <a:defRPr/>
              </a:pPr>
              <a:t>2014.09.18.</a:t>
            </a:fld>
            <a:endParaRPr lang="hu-HU"/>
          </a:p>
        </p:txBody>
      </p:sp>
      <p:sp>
        <p:nvSpPr>
          <p:cNvPr id="3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3125E-EFB4-4074-8D73-523A924201F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42282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08E6A-6928-4D79-95FC-F9FF8B453948}" type="datetimeFigureOut">
              <a:rPr lang="hu-HU"/>
              <a:pPr>
                <a:defRPr/>
              </a:pPr>
              <a:t>2014.09.18.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33EE7-7E4D-4F8E-84B4-C5A8E9278ED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92817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62A19-851A-49C5-AB58-A9E17A2209CD}" type="datetimeFigureOut">
              <a:rPr lang="hu-HU"/>
              <a:pPr>
                <a:defRPr/>
              </a:pPr>
              <a:t>2014.09.18.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B44E5-4111-4603-975D-39044B2BE00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12678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ím helye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7" name="Szöveg helye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4DC4879-521B-4723-ADBB-7C4F2CCDB267}" type="datetimeFigureOut">
              <a:rPr lang="hu-HU"/>
              <a:pPr>
                <a:defRPr/>
              </a:pPr>
              <a:t>2014.09.18.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5A1A4D1-7CB0-4C90-85C5-243D6F73008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ím 1"/>
          <p:cNvSpPr>
            <a:spLocks noGrp="1"/>
          </p:cNvSpPr>
          <p:nvPr>
            <p:ph type="ctrTitle"/>
          </p:nvPr>
        </p:nvSpPr>
        <p:spPr>
          <a:xfrm>
            <a:off x="1524000" y="315543"/>
            <a:ext cx="9144000" cy="2387600"/>
          </a:xfrm>
        </p:spPr>
        <p:txBody>
          <a:bodyPr/>
          <a:lstStyle/>
          <a:p>
            <a:r>
              <a:rPr lang="hu-HU" b="1" dirty="0"/>
              <a:t>Klasszikus héber nyelv 4.: Szintaxis</a:t>
            </a:r>
            <a:endParaRPr lang="hu-HU" altLang="hu-HU" b="1" dirty="0" smtClean="0"/>
          </a:p>
        </p:txBody>
      </p:sp>
      <p:sp>
        <p:nvSpPr>
          <p:cNvPr id="2051" name="Alcím 2"/>
          <p:cNvSpPr>
            <a:spLocks noGrp="1"/>
          </p:cNvSpPr>
          <p:nvPr>
            <p:ph type="subTitle" idx="1"/>
          </p:nvPr>
        </p:nvSpPr>
        <p:spPr>
          <a:xfrm>
            <a:off x="1524000" y="3294533"/>
            <a:ext cx="9144000" cy="1169894"/>
          </a:xfrm>
        </p:spPr>
        <p:txBody>
          <a:bodyPr/>
          <a:lstStyle/>
          <a:p>
            <a:r>
              <a:rPr lang="hu-HU" dirty="0" smtClean="0"/>
              <a:t>BBN-HEB11-204</a:t>
            </a:r>
          </a:p>
          <a:p>
            <a:r>
              <a:rPr lang="hu-HU" altLang="hu-HU" dirty="0" smtClean="0"/>
              <a:t>Koltai Kornélia, </a:t>
            </a:r>
            <a:r>
              <a:rPr lang="hu-HU" altLang="hu-HU" dirty="0" err="1" smtClean="0"/>
              <a:t>Biró</a:t>
            </a:r>
            <a:r>
              <a:rPr lang="hu-HU" altLang="hu-HU" dirty="0" smtClean="0"/>
              <a:t> Tamás</a:t>
            </a:r>
          </a:p>
        </p:txBody>
      </p:sp>
      <p:sp>
        <p:nvSpPr>
          <p:cNvPr id="2" name="Szövegdoboz 1"/>
          <p:cNvSpPr txBox="1"/>
          <p:nvPr/>
        </p:nvSpPr>
        <p:spPr>
          <a:xfrm>
            <a:off x="3805519" y="49619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i="1" dirty="0" smtClean="0"/>
              <a:t>2014. szeptember 17.</a:t>
            </a:r>
            <a:endParaRPr lang="hu-H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főnévről (és a sémi nyelvekről)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5617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Szófajok a nyelvi szintek szerint: a főnév…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Szemantika:</a:t>
            </a:r>
          </a:p>
          <a:p>
            <a:pPr lvl="1"/>
            <a:r>
              <a:rPr lang="hu-HU" dirty="0" smtClean="0"/>
              <a:t>???</a:t>
            </a:r>
          </a:p>
          <a:p>
            <a:pPr lvl="1"/>
            <a:r>
              <a:rPr lang="hu-HU" dirty="0" smtClean="0"/>
              <a:t>Konkrét</a:t>
            </a:r>
            <a:r>
              <a:rPr lang="hu-HU" dirty="0"/>
              <a:t> </a:t>
            </a:r>
            <a:r>
              <a:rPr lang="hu-HU" dirty="0" smtClean="0"/>
              <a:t>vagy elvont, élő vagy élettelen, stb.</a:t>
            </a:r>
          </a:p>
          <a:p>
            <a:pPr lvl="1"/>
            <a:endParaRPr lang="hu-HU" dirty="0" smtClean="0"/>
          </a:p>
          <a:p>
            <a:r>
              <a:rPr lang="hu-HU" dirty="0" smtClean="0"/>
              <a:t>Szintaxis:</a:t>
            </a:r>
          </a:p>
          <a:p>
            <a:pPr lvl="1"/>
            <a:r>
              <a:rPr lang="hu-HU" dirty="0" smtClean="0"/>
              <a:t>A mondatban az alany, a tárgy, a birtokos, stb. szerepét töltheti be.</a:t>
            </a:r>
          </a:p>
          <a:p>
            <a:pPr lvl="1"/>
            <a:endParaRPr lang="hu-HU" dirty="0" smtClean="0"/>
          </a:p>
          <a:p>
            <a:r>
              <a:rPr lang="hu-HU" dirty="0" smtClean="0"/>
              <a:t>Morfológia:</a:t>
            </a:r>
          </a:p>
          <a:p>
            <a:pPr lvl="1"/>
            <a:r>
              <a:rPr lang="hu-HU" dirty="0" err="1" smtClean="0"/>
              <a:t>Inflekciós</a:t>
            </a:r>
            <a:r>
              <a:rPr lang="hu-HU" dirty="0" smtClean="0"/>
              <a:t> (ragozási) morfológia: főnévragozási paradigma (</a:t>
            </a:r>
            <a:r>
              <a:rPr lang="en-US" i="1" dirty="0" smtClean="0"/>
              <a:t>declination</a:t>
            </a:r>
            <a:r>
              <a:rPr lang="hu-HU" dirty="0" smtClean="0"/>
              <a:t>) szerint</a:t>
            </a:r>
          </a:p>
          <a:p>
            <a:pPr lvl="1"/>
            <a:r>
              <a:rPr lang="hu-HU" dirty="0" err="1" smtClean="0"/>
              <a:t>Derivációs</a:t>
            </a:r>
            <a:r>
              <a:rPr lang="hu-HU" dirty="0" smtClean="0"/>
              <a:t> (képzési) morfológia és szóösszetétel: „főnévként” viselkedik</a:t>
            </a:r>
          </a:p>
        </p:txBody>
      </p:sp>
    </p:spTree>
    <p:extLst>
      <p:ext uri="{BB962C8B-B14F-4D97-AF65-F5344CB8AC3E}">
        <p14:creationId xmlns:p14="http://schemas.microsoft.com/office/powerpoint/2010/main" val="264085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4400" dirty="0" smtClean="0"/>
              <a:t>A magyar esetrendszer</a:t>
            </a:r>
            <a:endParaRPr lang="hu-HU" sz="4400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5371813" cy="4223479"/>
          </a:xfrm>
        </p:spPr>
        <p:txBody>
          <a:bodyPr/>
          <a:lstStyle/>
          <a:p>
            <a:endParaRPr lang="hu-HU" dirty="0" smtClean="0"/>
          </a:p>
          <a:p>
            <a:r>
              <a:rPr lang="hu-HU" sz="2400" i="1" dirty="0" smtClean="0"/>
              <a:t>Nominativus, accusativus, </a:t>
            </a:r>
            <a:r>
              <a:rPr lang="hu-HU" sz="2400" i="1" dirty="0" err="1" smtClean="0"/>
              <a:t>illativus</a:t>
            </a:r>
            <a:r>
              <a:rPr lang="hu-HU" sz="2400" i="1" dirty="0" smtClean="0"/>
              <a:t>, </a:t>
            </a:r>
            <a:r>
              <a:rPr lang="hu-HU" sz="2400" i="1" dirty="0" err="1" smtClean="0"/>
              <a:t>inessivus</a:t>
            </a:r>
            <a:r>
              <a:rPr lang="hu-HU" sz="2400" i="1" dirty="0" smtClean="0"/>
              <a:t>, </a:t>
            </a:r>
            <a:r>
              <a:rPr lang="hu-HU" sz="2400" i="1" dirty="0" err="1" smtClean="0"/>
              <a:t>elativus</a:t>
            </a:r>
            <a:r>
              <a:rPr lang="hu-HU" sz="2400" i="1" dirty="0" smtClean="0"/>
              <a:t>, </a:t>
            </a:r>
            <a:r>
              <a:rPr lang="hu-HU" sz="2400" i="1" dirty="0" err="1" smtClean="0"/>
              <a:t>sublativus</a:t>
            </a:r>
            <a:r>
              <a:rPr lang="hu-HU" sz="2400" i="1" dirty="0" smtClean="0"/>
              <a:t>, </a:t>
            </a:r>
            <a:r>
              <a:rPr lang="hu-HU" sz="2400" i="1" dirty="0" err="1" smtClean="0"/>
              <a:t>superessivus</a:t>
            </a:r>
            <a:r>
              <a:rPr lang="hu-HU" sz="2400" i="1" dirty="0" smtClean="0"/>
              <a:t>, </a:t>
            </a:r>
            <a:r>
              <a:rPr lang="hu-HU" sz="2400" i="1" dirty="0" err="1" smtClean="0"/>
              <a:t>delativus</a:t>
            </a:r>
            <a:r>
              <a:rPr lang="hu-HU" sz="2400" i="1" dirty="0" smtClean="0"/>
              <a:t>, </a:t>
            </a:r>
            <a:r>
              <a:rPr lang="hu-HU" sz="2400" i="1" dirty="0" err="1" smtClean="0"/>
              <a:t>allativus</a:t>
            </a:r>
            <a:r>
              <a:rPr lang="hu-HU" sz="2400" i="1" dirty="0" smtClean="0"/>
              <a:t>, </a:t>
            </a:r>
            <a:r>
              <a:rPr lang="hu-HU" sz="2400" i="1" dirty="0" err="1" smtClean="0"/>
              <a:t>adessivus</a:t>
            </a:r>
            <a:r>
              <a:rPr lang="hu-HU" sz="2400" i="1" dirty="0" smtClean="0"/>
              <a:t>, ablativus, dativus, </a:t>
            </a:r>
            <a:r>
              <a:rPr lang="hu-HU" sz="2400" i="1" dirty="0" err="1" smtClean="0"/>
              <a:t>instrumentalis</a:t>
            </a:r>
            <a:r>
              <a:rPr lang="hu-HU" sz="2400" i="1" dirty="0" smtClean="0"/>
              <a:t>, </a:t>
            </a:r>
            <a:r>
              <a:rPr lang="hu-HU" sz="2400" i="1" dirty="0" err="1" smtClean="0"/>
              <a:t>translativus</a:t>
            </a:r>
            <a:r>
              <a:rPr lang="hu-HU" sz="2400" i="1" dirty="0" smtClean="0"/>
              <a:t>, </a:t>
            </a:r>
            <a:br>
              <a:rPr lang="hu-HU" sz="2400" i="1" dirty="0" smtClean="0"/>
            </a:br>
            <a:r>
              <a:rPr lang="hu-HU" sz="2400" i="1" dirty="0" err="1" smtClean="0"/>
              <a:t>causalis-finalis</a:t>
            </a:r>
            <a:r>
              <a:rPr lang="hu-HU" sz="2400" i="1" dirty="0" smtClean="0"/>
              <a:t>, </a:t>
            </a:r>
            <a:r>
              <a:rPr lang="hu-HU" sz="2400" i="1" dirty="0" err="1" smtClean="0"/>
              <a:t>essivus</a:t>
            </a:r>
            <a:r>
              <a:rPr lang="hu-HU" sz="2400" i="1" dirty="0" smtClean="0"/>
              <a:t>, </a:t>
            </a:r>
            <a:r>
              <a:rPr lang="hu-HU" sz="2400" i="1" dirty="0" err="1" smtClean="0"/>
              <a:t>terminativus</a:t>
            </a:r>
            <a:r>
              <a:rPr lang="hu-HU" sz="2400" i="1" dirty="0" smtClean="0"/>
              <a:t>, </a:t>
            </a:r>
            <a:r>
              <a:rPr lang="hu-HU" sz="2400" i="1" dirty="0" err="1" smtClean="0"/>
              <a:t>distributivus</a:t>
            </a:r>
            <a:r>
              <a:rPr lang="hu-HU" sz="2400" i="1" dirty="0" smtClean="0"/>
              <a:t>, </a:t>
            </a:r>
            <a:r>
              <a:rPr lang="hu-HU" sz="2400" i="1" dirty="0" err="1" smtClean="0"/>
              <a:t>temporalis</a:t>
            </a:r>
            <a:r>
              <a:rPr lang="hu-HU" sz="2400" i="1" dirty="0" smtClean="0"/>
              <a:t>, </a:t>
            </a:r>
            <a:br>
              <a:rPr lang="hu-HU" sz="2400" i="1" dirty="0" smtClean="0"/>
            </a:br>
            <a:r>
              <a:rPr lang="hu-HU" sz="2400" i="1" dirty="0" err="1" smtClean="0"/>
              <a:t>distributiv-temporalis</a:t>
            </a:r>
            <a:r>
              <a:rPr lang="hu-HU" sz="2400" i="1" dirty="0" smtClean="0"/>
              <a:t>, </a:t>
            </a:r>
            <a:r>
              <a:rPr lang="hu-HU" sz="2400" i="1" dirty="0" err="1" smtClean="0"/>
              <a:t>sociativus</a:t>
            </a:r>
            <a:r>
              <a:rPr lang="hu-HU" sz="2400" i="1" dirty="0" smtClean="0"/>
              <a:t>, </a:t>
            </a:r>
            <a:r>
              <a:rPr lang="hu-HU" sz="2400" i="1" dirty="0" err="1" smtClean="0"/>
              <a:t>locativus</a:t>
            </a:r>
            <a:r>
              <a:rPr lang="hu-HU" sz="2400" i="1" dirty="0" smtClean="0"/>
              <a:t>…</a:t>
            </a:r>
          </a:p>
          <a:p>
            <a:endParaRPr lang="hu-HU" sz="2400" i="1" dirty="0"/>
          </a:p>
          <a:p>
            <a:r>
              <a:rPr lang="hu-HU" dirty="0"/>
              <a:t>https://lh6.googleusercontent.com/-u__edOq7Ap0/TW4_gmVdc8I/AAAAAAAAAdA/sJJChK0KVh0/s1600/fonevek_ragrendszer.jpg</a:t>
            </a:r>
            <a:endParaRPr lang="hu-HU" dirty="0" smtClean="0"/>
          </a:p>
          <a:p>
            <a:endParaRPr lang="hu-HU" sz="2400" i="1" dirty="0"/>
          </a:p>
        </p:txBody>
      </p:sp>
      <p:pic>
        <p:nvPicPr>
          <p:cNvPr id="1026" name="Picture 2" descr="https://lh6.googleusercontent.com/-u__edOq7Ap0/TW4_gmVdc8I/AAAAAAAAAdA/sJJChK0KVh0/s1600/fonevek_ragrendsz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1129" y="0"/>
            <a:ext cx="3800475" cy="6772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090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4400" dirty="0" smtClean="0"/>
              <a:t>A szanszkrit esetrendszer</a:t>
            </a:r>
            <a:endParaRPr lang="hu-HU" sz="4400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4556671" cy="4223479"/>
          </a:xfrm>
        </p:spPr>
        <p:txBody>
          <a:bodyPr/>
          <a:lstStyle/>
          <a:p>
            <a:endParaRPr lang="hu-HU" dirty="0" smtClean="0"/>
          </a:p>
          <a:p>
            <a:r>
              <a:rPr lang="hu-HU" sz="2400" i="1" dirty="0" smtClean="0"/>
              <a:t>nominativus, </a:t>
            </a:r>
            <a:br>
              <a:rPr lang="hu-HU" sz="2400" i="1" dirty="0" smtClean="0"/>
            </a:br>
            <a:r>
              <a:rPr lang="hu-HU" sz="2400" i="1" dirty="0" err="1" smtClean="0"/>
              <a:t>vocativus</a:t>
            </a:r>
            <a:r>
              <a:rPr lang="hu-HU" sz="2400" i="1" dirty="0" smtClean="0"/>
              <a:t>, </a:t>
            </a:r>
            <a:br>
              <a:rPr lang="hu-HU" sz="2400" i="1" dirty="0" smtClean="0"/>
            </a:br>
            <a:r>
              <a:rPr lang="hu-HU" sz="2400" i="1" dirty="0" smtClean="0"/>
              <a:t>accusativus, </a:t>
            </a:r>
            <a:br>
              <a:rPr lang="hu-HU" sz="2400" i="1" dirty="0" smtClean="0"/>
            </a:br>
            <a:r>
              <a:rPr lang="hu-HU" sz="2400" i="1" dirty="0" err="1" smtClean="0"/>
              <a:t>instrumentalis</a:t>
            </a:r>
            <a:r>
              <a:rPr lang="hu-HU" sz="2400" i="1" dirty="0" smtClean="0"/>
              <a:t>, </a:t>
            </a:r>
            <a:br>
              <a:rPr lang="hu-HU" sz="2400" i="1" dirty="0" smtClean="0"/>
            </a:br>
            <a:r>
              <a:rPr lang="hu-HU" sz="2400" i="1" dirty="0" smtClean="0"/>
              <a:t>dativus, </a:t>
            </a:r>
            <a:br>
              <a:rPr lang="hu-HU" sz="2400" i="1" dirty="0" smtClean="0"/>
            </a:br>
            <a:r>
              <a:rPr lang="hu-HU" sz="2400" i="1" dirty="0" smtClean="0"/>
              <a:t>ablativus, </a:t>
            </a:r>
            <a:br>
              <a:rPr lang="hu-HU" sz="2400" i="1" dirty="0" smtClean="0"/>
            </a:br>
            <a:r>
              <a:rPr lang="hu-HU" sz="2400" i="1" dirty="0" smtClean="0"/>
              <a:t>genitivus, </a:t>
            </a:r>
            <a:br>
              <a:rPr lang="hu-HU" sz="2400" i="1" dirty="0" smtClean="0"/>
            </a:br>
            <a:r>
              <a:rPr lang="hu-HU" sz="2400" i="1" dirty="0" err="1" smtClean="0"/>
              <a:t>locativus</a:t>
            </a:r>
            <a:endParaRPr lang="hu-HU" sz="2400" i="1" dirty="0" smtClean="0"/>
          </a:p>
          <a:p>
            <a:endParaRPr lang="hu-HU" sz="2400" i="1" dirty="0" smtClean="0"/>
          </a:p>
          <a:p>
            <a:endParaRPr lang="hu-HU" sz="2400" i="1" dirty="0"/>
          </a:p>
          <a:p>
            <a:r>
              <a:rPr lang="hu-HU" dirty="0" smtClean="0"/>
              <a:t>http</a:t>
            </a:r>
            <a:r>
              <a:rPr lang="hu-HU" dirty="0"/>
              <a:t>://www.languagesgulper.com/eng/Sanskrit_files/Sanskrit%20cases.%20Consonant%20declension.jpg</a:t>
            </a:r>
          </a:p>
        </p:txBody>
      </p:sp>
      <p:pic>
        <p:nvPicPr>
          <p:cNvPr id="2052" name="Picture 4" descr="http://www.languagesgulper.com/eng/Sanskrit_files/Sanskrit%20cases.%20Consonant%20declensi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2393" y="342900"/>
            <a:ext cx="8035290" cy="5586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454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316828" cy="1600200"/>
          </a:xfrm>
        </p:spPr>
        <p:txBody>
          <a:bodyPr/>
          <a:lstStyle/>
          <a:p>
            <a:r>
              <a:rPr lang="hu-HU" sz="4400" dirty="0" smtClean="0"/>
              <a:t>Akkád (óbabiloni) esetrendszer</a:t>
            </a:r>
            <a:endParaRPr lang="hu-HU" sz="4400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4556671" cy="4223479"/>
          </a:xfrm>
        </p:spPr>
        <p:txBody>
          <a:bodyPr/>
          <a:lstStyle/>
          <a:p>
            <a:endParaRPr lang="hu-HU" dirty="0" smtClean="0"/>
          </a:p>
          <a:p>
            <a:r>
              <a:rPr lang="hu-HU" sz="2400" i="1" dirty="0" smtClean="0"/>
              <a:t>nominativus, </a:t>
            </a:r>
            <a:br>
              <a:rPr lang="hu-HU" sz="2400" i="1" dirty="0" smtClean="0"/>
            </a:br>
            <a:r>
              <a:rPr lang="hu-HU" sz="2400" i="1" dirty="0" smtClean="0"/>
              <a:t>accusativus, </a:t>
            </a:r>
            <a:br>
              <a:rPr lang="hu-HU" sz="2400" i="1" dirty="0" smtClean="0"/>
            </a:br>
            <a:r>
              <a:rPr lang="hu-HU" sz="2400" i="1" dirty="0" smtClean="0"/>
              <a:t>genitivus, </a:t>
            </a:r>
            <a:br>
              <a:rPr lang="hu-HU" sz="2400" i="1" dirty="0" smtClean="0"/>
            </a:br>
            <a:endParaRPr lang="hu-HU" sz="2400" i="1" dirty="0" smtClean="0"/>
          </a:p>
          <a:p>
            <a:r>
              <a:rPr lang="hu-HU" sz="2400" i="1" dirty="0" smtClean="0"/>
              <a:t>(</a:t>
            </a:r>
            <a:r>
              <a:rPr lang="hu-HU" sz="2400" i="1" dirty="0" err="1" smtClean="0"/>
              <a:t>oblique</a:t>
            </a:r>
            <a:r>
              <a:rPr lang="hu-HU" sz="2400" i="1" dirty="0" smtClean="0"/>
              <a:t> = </a:t>
            </a:r>
            <a:r>
              <a:rPr lang="hu-HU" sz="2400" i="1" dirty="0" err="1" smtClean="0"/>
              <a:t>acc</a:t>
            </a:r>
            <a:r>
              <a:rPr lang="hu-HU" sz="2400" i="1" dirty="0" smtClean="0"/>
              <a:t> + </a:t>
            </a:r>
            <a:r>
              <a:rPr lang="hu-HU" sz="2400" i="1" dirty="0" err="1" smtClean="0"/>
              <a:t>gen</a:t>
            </a:r>
            <a:r>
              <a:rPr lang="hu-HU" sz="2400" i="1" dirty="0" smtClean="0"/>
              <a:t>.)</a:t>
            </a:r>
          </a:p>
          <a:p>
            <a:endParaRPr lang="hu-HU" sz="2400" i="1" dirty="0"/>
          </a:p>
        </p:txBody>
      </p:sp>
      <p:sp>
        <p:nvSpPr>
          <p:cNvPr id="3" name="Szövegdoboz 2"/>
          <p:cNvSpPr txBox="1"/>
          <p:nvPr/>
        </p:nvSpPr>
        <p:spPr>
          <a:xfrm>
            <a:off x="6430780" y="944380"/>
            <a:ext cx="544143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 smtClean="0"/>
              <a:t>Sing.</a:t>
            </a:r>
            <a:r>
              <a:rPr lang="hu-HU" sz="2400" i="1" dirty="0" smtClean="0"/>
              <a:t>		</a:t>
            </a:r>
            <a:r>
              <a:rPr lang="hu-HU" sz="2400" i="1" spc="300" dirty="0" err="1" smtClean="0"/>
              <a:t>masc</a:t>
            </a:r>
            <a:r>
              <a:rPr lang="hu-HU" sz="2400" i="1" spc="300" dirty="0" smtClean="0"/>
              <a:t>.		</a:t>
            </a:r>
            <a:r>
              <a:rPr lang="hu-HU" sz="2400" i="1" spc="300" dirty="0" err="1" smtClean="0"/>
              <a:t>fem</a:t>
            </a:r>
            <a:r>
              <a:rPr lang="hu-HU" sz="2400" i="1" spc="300" dirty="0" smtClean="0"/>
              <a:t>.</a:t>
            </a:r>
          </a:p>
          <a:p>
            <a:r>
              <a:rPr lang="hu-HU" sz="2400" dirty="0" err="1" smtClean="0"/>
              <a:t>Nom</a:t>
            </a:r>
            <a:r>
              <a:rPr lang="hu-HU" sz="2400" dirty="0" smtClean="0"/>
              <a:t>		</a:t>
            </a:r>
            <a:r>
              <a:rPr lang="hu-HU" sz="2400" i="1" dirty="0" err="1" smtClean="0"/>
              <a:t>šarr</a:t>
            </a:r>
            <a:r>
              <a:rPr lang="hu-HU" sz="2400" i="1" dirty="0" err="1" smtClean="0">
                <a:solidFill>
                  <a:srgbClr val="FF0000"/>
                </a:solidFill>
              </a:rPr>
              <a:t>u</a:t>
            </a:r>
            <a:r>
              <a:rPr lang="hu-HU" sz="2400" i="1" dirty="0" err="1" smtClean="0">
                <a:solidFill>
                  <a:schemeClr val="accent6"/>
                </a:solidFill>
              </a:rPr>
              <a:t>m</a:t>
            </a:r>
            <a:r>
              <a:rPr lang="hu-HU" sz="2400" i="1" dirty="0" smtClean="0"/>
              <a:t>		</a:t>
            </a:r>
            <a:r>
              <a:rPr lang="hu-HU" sz="2400" i="1" dirty="0" err="1" smtClean="0"/>
              <a:t>šarr</a:t>
            </a:r>
            <a:r>
              <a:rPr lang="hu-HU" sz="2400" i="1" dirty="0" err="1" smtClean="0">
                <a:solidFill>
                  <a:schemeClr val="accent1">
                    <a:lumMod val="75000"/>
                  </a:schemeClr>
                </a:solidFill>
              </a:rPr>
              <a:t>at</a:t>
            </a:r>
            <a:r>
              <a:rPr lang="hu-HU" sz="2400" i="1" dirty="0" err="1" smtClean="0">
                <a:solidFill>
                  <a:srgbClr val="FF0000"/>
                </a:solidFill>
              </a:rPr>
              <a:t>u</a:t>
            </a:r>
            <a:r>
              <a:rPr lang="hu-HU" sz="2400" i="1" dirty="0" err="1" smtClean="0">
                <a:solidFill>
                  <a:schemeClr val="accent6"/>
                </a:solidFill>
              </a:rPr>
              <a:t>m</a:t>
            </a:r>
            <a:endParaRPr lang="hu-HU" sz="2400" dirty="0" smtClean="0">
              <a:solidFill>
                <a:schemeClr val="accent6"/>
              </a:solidFill>
            </a:endParaRPr>
          </a:p>
          <a:p>
            <a:r>
              <a:rPr lang="hu-HU" sz="2400" dirty="0" err="1" smtClean="0"/>
              <a:t>Acc</a:t>
            </a:r>
            <a:r>
              <a:rPr lang="hu-HU" sz="2400" dirty="0" smtClean="0"/>
              <a:t>		</a:t>
            </a:r>
            <a:r>
              <a:rPr lang="hu-HU" sz="2400" i="1" dirty="0" err="1" smtClean="0"/>
              <a:t>šarr</a:t>
            </a:r>
            <a:r>
              <a:rPr lang="hu-HU" sz="2400" i="1" dirty="0" err="1" smtClean="0">
                <a:solidFill>
                  <a:srgbClr val="FF0000"/>
                </a:solidFill>
              </a:rPr>
              <a:t>a</a:t>
            </a:r>
            <a:r>
              <a:rPr lang="hu-HU" sz="2400" i="1" dirty="0" err="1" smtClean="0">
                <a:solidFill>
                  <a:schemeClr val="accent6"/>
                </a:solidFill>
              </a:rPr>
              <a:t>m</a:t>
            </a:r>
            <a:r>
              <a:rPr lang="hu-HU" sz="2400" i="1" dirty="0"/>
              <a:t>	</a:t>
            </a:r>
            <a:r>
              <a:rPr lang="hu-HU" sz="2400" i="1" dirty="0" smtClean="0"/>
              <a:t>	</a:t>
            </a:r>
            <a:r>
              <a:rPr lang="hu-HU" sz="2400" i="1" dirty="0" err="1" smtClean="0"/>
              <a:t>šarr</a:t>
            </a:r>
            <a:r>
              <a:rPr lang="hu-HU" sz="2400" i="1" dirty="0" err="1" smtClean="0">
                <a:solidFill>
                  <a:schemeClr val="accent1">
                    <a:lumMod val="75000"/>
                  </a:schemeClr>
                </a:solidFill>
              </a:rPr>
              <a:t>at</a:t>
            </a:r>
            <a:r>
              <a:rPr lang="hu-HU" sz="2400" i="1" dirty="0" err="1" smtClean="0">
                <a:solidFill>
                  <a:srgbClr val="FF0000"/>
                </a:solidFill>
              </a:rPr>
              <a:t>a</a:t>
            </a:r>
            <a:r>
              <a:rPr lang="hu-HU" sz="2400" i="1" dirty="0" err="1" smtClean="0">
                <a:solidFill>
                  <a:schemeClr val="accent6"/>
                </a:solidFill>
              </a:rPr>
              <a:t>m</a:t>
            </a:r>
            <a:endParaRPr lang="hu-HU" sz="2400" dirty="0" smtClean="0">
              <a:solidFill>
                <a:schemeClr val="accent6"/>
              </a:solidFill>
            </a:endParaRPr>
          </a:p>
          <a:p>
            <a:r>
              <a:rPr lang="hu-HU" sz="2400" dirty="0" err="1" smtClean="0"/>
              <a:t>Gen</a:t>
            </a:r>
            <a:r>
              <a:rPr lang="hu-HU" sz="2400" dirty="0" smtClean="0"/>
              <a:t>		</a:t>
            </a:r>
            <a:r>
              <a:rPr lang="hu-HU" sz="2400" i="1" dirty="0" err="1" smtClean="0"/>
              <a:t>šarr</a:t>
            </a:r>
            <a:r>
              <a:rPr lang="hu-HU" sz="2400" i="1" dirty="0" err="1" smtClean="0">
                <a:solidFill>
                  <a:srgbClr val="FF0000"/>
                </a:solidFill>
              </a:rPr>
              <a:t>i</a:t>
            </a:r>
            <a:r>
              <a:rPr lang="hu-HU" sz="2400" i="1" dirty="0" err="1" smtClean="0">
                <a:solidFill>
                  <a:schemeClr val="accent6"/>
                </a:solidFill>
              </a:rPr>
              <a:t>m</a:t>
            </a:r>
            <a:r>
              <a:rPr lang="hu-HU" sz="2400" i="1" dirty="0" smtClean="0"/>
              <a:t>		</a:t>
            </a:r>
            <a:r>
              <a:rPr lang="hu-HU" sz="2400" i="1" dirty="0" err="1" smtClean="0"/>
              <a:t>šarr</a:t>
            </a:r>
            <a:r>
              <a:rPr lang="hu-HU" sz="2400" i="1" dirty="0" err="1" smtClean="0">
                <a:solidFill>
                  <a:schemeClr val="accent1">
                    <a:lumMod val="75000"/>
                  </a:schemeClr>
                </a:solidFill>
              </a:rPr>
              <a:t>at</a:t>
            </a:r>
            <a:r>
              <a:rPr lang="hu-HU" sz="2400" i="1" dirty="0" err="1" smtClean="0">
                <a:solidFill>
                  <a:srgbClr val="FF0000"/>
                </a:solidFill>
              </a:rPr>
              <a:t>i</a:t>
            </a:r>
            <a:r>
              <a:rPr lang="hu-HU" sz="2400" i="1" dirty="0" err="1" smtClean="0">
                <a:solidFill>
                  <a:schemeClr val="accent6"/>
                </a:solidFill>
              </a:rPr>
              <a:t>m</a:t>
            </a:r>
            <a:endParaRPr lang="hu-HU" sz="2400" dirty="0" smtClean="0">
              <a:solidFill>
                <a:schemeClr val="accent6"/>
              </a:solidFill>
            </a:endParaRPr>
          </a:p>
          <a:p>
            <a:endParaRPr lang="hu-HU" sz="2400" dirty="0"/>
          </a:p>
          <a:p>
            <a:r>
              <a:rPr lang="hu-HU" sz="2400" b="1" dirty="0" err="1" smtClean="0"/>
              <a:t>Dualis</a:t>
            </a:r>
            <a:endParaRPr lang="hu-HU" sz="2400" b="1" dirty="0" smtClean="0"/>
          </a:p>
          <a:p>
            <a:r>
              <a:rPr lang="hu-HU" sz="2400" dirty="0" err="1" smtClean="0"/>
              <a:t>Nom</a:t>
            </a:r>
            <a:r>
              <a:rPr lang="hu-HU" sz="2400" dirty="0" smtClean="0"/>
              <a:t>		</a:t>
            </a:r>
            <a:r>
              <a:rPr lang="hu-HU" sz="2400" i="1" dirty="0" err="1" smtClean="0"/>
              <a:t>šarr</a:t>
            </a:r>
            <a:r>
              <a:rPr lang="hu-HU" sz="2400" i="1" dirty="0" err="1" smtClean="0">
                <a:solidFill>
                  <a:srgbClr val="FF0000"/>
                </a:solidFill>
              </a:rPr>
              <a:t>ān</a:t>
            </a:r>
            <a:r>
              <a:rPr lang="hu-HU" sz="2400" i="1" dirty="0" smtClean="0"/>
              <a:t>		</a:t>
            </a:r>
            <a:r>
              <a:rPr lang="hu-HU" sz="2400" i="1" dirty="0" err="1" smtClean="0"/>
              <a:t>šarr</a:t>
            </a:r>
            <a:r>
              <a:rPr lang="hu-HU" sz="2400" i="1" dirty="0" err="1" smtClean="0">
                <a:solidFill>
                  <a:schemeClr val="accent1">
                    <a:lumMod val="75000"/>
                  </a:schemeClr>
                </a:solidFill>
              </a:rPr>
              <a:t>at</a:t>
            </a:r>
            <a:r>
              <a:rPr lang="hu-HU" sz="2400" i="1" dirty="0" err="1" smtClean="0">
                <a:solidFill>
                  <a:srgbClr val="FF0000"/>
                </a:solidFill>
              </a:rPr>
              <a:t>ān</a:t>
            </a:r>
            <a:endParaRPr lang="hu-HU" sz="2400" dirty="0" smtClean="0">
              <a:solidFill>
                <a:srgbClr val="FF0000"/>
              </a:solidFill>
            </a:endParaRPr>
          </a:p>
          <a:p>
            <a:r>
              <a:rPr lang="hu-HU" sz="2400" dirty="0" err="1" smtClean="0"/>
              <a:t>Acc</a:t>
            </a:r>
            <a:r>
              <a:rPr lang="hu-HU" sz="2400" dirty="0" smtClean="0"/>
              <a:t>+</a:t>
            </a:r>
            <a:r>
              <a:rPr lang="hu-HU" sz="2400" dirty="0" err="1" smtClean="0"/>
              <a:t>Gen</a:t>
            </a:r>
            <a:r>
              <a:rPr lang="hu-HU" sz="2400" dirty="0" smtClean="0"/>
              <a:t>	</a:t>
            </a:r>
            <a:r>
              <a:rPr lang="hu-HU" sz="2400" i="1" dirty="0" err="1" smtClean="0"/>
              <a:t>šarr</a:t>
            </a:r>
            <a:r>
              <a:rPr lang="hu-HU" sz="2400" i="1" dirty="0" err="1" smtClean="0">
                <a:solidFill>
                  <a:srgbClr val="FF0000"/>
                </a:solidFill>
              </a:rPr>
              <a:t>īn</a:t>
            </a:r>
            <a:r>
              <a:rPr lang="hu-HU" sz="2400" i="1" dirty="0" smtClean="0"/>
              <a:t>		</a:t>
            </a:r>
            <a:r>
              <a:rPr lang="hu-HU" sz="2400" i="1" dirty="0" err="1" smtClean="0"/>
              <a:t>šarr</a:t>
            </a:r>
            <a:r>
              <a:rPr lang="hu-HU" sz="2400" i="1" dirty="0" err="1" smtClean="0">
                <a:solidFill>
                  <a:schemeClr val="accent1">
                    <a:lumMod val="75000"/>
                  </a:schemeClr>
                </a:solidFill>
              </a:rPr>
              <a:t>at</a:t>
            </a:r>
            <a:r>
              <a:rPr lang="hu-HU" sz="2400" i="1" dirty="0" err="1" smtClean="0">
                <a:solidFill>
                  <a:srgbClr val="FF0000"/>
                </a:solidFill>
              </a:rPr>
              <a:t>īn</a:t>
            </a:r>
            <a:endParaRPr lang="hu-HU" sz="2400" dirty="0" smtClean="0">
              <a:solidFill>
                <a:srgbClr val="FF0000"/>
              </a:solidFill>
            </a:endParaRPr>
          </a:p>
          <a:p>
            <a:endParaRPr lang="hu-HU" sz="2400" dirty="0" smtClean="0"/>
          </a:p>
          <a:p>
            <a:r>
              <a:rPr lang="hu-HU" sz="2400" b="1" dirty="0" err="1" smtClean="0"/>
              <a:t>Pluralis</a:t>
            </a:r>
            <a:endParaRPr lang="hu-HU" sz="2400" b="1" dirty="0"/>
          </a:p>
          <a:p>
            <a:r>
              <a:rPr lang="hu-HU" sz="2400" dirty="0" err="1" smtClean="0"/>
              <a:t>Nom</a:t>
            </a:r>
            <a:r>
              <a:rPr lang="hu-HU" sz="2400" dirty="0" smtClean="0"/>
              <a:t>		</a:t>
            </a:r>
            <a:r>
              <a:rPr lang="hu-HU" sz="2400" i="1" dirty="0" err="1" smtClean="0"/>
              <a:t>šarr</a:t>
            </a:r>
            <a:r>
              <a:rPr lang="hu-HU" sz="2400" i="1" dirty="0" err="1" smtClean="0">
                <a:solidFill>
                  <a:srgbClr val="FF0000"/>
                </a:solidFill>
              </a:rPr>
              <a:t>ū</a:t>
            </a:r>
            <a:r>
              <a:rPr lang="hu-HU" sz="2400" i="1" dirty="0" smtClean="0"/>
              <a:t>		</a:t>
            </a:r>
            <a:r>
              <a:rPr lang="hu-HU" sz="2400" i="1" dirty="0" err="1" smtClean="0"/>
              <a:t>šarr</a:t>
            </a:r>
            <a:r>
              <a:rPr lang="hu-HU" sz="2400" i="1" dirty="0" err="1" smtClean="0">
                <a:solidFill>
                  <a:schemeClr val="accent1">
                    <a:lumMod val="75000"/>
                  </a:schemeClr>
                </a:solidFill>
              </a:rPr>
              <a:t>āt</a:t>
            </a:r>
            <a:r>
              <a:rPr lang="hu-HU" sz="2400" i="1" dirty="0" err="1" smtClean="0">
                <a:solidFill>
                  <a:srgbClr val="FF0000"/>
                </a:solidFill>
              </a:rPr>
              <a:t>u</a:t>
            </a:r>
            <a:r>
              <a:rPr lang="hu-HU" sz="2400" i="1" dirty="0" err="1" smtClean="0">
                <a:solidFill>
                  <a:schemeClr val="accent6"/>
                </a:solidFill>
              </a:rPr>
              <a:t>m</a:t>
            </a:r>
            <a:endParaRPr lang="hu-HU" sz="2400" dirty="0">
              <a:solidFill>
                <a:schemeClr val="accent6"/>
              </a:solidFill>
            </a:endParaRPr>
          </a:p>
          <a:p>
            <a:r>
              <a:rPr lang="hu-HU" sz="2400" dirty="0" err="1" smtClean="0"/>
              <a:t>Acc</a:t>
            </a:r>
            <a:r>
              <a:rPr lang="hu-HU" sz="2400" dirty="0" smtClean="0"/>
              <a:t>+</a:t>
            </a:r>
            <a:r>
              <a:rPr lang="hu-HU" sz="2400" dirty="0" err="1" smtClean="0"/>
              <a:t>Gen</a:t>
            </a:r>
            <a:r>
              <a:rPr lang="hu-HU" sz="2400" dirty="0" smtClean="0"/>
              <a:t>	</a:t>
            </a:r>
            <a:r>
              <a:rPr lang="hu-HU" sz="2400" i="1" dirty="0" err="1" smtClean="0"/>
              <a:t>šarr</a:t>
            </a:r>
            <a:r>
              <a:rPr lang="hu-HU" sz="2400" i="1" dirty="0" err="1" smtClean="0">
                <a:solidFill>
                  <a:srgbClr val="FF0000"/>
                </a:solidFill>
              </a:rPr>
              <a:t>ī</a:t>
            </a:r>
            <a:r>
              <a:rPr lang="hu-HU" sz="2400" i="1" dirty="0" smtClean="0"/>
              <a:t>		</a:t>
            </a:r>
            <a:r>
              <a:rPr lang="hu-HU" sz="2400" i="1" dirty="0" err="1" smtClean="0"/>
              <a:t>šarr</a:t>
            </a:r>
            <a:r>
              <a:rPr lang="hu-HU" sz="2400" i="1" dirty="0" err="1" smtClean="0">
                <a:solidFill>
                  <a:schemeClr val="accent1">
                    <a:lumMod val="75000"/>
                  </a:schemeClr>
                </a:solidFill>
              </a:rPr>
              <a:t>āt</a:t>
            </a:r>
            <a:r>
              <a:rPr lang="hu-HU" sz="2400" i="1" dirty="0" err="1" smtClean="0">
                <a:solidFill>
                  <a:srgbClr val="FF0000"/>
                </a:solidFill>
              </a:rPr>
              <a:t>i</a:t>
            </a:r>
            <a:r>
              <a:rPr lang="hu-HU" sz="2400" i="1" dirty="0" err="1" smtClean="0">
                <a:solidFill>
                  <a:schemeClr val="accent6"/>
                </a:solidFill>
              </a:rPr>
              <a:t>m</a:t>
            </a:r>
            <a:endParaRPr lang="hu-HU" sz="24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93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316828" cy="1600200"/>
          </a:xfrm>
        </p:spPr>
        <p:txBody>
          <a:bodyPr/>
          <a:lstStyle/>
          <a:p>
            <a:r>
              <a:rPr lang="hu-HU" sz="4400" dirty="0" err="1" smtClean="0"/>
              <a:t>Proto-sémi</a:t>
            </a:r>
            <a:r>
              <a:rPr lang="hu-HU" sz="4400" dirty="0" smtClean="0"/>
              <a:t> esetrendszer</a:t>
            </a:r>
            <a:endParaRPr lang="hu-HU" sz="4400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4556671" cy="4223479"/>
          </a:xfrm>
        </p:spPr>
        <p:txBody>
          <a:bodyPr/>
          <a:lstStyle/>
          <a:p>
            <a:endParaRPr lang="hu-HU" dirty="0" smtClean="0"/>
          </a:p>
          <a:p>
            <a:r>
              <a:rPr lang="hu-HU" sz="2400" i="1" dirty="0" smtClean="0"/>
              <a:t>nominativus, </a:t>
            </a:r>
            <a:br>
              <a:rPr lang="hu-HU" sz="2400" i="1" dirty="0" smtClean="0"/>
            </a:br>
            <a:r>
              <a:rPr lang="hu-HU" sz="2400" i="1" dirty="0" smtClean="0"/>
              <a:t>accusativus, </a:t>
            </a:r>
            <a:br>
              <a:rPr lang="hu-HU" sz="2400" i="1" dirty="0" smtClean="0"/>
            </a:br>
            <a:r>
              <a:rPr lang="hu-HU" sz="2400" i="1" dirty="0" smtClean="0"/>
              <a:t>genitivus, </a:t>
            </a:r>
            <a:br>
              <a:rPr lang="hu-HU" sz="2400" i="1" dirty="0" smtClean="0"/>
            </a:br>
            <a:endParaRPr lang="hu-HU" sz="2400" i="1" dirty="0" smtClean="0"/>
          </a:p>
          <a:p>
            <a:r>
              <a:rPr lang="hu-HU" sz="2400" i="1" dirty="0" smtClean="0"/>
              <a:t>(</a:t>
            </a:r>
            <a:r>
              <a:rPr lang="hu-HU" sz="2400" i="1" dirty="0" err="1" smtClean="0"/>
              <a:t>oblique</a:t>
            </a:r>
            <a:r>
              <a:rPr lang="hu-HU" sz="2400" i="1" dirty="0" smtClean="0"/>
              <a:t> = </a:t>
            </a:r>
            <a:r>
              <a:rPr lang="hu-HU" sz="2400" i="1" dirty="0" err="1" smtClean="0"/>
              <a:t>acc</a:t>
            </a:r>
            <a:r>
              <a:rPr lang="hu-HU" sz="2400" i="1" dirty="0" smtClean="0"/>
              <a:t> + </a:t>
            </a:r>
            <a:r>
              <a:rPr lang="hu-HU" sz="2400" i="1" dirty="0" err="1" smtClean="0"/>
              <a:t>gen</a:t>
            </a:r>
            <a:r>
              <a:rPr lang="hu-HU" sz="2400" i="1" dirty="0" smtClean="0"/>
              <a:t>.)</a:t>
            </a:r>
          </a:p>
          <a:p>
            <a:endParaRPr lang="hu-HU" sz="2400" i="1" dirty="0"/>
          </a:p>
          <a:p>
            <a:r>
              <a:rPr lang="hu-HU" sz="2400" dirty="0" err="1" smtClean="0"/>
              <a:t>V.ö</a:t>
            </a:r>
            <a:r>
              <a:rPr lang="hu-HU" sz="2400" dirty="0" smtClean="0"/>
              <a:t>. </a:t>
            </a:r>
            <a:r>
              <a:rPr lang="hu-HU" sz="2400" dirty="0" err="1" smtClean="0"/>
              <a:t>A&amp;Ch</a:t>
            </a:r>
            <a:r>
              <a:rPr lang="hu-HU" sz="2400" dirty="0" smtClean="0"/>
              <a:t>. p. 4.</a:t>
            </a:r>
          </a:p>
          <a:p>
            <a:endParaRPr lang="hu-HU" sz="2400" i="1" dirty="0"/>
          </a:p>
        </p:txBody>
      </p:sp>
      <p:sp>
        <p:nvSpPr>
          <p:cNvPr id="3" name="Szövegdoboz 2"/>
          <p:cNvSpPr txBox="1"/>
          <p:nvPr/>
        </p:nvSpPr>
        <p:spPr>
          <a:xfrm>
            <a:off x="6430780" y="944380"/>
            <a:ext cx="544143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 smtClean="0"/>
              <a:t>Sing.</a:t>
            </a:r>
            <a:r>
              <a:rPr lang="hu-HU" sz="2400" i="1" dirty="0" smtClean="0"/>
              <a:t>		</a:t>
            </a:r>
            <a:r>
              <a:rPr lang="hu-HU" sz="2400" i="1" spc="300" dirty="0" err="1" smtClean="0"/>
              <a:t>masc</a:t>
            </a:r>
            <a:r>
              <a:rPr lang="hu-HU" sz="2400" i="1" spc="300" dirty="0" smtClean="0"/>
              <a:t>.		</a:t>
            </a:r>
          </a:p>
          <a:p>
            <a:r>
              <a:rPr lang="hu-HU" sz="2400" dirty="0" err="1" smtClean="0"/>
              <a:t>Nom</a:t>
            </a:r>
            <a:r>
              <a:rPr lang="hu-HU" sz="2400" dirty="0" smtClean="0"/>
              <a:t>		</a:t>
            </a:r>
            <a:r>
              <a:rPr lang="hu-HU" sz="2400" i="1" dirty="0" err="1" smtClean="0"/>
              <a:t>-</a:t>
            </a:r>
            <a:r>
              <a:rPr lang="hu-HU" sz="2400" i="1" dirty="0" err="1" smtClean="0">
                <a:solidFill>
                  <a:srgbClr val="FF0000"/>
                </a:solidFill>
              </a:rPr>
              <a:t>u</a:t>
            </a:r>
            <a:r>
              <a:rPr lang="hu-HU" sz="2400" i="1" dirty="0" err="1" smtClean="0">
                <a:solidFill>
                  <a:schemeClr val="accent6"/>
                </a:solidFill>
              </a:rPr>
              <a:t>-</a:t>
            </a:r>
            <a:r>
              <a:rPr lang="hu-HU" sz="2400" i="1" dirty="0" smtClean="0"/>
              <a:t>		</a:t>
            </a:r>
            <a:endParaRPr lang="hu-HU" sz="2400" dirty="0" smtClean="0">
              <a:solidFill>
                <a:schemeClr val="accent6"/>
              </a:solidFill>
            </a:endParaRPr>
          </a:p>
          <a:p>
            <a:r>
              <a:rPr lang="hu-HU" sz="2400" dirty="0" err="1" smtClean="0"/>
              <a:t>Acc</a:t>
            </a:r>
            <a:r>
              <a:rPr lang="hu-HU" sz="2400" dirty="0" smtClean="0"/>
              <a:t>		</a:t>
            </a:r>
            <a:r>
              <a:rPr lang="hu-HU" sz="2400" i="1" dirty="0" err="1" smtClean="0"/>
              <a:t>-</a:t>
            </a:r>
            <a:r>
              <a:rPr lang="hu-HU" sz="2400" i="1" dirty="0" err="1" smtClean="0">
                <a:solidFill>
                  <a:srgbClr val="FF0000"/>
                </a:solidFill>
              </a:rPr>
              <a:t>a</a:t>
            </a:r>
            <a:r>
              <a:rPr lang="hu-HU" sz="2400" i="1" dirty="0" err="1" smtClean="0">
                <a:solidFill>
                  <a:schemeClr val="accent6"/>
                </a:solidFill>
              </a:rPr>
              <a:t>-</a:t>
            </a:r>
            <a:r>
              <a:rPr lang="hu-HU" sz="2400" i="1" dirty="0"/>
              <a:t>	</a:t>
            </a:r>
            <a:r>
              <a:rPr lang="hu-HU" sz="2400" i="1" dirty="0" smtClean="0"/>
              <a:t>	</a:t>
            </a:r>
            <a:endParaRPr lang="hu-HU" sz="2400" dirty="0" smtClean="0">
              <a:solidFill>
                <a:schemeClr val="accent6"/>
              </a:solidFill>
            </a:endParaRPr>
          </a:p>
          <a:p>
            <a:r>
              <a:rPr lang="hu-HU" sz="2400" dirty="0" err="1" smtClean="0"/>
              <a:t>Gen</a:t>
            </a:r>
            <a:r>
              <a:rPr lang="hu-HU" sz="2400" dirty="0" smtClean="0"/>
              <a:t>		</a:t>
            </a:r>
            <a:r>
              <a:rPr lang="hu-HU" sz="2400" i="1" dirty="0" err="1" smtClean="0"/>
              <a:t>-</a:t>
            </a:r>
            <a:r>
              <a:rPr lang="hu-HU" sz="2400" i="1" dirty="0" err="1" smtClean="0">
                <a:solidFill>
                  <a:srgbClr val="FF0000"/>
                </a:solidFill>
              </a:rPr>
              <a:t>i</a:t>
            </a:r>
            <a:r>
              <a:rPr lang="hu-HU" sz="2400" i="1" dirty="0" err="1" smtClean="0">
                <a:solidFill>
                  <a:schemeClr val="accent6"/>
                </a:solidFill>
              </a:rPr>
              <a:t>-</a:t>
            </a:r>
            <a:r>
              <a:rPr lang="hu-HU" sz="2400" i="1" dirty="0" smtClean="0"/>
              <a:t>		</a:t>
            </a:r>
            <a:endParaRPr lang="hu-HU" sz="2400" dirty="0" smtClean="0">
              <a:solidFill>
                <a:schemeClr val="accent6"/>
              </a:solidFill>
            </a:endParaRPr>
          </a:p>
          <a:p>
            <a:endParaRPr lang="hu-HU" sz="2400" dirty="0"/>
          </a:p>
          <a:p>
            <a:r>
              <a:rPr lang="hu-HU" sz="2400" b="1" dirty="0" err="1" smtClean="0"/>
              <a:t>Dualis</a:t>
            </a:r>
            <a:endParaRPr lang="hu-HU" sz="2400" b="1" dirty="0" smtClean="0"/>
          </a:p>
          <a:p>
            <a:r>
              <a:rPr lang="hu-HU" sz="2400" dirty="0" err="1" smtClean="0"/>
              <a:t>Nom</a:t>
            </a:r>
            <a:r>
              <a:rPr lang="hu-HU" sz="2400" dirty="0" smtClean="0"/>
              <a:t>		</a:t>
            </a:r>
            <a:r>
              <a:rPr lang="hu-HU" sz="2400" i="1" dirty="0" err="1" smtClean="0"/>
              <a:t>-</a:t>
            </a:r>
            <a:r>
              <a:rPr lang="hu-HU" sz="2400" i="1" dirty="0" err="1" smtClean="0">
                <a:solidFill>
                  <a:srgbClr val="FF0000"/>
                </a:solidFill>
              </a:rPr>
              <a:t>ā-</a:t>
            </a:r>
            <a:r>
              <a:rPr lang="hu-HU" sz="2400" i="1" dirty="0" smtClean="0"/>
              <a:t>		</a:t>
            </a:r>
            <a:endParaRPr lang="hu-HU" sz="2400" dirty="0" smtClean="0">
              <a:solidFill>
                <a:srgbClr val="FF0000"/>
              </a:solidFill>
            </a:endParaRPr>
          </a:p>
          <a:p>
            <a:r>
              <a:rPr lang="hu-HU" sz="2400" dirty="0" err="1" smtClean="0"/>
              <a:t>Acc</a:t>
            </a:r>
            <a:r>
              <a:rPr lang="hu-HU" sz="2400" dirty="0" smtClean="0"/>
              <a:t>+</a:t>
            </a:r>
            <a:r>
              <a:rPr lang="hu-HU" sz="2400" dirty="0" err="1" smtClean="0"/>
              <a:t>Gen</a:t>
            </a:r>
            <a:r>
              <a:rPr lang="hu-HU" sz="2400" dirty="0" smtClean="0"/>
              <a:t>	</a:t>
            </a:r>
            <a:r>
              <a:rPr lang="hu-HU" sz="2400" i="1" dirty="0" err="1" smtClean="0"/>
              <a:t>-</a:t>
            </a:r>
            <a:r>
              <a:rPr lang="hu-HU" sz="2400" i="1" dirty="0" err="1" smtClean="0">
                <a:solidFill>
                  <a:srgbClr val="FF0000"/>
                </a:solidFill>
              </a:rPr>
              <a:t>ay-</a:t>
            </a:r>
            <a:r>
              <a:rPr lang="hu-HU" sz="2400" i="1" dirty="0" smtClean="0"/>
              <a:t>		</a:t>
            </a:r>
            <a:endParaRPr lang="hu-HU" sz="2400" dirty="0" smtClean="0">
              <a:solidFill>
                <a:srgbClr val="FF0000"/>
              </a:solidFill>
            </a:endParaRPr>
          </a:p>
          <a:p>
            <a:endParaRPr lang="hu-HU" sz="2400" dirty="0" smtClean="0"/>
          </a:p>
          <a:p>
            <a:r>
              <a:rPr lang="hu-HU" sz="2400" b="1" dirty="0" err="1" smtClean="0"/>
              <a:t>Pluralis</a:t>
            </a:r>
            <a:endParaRPr lang="hu-HU" sz="2400" b="1" dirty="0"/>
          </a:p>
          <a:p>
            <a:r>
              <a:rPr lang="hu-HU" sz="2400" dirty="0" err="1" smtClean="0"/>
              <a:t>Nom</a:t>
            </a:r>
            <a:r>
              <a:rPr lang="hu-HU" sz="2400" dirty="0" smtClean="0"/>
              <a:t>		</a:t>
            </a:r>
            <a:r>
              <a:rPr lang="hu-HU" sz="2400" i="1" dirty="0" err="1" smtClean="0"/>
              <a:t>-</a:t>
            </a:r>
            <a:r>
              <a:rPr lang="hu-HU" sz="2400" i="1" dirty="0" err="1" smtClean="0">
                <a:solidFill>
                  <a:srgbClr val="FF0000"/>
                </a:solidFill>
              </a:rPr>
              <a:t>ū</a:t>
            </a:r>
            <a:r>
              <a:rPr lang="hu-HU" sz="2400" i="1" dirty="0" smtClean="0"/>
              <a:t>		</a:t>
            </a:r>
            <a:endParaRPr lang="hu-HU" sz="2400" dirty="0">
              <a:solidFill>
                <a:schemeClr val="accent6"/>
              </a:solidFill>
            </a:endParaRPr>
          </a:p>
          <a:p>
            <a:r>
              <a:rPr lang="hu-HU" sz="2400" dirty="0" err="1" smtClean="0"/>
              <a:t>Acc</a:t>
            </a:r>
            <a:r>
              <a:rPr lang="hu-HU" sz="2400" dirty="0" smtClean="0"/>
              <a:t>+</a:t>
            </a:r>
            <a:r>
              <a:rPr lang="hu-HU" sz="2400" dirty="0" err="1" smtClean="0"/>
              <a:t>Gen</a:t>
            </a:r>
            <a:r>
              <a:rPr lang="hu-HU" sz="2400" dirty="0" smtClean="0"/>
              <a:t>	</a:t>
            </a:r>
            <a:r>
              <a:rPr lang="hu-HU" sz="2400" i="1" dirty="0" err="1" smtClean="0"/>
              <a:t>-</a:t>
            </a:r>
            <a:r>
              <a:rPr lang="hu-HU" sz="2400" i="1" dirty="0" err="1" smtClean="0">
                <a:solidFill>
                  <a:srgbClr val="FF0000"/>
                </a:solidFill>
              </a:rPr>
              <a:t>ī</a:t>
            </a:r>
            <a:r>
              <a:rPr lang="hu-HU" sz="2400" i="1" dirty="0" smtClean="0"/>
              <a:t>		</a:t>
            </a:r>
            <a:endParaRPr lang="hu-HU" sz="24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87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Tanulság és figyelmeztetés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hu-HU" dirty="0" smtClean="0"/>
              <a:t>Szintaxis: mely szófajok milyen szerepet töltenek be a mondatban?</a:t>
            </a:r>
          </a:p>
          <a:p>
            <a:pPr>
              <a:lnSpc>
                <a:spcPct val="110000"/>
              </a:lnSpc>
            </a:pPr>
            <a:r>
              <a:rPr lang="hu-HU" dirty="0" smtClean="0"/>
              <a:t>A félév során három szint keveredni fog:</a:t>
            </a:r>
          </a:p>
          <a:p>
            <a:pPr lvl="1">
              <a:lnSpc>
                <a:spcPct val="110000"/>
              </a:lnSpc>
            </a:pPr>
            <a:r>
              <a:rPr lang="hu-HU" dirty="0" smtClean="0"/>
              <a:t>Morfológia (alaktan)</a:t>
            </a:r>
          </a:p>
          <a:p>
            <a:pPr lvl="2">
              <a:lnSpc>
                <a:spcPct val="110000"/>
              </a:lnSpc>
              <a:buNone/>
            </a:pPr>
            <a:r>
              <a:rPr lang="hu-HU" dirty="0" smtClean="0"/>
              <a:t>Például: </a:t>
            </a:r>
            <a:r>
              <a:rPr lang="hu-HU" i="1" dirty="0" err="1" smtClean="0"/>
              <a:t>-ti</a:t>
            </a:r>
            <a:r>
              <a:rPr lang="hu-HU" i="1" dirty="0" smtClean="0"/>
              <a:t>, </a:t>
            </a:r>
            <a:r>
              <a:rPr lang="hu-HU" i="1" dirty="0" err="1" smtClean="0"/>
              <a:t>-ta</a:t>
            </a:r>
            <a:r>
              <a:rPr lang="hu-HU" i="1" dirty="0" smtClean="0"/>
              <a:t>, </a:t>
            </a:r>
            <a:r>
              <a:rPr lang="hu-HU" i="1" dirty="0" err="1" smtClean="0"/>
              <a:t>-t</a:t>
            </a:r>
            <a:r>
              <a:rPr lang="hu-HU" i="1" dirty="0" smtClean="0"/>
              <a:t>, Ø, </a:t>
            </a:r>
            <a:r>
              <a:rPr lang="hu-HU" i="1" dirty="0" err="1" smtClean="0"/>
              <a:t>-a</a:t>
            </a:r>
            <a:r>
              <a:rPr lang="hu-HU" i="1" dirty="0" smtClean="0"/>
              <a:t>, </a:t>
            </a:r>
            <a:r>
              <a:rPr lang="hu-HU" i="1" dirty="0" err="1" smtClean="0"/>
              <a:t>-nu</a:t>
            </a:r>
            <a:r>
              <a:rPr lang="hu-HU" i="1" dirty="0" smtClean="0"/>
              <a:t>, </a:t>
            </a:r>
            <a:r>
              <a:rPr lang="hu-HU" i="1" dirty="0" err="1" smtClean="0"/>
              <a:t>-tem</a:t>
            </a:r>
            <a:r>
              <a:rPr lang="hu-HU" i="1" dirty="0" smtClean="0"/>
              <a:t>, </a:t>
            </a:r>
            <a:r>
              <a:rPr lang="hu-HU" i="1" dirty="0" err="1" smtClean="0"/>
              <a:t>-ten</a:t>
            </a:r>
            <a:r>
              <a:rPr lang="hu-HU" i="1" dirty="0" smtClean="0"/>
              <a:t>, </a:t>
            </a:r>
            <a:r>
              <a:rPr lang="hu-HU" i="1" dirty="0" err="1" smtClean="0"/>
              <a:t>-u</a:t>
            </a:r>
            <a:r>
              <a:rPr lang="hu-HU" dirty="0" smtClean="0"/>
              <a:t> szuffixumot kap.</a:t>
            </a:r>
          </a:p>
          <a:p>
            <a:pPr lvl="1">
              <a:lnSpc>
                <a:spcPct val="110000"/>
              </a:lnSpc>
            </a:pPr>
            <a:r>
              <a:rPr lang="hu-HU" dirty="0" smtClean="0"/>
              <a:t>Szintaxis (mondattan)</a:t>
            </a:r>
          </a:p>
          <a:p>
            <a:pPr lvl="2">
              <a:lnSpc>
                <a:spcPct val="110000"/>
              </a:lnSpc>
              <a:buNone/>
            </a:pPr>
            <a:r>
              <a:rPr lang="hu-HU" dirty="0" smtClean="0"/>
              <a:t>Például: </a:t>
            </a:r>
            <a:r>
              <a:rPr lang="hu-HU" i="1" dirty="0" smtClean="0"/>
              <a:t>az igei állítmány szerepét tölti be, alaphelyzetben a mondat elejére kerül, az alannyal egyezik nemben, számban és személyben</a:t>
            </a:r>
            <a:r>
              <a:rPr lang="hu-HU" dirty="0" smtClean="0"/>
              <a:t>.</a:t>
            </a:r>
          </a:p>
          <a:p>
            <a:pPr lvl="1">
              <a:lnSpc>
                <a:spcPct val="110000"/>
              </a:lnSpc>
            </a:pPr>
            <a:r>
              <a:rPr lang="hu-HU" dirty="0" smtClean="0"/>
              <a:t>Szemantika (jelentéstan)</a:t>
            </a:r>
          </a:p>
          <a:p>
            <a:pPr lvl="2">
              <a:lnSpc>
                <a:spcPct val="110000"/>
              </a:lnSpc>
              <a:buNone/>
            </a:pPr>
            <a:r>
              <a:rPr lang="hu-HU" dirty="0" smtClean="0"/>
              <a:t>Például: </a:t>
            </a:r>
            <a:r>
              <a:rPr lang="hu-HU" i="1" dirty="0" smtClean="0"/>
              <a:t>befejezett (leggyakrabban múlt idejű) cselekvést fejez ki</a:t>
            </a:r>
            <a:r>
              <a:rPr lang="hu-HU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Tanulság és figyelmeztetés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hu-HU" dirty="0" smtClean="0"/>
              <a:t>Szintaxis: mely szófajok milyen szerepet töltenek be a mondatban?</a:t>
            </a:r>
          </a:p>
          <a:p>
            <a:pPr>
              <a:lnSpc>
                <a:spcPct val="110000"/>
              </a:lnSpc>
            </a:pPr>
            <a:r>
              <a:rPr lang="hu-HU" dirty="0" smtClean="0"/>
              <a:t>A félév során három szint keveredni fog:</a:t>
            </a:r>
          </a:p>
          <a:p>
            <a:pPr lvl="1">
              <a:lnSpc>
                <a:spcPct val="110000"/>
              </a:lnSpc>
            </a:pPr>
            <a:r>
              <a:rPr lang="hu-HU" dirty="0" smtClean="0"/>
              <a:t>Morfológia (alaktan)</a:t>
            </a:r>
          </a:p>
          <a:p>
            <a:pPr lvl="1">
              <a:lnSpc>
                <a:spcPct val="110000"/>
              </a:lnSpc>
            </a:pPr>
            <a:r>
              <a:rPr lang="hu-HU" dirty="0" smtClean="0"/>
              <a:t>Szintaxis (mondattan)</a:t>
            </a:r>
          </a:p>
          <a:p>
            <a:pPr lvl="1">
              <a:lnSpc>
                <a:spcPct val="110000"/>
              </a:lnSpc>
            </a:pPr>
            <a:r>
              <a:rPr lang="hu-HU" dirty="0" smtClean="0"/>
              <a:t>Szemantika (jelentéstan)</a:t>
            </a:r>
          </a:p>
          <a:p>
            <a:pPr>
              <a:lnSpc>
                <a:spcPct val="110000"/>
              </a:lnSpc>
            </a:pPr>
            <a:r>
              <a:rPr lang="hu-HU" dirty="0" smtClean="0"/>
              <a:t>A három összeforr, ami nélkül nem jutunk el a szavaktól a szövegig.</a:t>
            </a:r>
          </a:p>
          <a:p>
            <a:pPr>
              <a:lnSpc>
                <a:spcPct val="110000"/>
              </a:lnSpc>
            </a:pPr>
            <a:r>
              <a:rPr lang="hu-HU" dirty="0" smtClean="0"/>
              <a:t>Sok hagyományos nyelvtan (így a tankönyvünk is) összemossák őket.</a:t>
            </a:r>
          </a:p>
          <a:p>
            <a:pPr>
              <a:lnSpc>
                <a:spcPct val="110000"/>
              </a:lnSpc>
            </a:pPr>
            <a:r>
              <a:rPr lang="hu-HU" dirty="0" smtClean="0"/>
              <a:t>Tudatosítsuk a különbséget, mielőtt a kölcsönhatásukat vizsgáljuk.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Arnold &amp; </a:t>
            </a:r>
            <a:r>
              <a:rPr lang="hu-HU" dirty="0" err="1" smtClean="0"/>
              <a:t>Choi</a:t>
            </a:r>
            <a:r>
              <a:rPr lang="hu-HU" dirty="0" smtClean="0"/>
              <a:t> 2.1-2.3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6043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Nominativus</a:t>
            </a:r>
            <a:r>
              <a:rPr lang="en-US" dirty="0" smtClean="0"/>
              <a:t>: </a:t>
            </a:r>
            <a:r>
              <a:rPr lang="en-US" sz="3600" dirty="0" err="1" smtClean="0"/>
              <a:t>az</a:t>
            </a:r>
            <a:r>
              <a:rPr lang="en-US" sz="3600" dirty="0" smtClean="0"/>
              <a:t> </a:t>
            </a:r>
            <a:r>
              <a:rPr lang="hu-HU" sz="3600" dirty="0" smtClean="0"/>
              <a:t>önmagában álló főnév esete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199" y="1825625"/>
            <a:ext cx="11095495" cy="4351338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hu-HU" dirty="0" smtClean="0"/>
              <a:t>Alany (</a:t>
            </a:r>
            <a:r>
              <a:rPr lang="hu-HU" dirty="0" err="1" smtClean="0"/>
              <a:t>subject</a:t>
            </a:r>
            <a:r>
              <a:rPr lang="hu-HU" dirty="0" smtClean="0"/>
              <a:t>)</a:t>
            </a:r>
          </a:p>
          <a:p>
            <a:pPr>
              <a:lnSpc>
                <a:spcPct val="120000"/>
              </a:lnSpc>
            </a:pPr>
            <a:r>
              <a:rPr lang="hu-HU" dirty="0" smtClean="0"/>
              <a:t>Állítmány névszói része (</a:t>
            </a:r>
            <a:r>
              <a:rPr lang="hu-HU" dirty="0" err="1" smtClean="0"/>
              <a:t>predicate</a:t>
            </a:r>
            <a:r>
              <a:rPr lang="hu-HU" dirty="0" smtClean="0"/>
              <a:t> </a:t>
            </a:r>
            <a:r>
              <a:rPr lang="hu-HU" dirty="0" err="1" smtClean="0"/>
              <a:t>nominative</a:t>
            </a:r>
            <a:r>
              <a:rPr lang="hu-HU" dirty="0" smtClean="0"/>
              <a:t>): állítmányi nominativus</a:t>
            </a:r>
          </a:p>
          <a:p>
            <a:pPr>
              <a:lnSpc>
                <a:spcPct val="120000"/>
              </a:lnSpc>
            </a:pPr>
            <a:r>
              <a:rPr lang="hu-HU" dirty="0" err="1" smtClean="0"/>
              <a:t>Vocativus</a:t>
            </a:r>
            <a:endParaRPr lang="hu-HU" dirty="0" smtClean="0"/>
          </a:p>
          <a:p>
            <a:pPr>
              <a:lnSpc>
                <a:spcPct val="120000"/>
              </a:lnSpc>
            </a:pPr>
            <a:r>
              <a:rPr lang="hu-HU" dirty="0" smtClean="0"/>
              <a:t>Nominativus </a:t>
            </a:r>
            <a:r>
              <a:rPr lang="hu-HU" dirty="0" err="1" smtClean="0"/>
              <a:t>absolutus</a:t>
            </a:r>
            <a:r>
              <a:rPr lang="hu-HU" dirty="0" smtClean="0"/>
              <a:t>: mondat fókusza (BT: inkább topikja?)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hu-HU" dirty="0" smtClean="0"/>
              <a:t>	(1)	</a:t>
            </a:r>
            <a:r>
              <a:rPr lang="hu-HU" i="1" dirty="0" smtClean="0"/>
              <a:t>A kenyeret megette a gyerek. 	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hu-HU" dirty="0" smtClean="0"/>
              <a:t>	(2)</a:t>
            </a:r>
            <a:r>
              <a:rPr lang="hu-HU" dirty="0"/>
              <a:t>	</a:t>
            </a:r>
            <a:r>
              <a:rPr lang="hu-HU" i="1" dirty="0" smtClean="0"/>
              <a:t>A kenyeret ette meg a gyerek.</a:t>
            </a:r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117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főnevekkel kapcsolatos </a:t>
            </a:r>
            <a:br>
              <a:rPr lang="hu-HU" dirty="0" smtClean="0"/>
            </a:br>
            <a:r>
              <a:rPr lang="hu-HU" dirty="0" smtClean="0"/>
              <a:t>elsőéves tananyag ismétlése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7239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Accusativus</a:t>
            </a:r>
            <a:r>
              <a:rPr lang="en-US" dirty="0" smtClean="0"/>
              <a:t>:</a:t>
            </a:r>
            <a:r>
              <a:rPr lang="en-US" sz="3400" dirty="0" smtClean="0"/>
              <a:t> </a:t>
            </a:r>
            <a:r>
              <a:rPr lang="en-US" sz="3400" dirty="0" err="1" smtClean="0"/>
              <a:t>az</a:t>
            </a:r>
            <a:r>
              <a:rPr lang="en-US" sz="3400" dirty="0" smtClean="0"/>
              <a:t> </a:t>
            </a:r>
            <a:r>
              <a:rPr lang="hu-HU" sz="3400" dirty="0" smtClean="0"/>
              <a:t>igéhez kapcsolódó főnév esete</a:t>
            </a:r>
            <a:endParaRPr lang="hu-HU" sz="34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hu-HU" dirty="0" smtClean="0"/>
              <a:t>Tárgy (</a:t>
            </a:r>
            <a:r>
              <a:rPr lang="hu-HU" dirty="0" err="1" smtClean="0"/>
              <a:t>object</a:t>
            </a:r>
            <a:r>
              <a:rPr lang="hu-HU" dirty="0" smtClean="0"/>
              <a:t>)</a:t>
            </a:r>
          </a:p>
          <a:p>
            <a:pPr lvl="1">
              <a:lnSpc>
                <a:spcPct val="120000"/>
              </a:lnSpc>
            </a:pPr>
            <a:r>
              <a:rPr lang="hu-HU" dirty="0" smtClean="0"/>
              <a:t>Iránytárgy (</a:t>
            </a:r>
            <a:r>
              <a:rPr lang="hu-HU" dirty="0" err="1" smtClean="0"/>
              <a:t>affected</a:t>
            </a:r>
            <a:r>
              <a:rPr lang="hu-HU" dirty="0" smtClean="0"/>
              <a:t>)</a:t>
            </a:r>
          </a:p>
          <a:p>
            <a:pPr lvl="1">
              <a:lnSpc>
                <a:spcPct val="120000"/>
              </a:lnSpc>
            </a:pPr>
            <a:r>
              <a:rPr lang="hu-HU" dirty="0" smtClean="0"/>
              <a:t>Eredménytárgy (</a:t>
            </a:r>
            <a:r>
              <a:rPr lang="hu-HU" dirty="0" err="1" smtClean="0"/>
              <a:t>effected</a:t>
            </a:r>
            <a:r>
              <a:rPr lang="hu-HU" dirty="0" smtClean="0"/>
              <a:t>)</a:t>
            </a:r>
          </a:p>
          <a:p>
            <a:pPr lvl="1">
              <a:lnSpc>
                <a:spcPct val="120000"/>
              </a:lnSpc>
            </a:pPr>
            <a:r>
              <a:rPr lang="hu-HU" dirty="0" smtClean="0"/>
              <a:t>Belső tárgy (</a:t>
            </a:r>
            <a:r>
              <a:rPr lang="hu-HU" dirty="0" err="1" smtClean="0"/>
              <a:t>internal</a:t>
            </a:r>
            <a:r>
              <a:rPr lang="hu-HU" dirty="0" smtClean="0"/>
              <a:t>)</a:t>
            </a:r>
          </a:p>
          <a:p>
            <a:pPr lvl="1">
              <a:lnSpc>
                <a:spcPct val="120000"/>
              </a:lnSpc>
            </a:pPr>
            <a:r>
              <a:rPr lang="hu-HU" dirty="0" smtClean="0"/>
              <a:t>Vonzat</a:t>
            </a:r>
          </a:p>
          <a:p>
            <a:pPr lvl="1">
              <a:lnSpc>
                <a:spcPct val="120000"/>
              </a:lnSpc>
            </a:pPr>
            <a:r>
              <a:rPr lang="hu-HU" dirty="0" smtClean="0"/>
              <a:t>Kettős tárgy</a:t>
            </a:r>
          </a:p>
          <a:p>
            <a:pPr>
              <a:lnSpc>
                <a:spcPct val="120000"/>
              </a:lnSpc>
            </a:pPr>
            <a:endParaRPr lang="hu-HU" dirty="0" smtClean="0"/>
          </a:p>
          <a:p>
            <a:pPr>
              <a:lnSpc>
                <a:spcPct val="120000"/>
              </a:lnSpc>
            </a:pPr>
            <a:r>
              <a:rPr lang="hu-HU" dirty="0" smtClean="0"/>
              <a:t>Határozó: hely, idő, mód, állapot, specifikáció, anyag, eredmény</a:t>
            </a:r>
          </a:p>
        </p:txBody>
      </p:sp>
    </p:spTree>
    <p:extLst>
      <p:ext uri="{BB962C8B-B14F-4D97-AF65-F5344CB8AC3E}">
        <p14:creationId xmlns:p14="http://schemas.microsoft.com/office/powerpoint/2010/main" val="127560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Genitivus</a:t>
            </a:r>
            <a:r>
              <a:rPr lang="en-US" dirty="0" smtClean="0"/>
              <a:t>: </a:t>
            </a:r>
            <a:r>
              <a:rPr lang="en-US" sz="3400" dirty="0" smtClean="0"/>
              <a:t>a</a:t>
            </a:r>
            <a:r>
              <a:rPr lang="hu-HU" sz="3400" dirty="0" smtClean="0"/>
              <a:t> főnévhez kapcsolódó főnév esete</a:t>
            </a:r>
            <a:endParaRPr lang="hu-HU" sz="34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573306"/>
            <a:ext cx="10515600" cy="4603657"/>
          </a:xfrm>
        </p:spPr>
        <p:txBody>
          <a:bodyPr numCol="2"/>
          <a:lstStyle/>
          <a:p>
            <a:r>
              <a:rPr lang="hu-HU" dirty="0" err="1" smtClean="0"/>
              <a:t>Possessive</a:t>
            </a:r>
            <a:endParaRPr lang="hu-HU" dirty="0" smtClean="0"/>
          </a:p>
          <a:p>
            <a:r>
              <a:rPr lang="hu-HU" dirty="0" err="1" smtClean="0"/>
              <a:t>Relationship</a:t>
            </a:r>
            <a:endParaRPr lang="hu-HU" dirty="0" smtClean="0"/>
          </a:p>
          <a:p>
            <a:r>
              <a:rPr lang="hu-HU" dirty="0" err="1" smtClean="0"/>
              <a:t>Subjective</a:t>
            </a:r>
            <a:endParaRPr lang="hu-HU" dirty="0" smtClean="0"/>
          </a:p>
          <a:p>
            <a:r>
              <a:rPr lang="hu-HU" dirty="0" err="1" smtClean="0"/>
              <a:t>Objective</a:t>
            </a:r>
            <a:endParaRPr lang="hu-HU" dirty="0" smtClean="0"/>
          </a:p>
          <a:p>
            <a:endParaRPr lang="hu-HU" dirty="0" smtClean="0"/>
          </a:p>
          <a:p>
            <a:pPr marL="457200" indent="-457200">
              <a:buAutoNum type="arabicParenBoth"/>
            </a:pPr>
            <a:r>
              <a:rPr lang="hu-HU" sz="2200" dirty="0" smtClean="0"/>
              <a:t>Az oroszlán simogatása veszélyes.</a:t>
            </a:r>
          </a:p>
          <a:p>
            <a:pPr marL="457200" indent="-457200">
              <a:buAutoNum type="arabicParenBoth"/>
            </a:pPr>
            <a:r>
              <a:rPr lang="hu-HU" sz="2200" dirty="0" smtClean="0"/>
              <a:t>Az </a:t>
            </a:r>
            <a:r>
              <a:rPr lang="hu-HU" sz="2200" dirty="0"/>
              <a:t>oroszlán simogatása veszélyes.</a:t>
            </a:r>
          </a:p>
          <a:p>
            <a:pPr>
              <a:buNone/>
            </a:pPr>
            <a:endParaRPr lang="en-US" sz="1100" dirty="0" smtClean="0"/>
          </a:p>
          <a:p>
            <a:pPr>
              <a:buNone/>
            </a:pPr>
            <a:r>
              <a:rPr lang="en-US" sz="2200" dirty="0" smtClean="0"/>
              <a:t>(1)</a:t>
            </a:r>
            <a:r>
              <a:rPr lang="en-US" dirty="0" smtClean="0"/>
              <a:t>	</a:t>
            </a:r>
            <a:r>
              <a:rPr lang="he-IL" dirty="0" smtClean="0"/>
              <a:t>שָמְרׅי</a:t>
            </a:r>
            <a:endParaRPr lang="hu-HU" dirty="0" smtClean="0"/>
          </a:p>
          <a:p>
            <a:pPr>
              <a:buNone/>
            </a:pPr>
            <a:r>
              <a:rPr lang="en-US" sz="2200" dirty="0" smtClean="0"/>
              <a:t>(2)	</a:t>
            </a:r>
            <a:r>
              <a:rPr lang="he-IL" dirty="0" smtClean="0"/>
              <a:t>שָמְרֵנׅי</a:t>
            </a:r>
            <a:endParaRPr lang="hu-HU" dirty="0" smtClean="0"/>
          </a:p>
          <a:p>
            <a:pPr>
              <a:buNone/>
            </a:pPr>
            <a:endParaRPr lang="hu-HU" dirty="0" smtClean="0"/>
          </a:p>
          <a:p>
            <a:r>
              <a:rPr lang="hu-HU" dirty="0" err="1" smtClean="0"/>
              <a:t>Attributive</a:t>
            </a:r>
            <a:endParaRPr lang="hu-HU" dirty="0" smtClean="0"/>
          </a:p>
          <a:p>
            <a:r>
              <a:rPr lang="hu-HU" dirty="0" err="1" smtClean="0"/>
              <a:t>Specification</a:t>
            </a:r>
            <a:endParaRPr lang="hu-HU" dirty="0" smtClean="0"/>
          </a:p>
          <a:p>
            <a:r>
              <a:rPr lang="hu-HU" dirty="0" err="1" smtClean="0"/>
              <a:t>Cause</a:t>
            </a:r>
            <a:endParaRPr lang="hu-HU" dirty="0" smtClean="0"/>
          </a:p>
          <a:p>
            <a:r>
              <a:rPr lang="hu-HU" dirty="0" err="1" smtClean="0"/>
              <a:t>Purpose</a:t>
            </a:r>
            <a:endParaRPr lang="hu-HU" dirty="0" smtClean="0"/>
          </a:p>
          <a:p>
            <a:r>
              <a:rPr lang="hu-HU" dirty="0" err="1" smtClean="0"/>
              <a:t>Means</a:t>
            </a:r>
            <a:endParaRPr lang="hu-HU" dirty="0" smtClean="0"/>
          </a:p>
          <a:p>
            <a:r>
              <a:rPr lang="hu-HU" dirty="0" err="1" smtClean="0"/>
              <a:t>Material</a:t>
            </a:r>
            <a:endParaRPr lang="hu-HU" dirty="0" smtClean="0"/>
          </a:p>
          <a:p>
            <a:r>
              <a:rPr lang="hu-HU" dirty="0" err="1" smtClean="0"/>
              <a:t>Measure</a:t>
            </a:r>
            <a:endParaRPr lang="hu-HU" dirty="0" smtClean="0"/>
          </a:p>
          <a:p>
            <a:r>
              <a:rPr lang="hu-HU" dirty="0" err="1" smtClean="0"/>
              <a:t>Explicative</a:t>
            </a:r>
            <a:endParaRPr lang="hu-HU" dirty="0" smtClean="0"/>
          </a:p>
          <a:p>
            <a:r>
              <a:rPr lang="hu-HU" dirty="0" err="1" smtClean="0"/>
              <a:t>Superlative</a:t>
            </a:r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1870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Házi feladat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2889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59758" cy="1325563"/>
          </a:xfrm>
        </p:spPr>
        <p:txBody>
          <a:bodyPr/>
          <a:lstStyle/>
          <a:p>
            <a:r>
              <a:rPr lang="hu-HU" altLang="hu-HU" dirty="0" smtClean="0"/>
              <a:t>Következő órára: olvasandó + házi feladat</a:t>
            </a:r>
          </a:p>
        </p:txBody>
      </p:sp>
      <p:sp>
        <p:nvSpPr>
          <p:cNvPr id="15363" name="Tartalom helye 2"/>
          <p:cNvSpPr>
            <a:spLocks noGrp="1"/>
          </p:cNvSpPr>
          <p:nvPr>
            <p:ph idx="1"/>
          </p:nvPr>
        </p:nvSpPr>
        <p:spPr>
          <a:xfrm>
            <a:off x="838200" y="1578191"/>
            <a:ext cx="10515600" cy="4650126"/>
          </a:xfrm>
        </p:spPr>
        <p:txBody>
          <a:bodyPr/>
          <a:lstStyle/>
          <a:p>
            <a:pPr marL="538163" indent="-538163">
              <a:buAutoNum type="arabicPeriod"/>
            </a:pPr>
            <a:r>
              <a:rPr lang="hu-HU" altLang="hu-HU" u="sng" dirty="0" smtClean="0"/>
              <a:t>Elolvasni:</a:t>
            </a:r>
            <a:r>
              <a:rPr lang="hu-HU" altLang="hu-HU" dirty="0" smtClean="0"/>
              <a:t> 2.4-2.5 szakaszok.</a:t>
            </a:r>
          </a:p>
          <a:p>
            <a:pPr marL="538163" indent="-538163">
              <a:buAutoNum type="arabicPeriod"/>
            </a:pPr>
            <a:endParaRPr lang="hu-HU" altLang="hu-HU" sz="1200" dirty="0" smtClean="0"/>
          </a:p>
          <a:p>
            <a:pPr marL="538163" indent="-538163">
              <a:buNone/>
            </a:pPr>
            <a:r>
              <a:rPr lang="hu-HU" altLang="hu-HU" dirty="0" smtClean="0"/>
              <a:t>2.	Melléknevek, névmások: az elsőéves tananyag </a:t>
            </a:r>
            <a:r>
              <a:rPr lang="hu-HU" altLang="hu-HU" u="sng" dirty="0" smtClean="0"/>
              <a:t>átismétlése</a:t>
            </a:r>
            <a:r>
              <a:rPr lang="hu-HU" altLang="hu-HU" dirty="0" smtClean="0"/>
              <a:t>.</a:t>
            </a:r>
          </a:p>
          <a:p>
            <a:pPr marL="538163" indent="-538163"/>
            <a:endParaRPr lang="hu-HU" altLang="hu-HU" sz="1200" u="sng" dirty="0" smtClean="0"/>
          </a:p>
          <a:p>
            <a:pPr marL="538163" indent="-538163">
              <a:buNone/>
            </a:pPr>
            <a:r>
              <a:rPr lang="hu-HU" altLang="hu-HU" dirty="0" smtClean="0"/>
              <a:t>3.	A mára kiválasztott, feldolgozott </a:t>
            </a:r>
            <a:r>
              <a:rPr lang="hu-HU" altLang="hu-HU" u="sng" dirty="0" smtClean="0"/>
              <a:t>10 bibliai versből</a:t>
            </a:r>
            <a:endParaRPr lang="hu-HU" altLang="hu-HU" dirty="0" smtClean="0"/>
          </a:p>
          <a:p>
            <a:pPr marL="539750"/>
            <a:r>
              <a:rPr lang="hu-HU" altLang="hu-HU" dirty="0" smtClean="0"/>
              <a:t>az összegyűjtött és elemzett </a:t>
            </a:r>
            <a:r>
              <a:rPr lang="hu-HU" altLang="hu-HU" u="sng" dirty="0" smtClean="0"/>
              <a:t>főneveket</a:t>
            </a:r>
            <a:r>
              <a:rPr lang="hu-HU" altLang="hu-HU" dirty="0" smtClean="0"/>
              <a:t>:</a:t>
            </a:r>
          </a:p>
          <a:p>
            <a:pPr marL="900113" lvl="1">
              <a:lnSpc>
                <a:spcPct val="110000"/>
              </a:lnSpc>
            </a:pPr>
            <a:r>
              <a:rPr lang="hu-HU" altLang="hu-HU" dirty="0" smtClean="0"/>
              <a:t>besorolni az Arnold &amp; </a:t>
            </a:r>
            <a:r>
              <a:rPr lang="hu-HU" altLang="hu-HU" dirty="0" err="1" smtClean="0"/>
              <a:t>Choi</a:t>
            </a:r>
            <a:r>
              <a:rPr lang="hu-HU" altLang="hu-HU" dirty="0" smtClean="0"/>
              <a:t> 2.1-2.3 szerinti kategóriákba</a:t>
            </a:r>
          </a:p>
          <a:p>
            <a:pPr marL="900113" lvl="1">
              <a:lnSpc>
                <a:spcPct val="110000"/>
              </a:lnSpc>
            </a:pPr>
            <a:r>
              <a:rPr lang="hu-HU" altLang="hu-HU" dirty="0" smtClean="0"/>
              <a:t>van olyan főnév, amelyik egyikbe se / többe is besorolható?</a:t>
            </a:r>
          </a:p>
          <a:p>
            <a:pPr marL="900113" lvl="1">
              <a:lnSpc>
                <a:spcPct val="110000"/>
              </a:lnSpc>
            </a:pPr>
            <a:r>
              <a:rPr lang="hu-HU" altLang="hu-HU" dirty="0" smtClean="0"/>
              <a:t>ha szükséges, akkor rövid magyarázat is. </a:t>
            </a:r>
          </a:p>
          <a:p>
            <a:pPr marL="539750"/>
            <a:r>
              <a:rPr lang="en-US" altLang="hu-HU" dirty="0" smtClean="0"/>
              <a:t>Pap</a:t>
            </a:r>
            <a:r>
              <a:rPr lang="hu-HU" altLang="hu-HU" dirty="0" err="1" smtClean="0"/>
              <a:t>íron</a:t>
            </a:r>
            <a:r>
              <a:rPr lang="hu-HU" altLang="hu-HU" dirty="0" smtClean="0"/>
              <a:t>, a tanszéki titkárságon leadva. Határidő: </a:t>
            </a:r>
            <a:r>
              <a:rPr lang="hu-HU" altLang="hu-HU" b="1" dirty="0" smtClean="0"/>
              <a:t>hétfő</a:t>
            </a:r>
            <a:r>
              <a:rPr lang="hu-HU" altLang="hu-HU" dirty="0" smtClean="0"/>
              <a:t> dél (12:00).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175558"/>
            <a:ext cx="10515600" cy="1325563"/>
          </a:xfrm>
        </p:spPr>
        <p:txBody>
          <a:bodyPr/>
          <a:lstStyle/>
          <a:p>
            <a:pPr algn="ctr"/>
            <a:r>
              <a:rPr lang="hu-HU" i="1" dirty="0" smtClean="0"/>
              <a:t>Viszlát jövő szerdán!</a:t>
            </a:r>
            <a:endParaRPr lang="hu-HU" i="1" dirty="0"/>
          </a:p>
        </p:txBody>
      </p:sp>
    </p:spTree>
    <p:extLst>
      <p:ext uri="{BB962C8B-B14F-4D97-AF65-F5344CB8AC3E}">
        <p14:creationId xmlns:p14="http://schemas.microsoft.com/office/powerpoint/2010/main" val="82988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óra céljai: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718049"/>
            <a:ext cx="10515600" cy="4351338"/>
          </a:xfrm>
        </p:spPr>
        <p:txBody>
          <a:bodyPr/>
          <a:lstStyle/>
          <a:p>
            <a:r>
              <a:rPr lang="hu-HU" dirty="0" smtClean="0"/>
              <a:t>Középhaladó bibliai héber nyelvtan: </a:t>
            </a:r>
            <a:r>
              <a:rPr lang="hu-HU" dirty="0"/>
              <a:t>	</a:t>
            </a:r>
            <a:r>
              <a:rPr lang="hu-HU" i="1" dirty="0" smtClean="0"/>
              <a:t>a szavaktól a szövegig</a:t>
            </a:r>
          </a:p>
          <a:p>
            <a:pPr marL="0" indent="0" algn="ctr">
              <a:buNone/>
            </a:pPr>
            <a:endParaRPr lang="hu-HU" dirty="0" smtClean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Az elsőéves tananyag átismétlése</a:t>
            </a:r>
            <a:endParaRPr lang="hu-HU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132455884"/>
              </p:ext>
            </p:extLst>
          </p:nvPr>
        </p:nvGraphicFramePr>
        <p:xfrm>
          <a:off x="1057640" y="2173712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815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80855"/>
            <a:ext cx="10515600" cy="4889968"/>
          </a:xfrm>
        </p:spPr>
        <p:txBody>
          <a:bodyPr/>
          <a:lstStyle/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pPr marL="0" indent="0">
              <a:buNone/>
            </a:pPr>
            <a:endParaRPr lang="hu-HU" sz="10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hu-HU" dirty="0" smtClean="0"/>
              <a:t>Bogyó </a:t>
            </a:r>
            <a:r>
              <a:rPr lang="hu-HU" sz="3400" i="1" baseline="-25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hu-HU" sz="3400" i="1" baseline="-25000" dirty="0" smtClean="0"/>
              <a:t> </a:t>
            </a:r>
            <a:r>
              <a:rPr lang="hu-HU" dirty="0"/>
              <a:t>, </a:t>
            </a:r>
            <a:r>
              <a:rPr lang="hu-HU" dirty="0" err="1"/>
              <a:t>Babóca</a:t>
            </a:r>
            <a:r>
              <a:rPr lang="hu-HU" dirty="0"/>
              <a:t> </a:t>
            </a:r>
            <a:r>
              <a:rPr lang="hu-HU" sz="3400" i="1" baseline="-25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hu-HU" dirty="0" smtClean="0"/>
              <a:t> </a:t>
            </a:r>
            <a:r>
              <a:rPr lang="hu-HU" dirty="0"/>
              <a:t>és Baltazár </a:t>
            </a:r>
            <a:r>
              <a:rPr lang="hu-HU" sz="3400" i="1" baseline="-25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hu-HU" dirty="0" smtClean="0"/>
              <a:t> korán reggel elindultak a rétre, hogy kipróbálják az ejtőernyőt, amit </a:t>
            </a:r>
            <a:r>
              <a:rPr lang="hu-HU" dirty="0"/>
              <a:t>a </a:t>
            </a:r>
            <a:r>
              <a:rPr lang="hu-HU" dirty="0" smtClean="0"/>
              <a:t>méhecske  varrt.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3807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80855"/>
            <a:ext cx="10515600" cy="4889968"/>
          </a:xfrm>
        </p:spPr>
        <p:txBody>
          <a:bodyPr/>
          <a:lstStyle/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pPr marL="0" indent="0">
              <a:buNone/>
            </a:pPr>
            <a:endParaRPr lang="hu-HU" sz="10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hu-HU" dirty="0" smtClean="0"/>
              <a:t>Bogyó </a:t>
            </a:r>
            <a:r>
              <a:rPr lang="hu-HU" sz="3400" i="1" baseline="-25000" dirty="0" smtClean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hu-HU" sz="3400" i="1" baseline="-25000" dirty="0" smtClean="0"/>
              <a:t> </a:t>
            </a:r>
            <a:r>
              <a:rPr lang="hu-HU" dirty="0"/>
              <a:t>, </a:t>
            </a:r>
            <a:r>
              <a:rPr lang="hu-HU" dirty="0" err="1"/>
              <a:t>Babóca</a:t>
            </a:r>
            <a:r>
              <a:rPr lang="hu-HU" dirty="0"/>
              <a:t> </a:t>
            </a:r>
            <a:r>
              <a:rPr lang="hu-HU" sz="3400" i="1" baseline="-25000" dirty="0" smtClean="0">
                <a:solidFill>
                  <a:schemeClr val="accent6">
                    <a:lumMod val="75000"/>
                  </a:schemeClr>
                </a:solidFill>
              </a:rPr>
              <a:t>j</a:t>
            </a:r>
            <a:r>
              <a:rPr lang="hu-HU" dirty="0"/>
              <a:t> és Baltazár </a:t>
            </a:r>
            <a:r>
              <a:rPr lang="hu-HU" sz="3400" i="1" baseline="-25000" dirty="0" smtClean="0">
                <a:solidFill>
                  <a:schemeClr val="accent6">
                    <a:lumMod val="75000"/>
                  </a:schemeClr>
                </a:solidFill>
              </a:rPr>
              <a:t>k</a:t>
            </a:r>
            <a:r>
              <a:rPr lang="hu-HU" dirty="0" smtClean="0"/>
              <a:t> korán reggel elindultak a rétre, hogy kipróbálják az ejtőernyőt, amit </a:t>
            </a:r>
            <a:r>
              <a:rPr lang="hu-HU" dirty="0"/>
              <a:t>a méhecske </a:t>
            </a:r>
            <a:r>
              <a:rPr lang="hu-HU" sz="3400" i="1" baseline="-25000" dirty="0" smtClean="0">
                <a:solidFill>
                  <a:schemeClr val="accent6">
                    <a:lumMod val="75000"/>
                  </a:schemeClr>
                </a:solidFill>
              </a:rPr>
              <a:t>i / j / k / l ?</a:t>
            </a:r>
            <a:r>
              <a:rPr lang="hu-HU" dirty="0" smtClean="0"/>
              <a:t>  varrt.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7610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6010" y="239845"/>
            <a:ext cx="7459980" cy="5332729"/>
          </a:xfrm>
          <a:prstGeom prst="rect">
            <a:avLst/>
          </a:prstGeom>
        </p:spPr>
      </p:pic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80855"/>
            <a:ext cx="10515600" cy="4889968"/>
          </a:xfrm>
        </p:spPr>
        <p:txBody>
          <a:bodyPr/>
          <a:lstStyle/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pPr marL="0" indent="0">
              <a:buNone/>
            </a:pPr>
            <a:endParaRPr lang="hu-HU" sz="10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hu-HU" dirty="0" smtClean="0"/>
              <a:t>Bogyó </a:t>
            </a:r>
            <a:r>
              <a:rPr lang="hu-HU" sz="3400" i="1" baseline="-25000" dirty="0" smtClean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hu-HU" sz="3400" i="1" baseline="-25000" dirty="0" smtClean="0"/>
              <a:t> </a:t>
            </a:r>
            <a:r>
              <a:rPr lang="hu-HU" dirty="0"/>
              <a:t>, </a:t>
            </a:r>
            <a:r>
              <a:rPr lang="hu-HU" dirty="0" err="1"/>
              <a:t>Babóca</a:t>
            </a:r>
            <a:r>
              <a:rPr lang="hu-HU" dirty="0"/>
              <a:t> </a:t>
            </a:r>
            <a:r>
              <a:rPr lang="hu-HU" sz="3400" i="1" baseline="-25000" dirty="0" smtClean="0">
                <a:solidFill>
                  <a:schemeClr val="accent6">
                    <a:lumMod val="75000"/>
                  </a:schemeClr>
                </a:solidFill>
              </a:rPr>
              <a:t>j</a:t>
            </a:r>
            <a:r>
              <a:rPr lang="hu-HU" dirty="0"/>
              <a:t> és Baltazár </a:t>
            </a:r>
            <a:r>
              <a:rPr lang="hu-HU" sz="3400" i="1" baseline="-25000" dirty="0" smtClean="0">
                <a:solidFill>
                  <a:schemeClr val="accent6">
                    <a:lumMod val="75000"/>
                  </a:schemeClr>
                </a:solidFill>
              </a:rPr>
              <a:t>k</a:t>
            </a:r>
            <a:r>
              <a:rPr lang="hu-HU" dirty="0" smtClean="0"/>
              <a:t> korán reggel elindultak a rétre, hogy kipróbálják az ejtőernyőt, amit </a:t>
            </a:r>
            <a:r>
              <a:rPr lang="hu-HU" dirty="0"/>
              <a:t>a méhecske </a:t>
            </a:r>
            <a:r>
              <a:rPr lang="hu-HU" sz="3400" i="1" baseline="-25000" dirty="0" smtClean="0">
                <a:solidFill>
                  <a:schemeClr val="accent6">
                    <a:lumMod val="75000"/>
                  </a:schemeClr>
                </a:solidFill>
              </a:rPr>
              <a:t>i / j / k / l ?</a:t>
            </a:r>
            <a:r>
              <a:rPr lang="hu-HU" dirty="0" smtClean="0"/>
              <a:t>  varrt.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3131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szófajokról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 smtClean="0"/>
          </a:p>
          <a:p>
            <a:pPr algn="ctr"/>
            <a:r>
              <a:rPr lang="hu-HU" sz="3200" dirty="0" smtClean="0">
                <a:solidFill>
                  <a:schemeClr val="tx1"/>
                </a:solidFill>
              </a:rPr>
              <a:t>… avagy „mi az ige”?</a:t>
            </a:r>
            <a:endParaRPr lang="hu-H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6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Általános iskolában azt tanultam, hogy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„Az ige cselekvést, történést, létezést kifejező szófaj”.</a:t>
            </a:r>
          </a:p>
          <a:p>
            <a:endParaRPr lang="hu-HU" dirty="0" smtClean="0"/>
          </a:p>
          <a:p>
            <a:r>
              <a:rPr lang="hu-HU" dirty="0" smtClean="0"/>
              <a:t>Az igenevek (főnévi igenév, melléknévi igenév, határozói igenév) önálló szófaj.</a:t>
            </a:r>
          </a:p>
          <a:p>
            <a:pPr marL="0" indent="0">
              <a:buNone/>
            </a:pPr>
            <a:endParaRPr lang="hu-HU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hu-HU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hu-HU" dirty="0" smtClean="0">
                <a:sym typeface="Wingdings" panose="05000000000000000000" pitchFamily="2" charset="2"/>
              </a:rPr>
              <a:t> Akkor most ige-e: 	</a:t>
            </a:r>
            <a:r>
              <a:rPr lang="hu-HU" i="1" dirty="0" smtClean="0">
                <a:sym typeface="Wingdings" panose="05000000000000000000" pitchFamily="2" charset="2"/>
              </a:rPr>
              <a:t>táncolni, táncolva, tánc, táncolás</a:t>
            </a:r>
            <a:r>
              <a:rPr lang="hu-HU" dirty="0" smtClean="0">
                <a:sym typeface="Wingdings" panose="05000000000000000000" pitchFamily="2" charset="2"/>
              </a:rPr>
              <a:t>?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5663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Szófajok a nyelvi szintek szerint: az ige…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hu-HU" dirty="0" smtClean="0"/>
              <a:t>Szemantika: 	cselekvést, történést, létezést fejez ki.</a:t>
            </a:r>
          </a:p>
          <a:p>
            <a:pPr>
              <a:lnSpc>
                <a:spcPct val="120000"/>
              </a:lnSpc>
            </a:pPr>
            <a:endParaRPr lang="hu-HU" sz="1200" dirty="0" smtClean="0"/>
          </a:p>
          <a:p>
            <a:pPr>
              <a:lnSpc>
                <a:spcPct val="120000"/>
              </a:lnSpc>
            </a:pPr>
            <a:r>
              <a:rPr lang="hu-HU" dirty="0" smtClean="0"/>
              <a:t>Szintaxis:		a mondatban az állítmányi szerepet tölti be.</a:t>
            </a:r>
          </a:p>
          <a:p>
            <a:pPr>
              <a:lnSpc>
                <a:spcPct val="120000"/>
              </a:lnSpc>
            </a:pPr>
            <a:endParaRPr lang="hu-HU" sz="1200" dirty="0" smtClean="0"/>
          </a:p>
          <a:p>
            <a:pPr>
              <a:lnSpc>
                <a:spcPct val="120000"/>
              </a:lnSpc>
            </a:pPr>
            <a:r>
              <a:rPr lang="hu-HU" dirty="0" smtClean="0"/>
              <a:t>Morfológia:</a:t>
            </a:r>
          </a:p>
          <a:p>
            <a:pPr lvl="1">
              <a:lnSpc>
                <a:spcPct val="120000"/>
              </a:lnSpc>
            </a:pPr>
            <a:r>
              <a:rPr lang="hu-HU" u="sng" dirty="0" err="1"/>
              <a:t>Inflekciós</a:t>
            </a:r>
            <a:r>
              <a:rPr lang="hu-HU" dirty="0"/>
              <a:t> (ragozási) morfológia: </a:t>
            </a:r>
            <a:r>
              <a:rPr lang="hu-HU" dirty="0" smtClean="0"/>
              <a:t>igeragozási </a:t>
            </a:r>
            <a:r>
              <a:rPr lang="hu-HU" dirty="0"/>
              <a:t>paradigma </a:t>
            </a:r>
            <a:r>
              <a:rPr lang="hu-HU" dirty="0" smtClean="0"/>
              <a:t>(</a:t>
            </a:r>
            <a:r>
              <a:rPr lang="hu-HU" i="1" dirty="0" smtClean="0"/>
              <a:t>c</a:t>
            </a:r>
            <a:r>
              <a:rPr lang="en-US" i="1" dirty="0" err="1" smtClean="0"/>
              <a:t>onjugation</a:t>
            </a:r>
            <a:r>
              <a:rPr lang="hu-HU" dirty="0" smtClean="0"/>
              <a:t>) szerint:</a:t>
            </a:r>
          </a:p>
          <a:p>
            <a:pPr lvl="2">
              <a:lnSpc>
                <a:spcPct val="120000"/>
              </a:lnSpc>
            </a:pPr>
            <a:r>
              <a:rPr lang="hu-HU" sz="2300" dirty="0"/>
              <a:t>Idő, mód, szám, személy (és nem, stb.) szerinti paradigmába </a:t>
            </a:r>
            <a:r>
              <a:rPr lang="hu-HU" sz="2300" dirty="0" smtClean="0"/>
              <a:t>rendeződik</a:t>
            </a:r>
            <a:r>
              <a:rPr lang="hu-HU" sz="2300" dirty="0"/>
              <a:t>.</a:t>
            </a:r>
          </a:p>
          <a:p>
            <a:pPr lvl="2">
              <a:lnSpc>
                <a:spcPct val="120000"/>
              </a:lnSpc>
            </a:pPr>
            <a:r>
              <a:rPr lang="hu-HU" sz="2300" dirty="0"/>
              <a:t>Ezen paradigma részei a </a:t>
            </a:r>
            <a:r>
              <a:rPr lang="hu-HU" sz="2300" i="1" dirty="0" err="1"/>
              <a:t>non-finit</a:t>
            </a:r>
            <a:r>
              <a:rPr lang="hu-HU" sz="2300" dirty="0"/>
              <a:t> alakok is (igenevek, stb.).</a:t>
            </a:r>
          </a:p>
          <a:p>
            <a:pPr lvl="1">
              <a:lnSpc>
                <a:spcPct val="120000"/>
              </a:lnSpc>
            </a:pPr>
            <a:r>
              <a:rPr lang="hu-HU" u="sng" dirty="0" err="1"/>
              <a:t>Derivációs</a:t>
            </a:r>
            <a:r>
              <a:rPr lang="hu-HU" dirty="0"/>
              <a:t> (képzési) morfológia és szóösszetétel: </a:t>
            </a:r>
            <a:r>
              <a:rPr lang="hu-HU" dirty="0" smtClean="0"/>
              <a:t>„igeként</a:t>
            </a:r>
            <a:r>
              <a:rPr lang="hu-HU" dirty="0"/>
              <a:t>” </a:t>
            </a:r>
            <a:r>
              <a:rPr lang="hu-HU" dirty="0" smtClean="0"/>
              <a:t>viselkedik.</a:t>
            </a:r>
          </a:p>
        </p:txBody>
      </p:sp>
    </p:spTree>
    <p:extLst>
      <p:ext uri="{BB962C8B-B14F-4D97-AF65-F5344CB8AC3E}">
        <p14:creationId xmlns:p14="http://schemas.microsoft.com/office/powerpoint/2010/main" val="381482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</TotalTime>
  <Words>592</Words>
  <Application>Microsoft Office PowerPoint</Application>
  <PresentationFormat>Szélesvásznú</PresentationFormat>
  <Paragraphs>192</Paragraphs>
  <Slides>24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Wingdings</vt:lpstr>
      <vt:lpstr>Office-téma</vt:lpstr>
      <vt:lpstr>Klasszikus héber nyelv 4.: Szintaxis</vt:lpstr>
      <vt:lpstr>A főnevekkel kapcsolatos  elsőéves tananyag ismétlése</vt:lpstr>
      <vt:lpstr>Az óra céljai:</vt:lpstr>
      <vt:lpstr>PowerPoint bemutató</vt:lpstr>
      <vt:lpstr>PowerPoint bemutató</vt:lpstr>
      <vt:lpstr>PowerPoint bemutató</vt:lpstr>
      <vt:lpstr>A szófajokról</vt:lpstr>
      <vt:lpstr>Általános iskolában azt tanultam, hogy</vt:lpstr>
      <vt:lpstr>Szófajok a nyelvi szintek szerint: az ige…</vt:lpstr>
      <vt:lpstr>A főnévről (és a sémi nyelvekről)</vt:lpstr>
      <vt:lpstr>Szófajok a nyelvi szintek szerint: a főnév…</vt:lpstr>
      <vt:lpstr>A magyar esetrendszer</vt:lpstr>
      <vt:lpstr>A szanszkrit esetrendszer</vt:lpstr>
      <vt:lpstr>Akkád (óbabiloni) esetrendszer</vt:lpstr>
      <vt:lpstr>Proto-sémi esetrendszer</vt:lpstr>
      <vt:lpstr>Tanulság és figyelmeztetés</vt:lpstr>
      <vt:lpstr>Tanulság és figyelmeztetés</vt:lpstr>
      <vt:lpstr>Arnold &amp; Choi 2.1-2.3</vt:lpstr>
      <vt:lpstr>Nominativus: az önmagában álló főnév esete</vt:lpstr>
      <vt:lpstr>Accusativus: az igéhez kapcsolódó főnév esete</vt:lpstr>
      <vt:lpstr>Genitivus: a főnévhez kapcsolódó főnév esete</vt:lpstr>
      <vt:lpstr>Házi feladat</vt:lpstr>
      <vt:lpstr>Következő órára: olvasandó + házi feladat</vt:lpstr>
      <vt:lpstr>Viszlát jövő szerdán!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birot</dc:creator>
  <cp:lastModifiedBy>birot</cp:lastModifiedBy>
  <cp:revision>105</cp:revision>
  <dcterms:created xsi:type="dcterms:W3CDTF">2014-09-05T15:07:34Z</dcterms:created>
  <dcterms:modified xsi:type="dcterms:W3CDTF">2014-09-18T11:23:44Z</dcterms:modified>
</cp:coreProperties>
</file>