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309" r:id="rId4"/>
    <p:sldId id="310" r:id="rId5"/>
    <p:sldId id="299" r:id="rId6"/>
    <p:sldId id="305" r:id="rId7"/>
    <p:sldId id="297" r:id="rId8"/>
    <p:sldId id="306" r:id="rId9"/>
    <p:sldId id="312" r:id="rId10"/>
    <p:sldId id="307" r:id="rId11"/>
    <p:sldId id="311" r:id="rId12"/>
    <p:sldId id="308" r:id="rId13"/>
    <p:sldId id="285" r:id="rId14"/>
    <p:sldId id="258" r:id="rId15"/>
    <p:sldId id="287" r:id="rId16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96A2-F6AD-4F15-BF3E-38414CACD252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518F-DECE-45B8-A42A-7E19702337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074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EE26-CDED-4E89-AA28-EC9B08504758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CE9A-8CD8-440F-9F3A-949B85CD4B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1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8015-61BF-435C-8270-63443FC15B07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58B1-4003-4C18-9129-C21E15263C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92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C76B-5275-45E9-8D7A-D9670D3DE57B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2F0A-09A5-4DF6-8C53-0000FAC054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627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4B024-D166-46F5-A7B9-5264B246E624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0883-FD5F-4D26-A6DC-FE9B8C5D0E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981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FC10-A453-43C6-B48B-7735C177838B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8D1C-6EDC-4A89-968F-9B1B6EAAD8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893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373-91E0-4457-BD3B-789C7A1E2ACE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C6006-606D-46E7-B42A-0814BB484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08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79B3-6823-4BEC-866F-9F25D7089105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3FC7-6D27-4CCB-95F1-1DAFD9303B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04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9251-DAFF-48CC-8CBD-7A54AE7CB94E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3125E-EFB4-4074-8D73-523A924201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28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8E6A-6928-4D79-95FC-F9FF8B453948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3EE7-7E4D-4F8E-84B4-C5A8E9278E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8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2A19-851A-49C5-AB58-A9E17A2209CD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B44E5-4111-4603-975D-39044B2BE0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67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879-521B-4723-ADBB-7C4F2CCDB267}" type="datetimeFigureOut">
              <a:rPr lang="hu-HU"/>
              <a:pPr>
                <a:defRPr/>
              </a:pPr>
              <a:t>2014.09.24.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A1A4D1-7CB0-4C90-85C5-243D6F73008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Klasszikus héber nyelv 4.: Szintaxis</a:t>
            </a:r>
            <a:endParaRPr lang="hu-HU" altLang="hu-HU" b="1" dirty="0" smtClean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 smtClean="0"/>
              <a:t>BBN-HEB11-204</a:t>
            </a:r>
          </a:p>
          <a:p>
            <a:r>
              <a:rPr lang="hu-HU" altLang="hu-HU" dirty="0" smtClean="0"/>
              <a:t>Koltai Kornélia, </a:t>
            </a:r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szeptember 24.</a:t>
            </a:r>
            <a:endParaRPr lang="hu-H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2056"/>
            <a:ext cx="10515600" cy="1325563"/>
          </a:xfrm>
        </p:spPr>
        <p:txBody>
          <a:bodyPr/>
          <a:lstStyle/>
          <a:p>
            <a:r>
              <a:rPr lang="hu-HU" dirty="0" smtClean="0"/>
              <a:t>Genitivus</a:t>
            </a:r>
            <a:r>
              <a:rPr lang="en-US" dirty="0" smtClean="0"/>
              <a:t>: </a:t>
            </a:r>
            <a:r>
              <a:rPr lang="en-US" sz="3400" dirty="0" smtClean="0"/>
              <a:t>a</a:t>
            </a:r>
            <a:r>
              <a:rPr lang="hu-HU" sz="3400" dirty="0" smtClean="0"/>
              <a:t> főnévhez kapcsolódó főnév esete</a:t>
            </a:r>
            <a:br>
              <a:rPr lang="hu-HU" sz="3400" dirty="0" smtClean="0"/>
            </a:br>
            <a:r>
              <a:rPr lang="hu-HU" sz="3400" dirty="0" smtClean="0"/>
              <a:t>         A </a:t>
            </a:r>
            <a:r>
              <a:rPr lang="hu-HU" sz="3400" i="1" dirty="0" err="1" smtClean="0"/>
              <a:t>constructus</a:t>
            </a:r>
            <a:r>
              <a:rPr lang="hu-HU" sz="3400" dirty="0" err="1" smtClean="0"/>
              <a:t>-os</a:t>
            </a:r>
            <a:r>
              <a:rPr lang="hu-HU" sz="3400" dirty="0" smtClean="0"/>
              <a:t> szerkezet kifejezhet:</a:t>
            </a:r>
            <a:endParaRPr lang="hu-HU" sz="3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8601" y="1573306"/>
            <a:ext cx="11963400" cy="4603657"/>
          </a:xfrm>
        </p:spPr>
        <p:txBody>
          <a:bodyPr numCol="2"/>
          <a:lstStyle/>
          <a:p>
            <a:r>
              <a:rPr lang="hu-HU" dirty="0" err="1" smtClean="0"/>
              <a:t>Possessive</a:t>
            </a:r>
            <a:r>
              <a:rPr lang="hu-HU" dirty="0" smtClean="0"/>
              <a:t>: </a:t>
            </a:r>
            <a:r>
              <a:rPr lang="hu-HU" sz="2400" dirty="0" smtClean="0"/>
              <a:t>birtoklás</a:t>
            </a:r>
          </a:p>
          <a:p>
            <a:r>
              <a:rPr lang="hu-HU" dirty="0" err="1" smtClean="0"/>
              <a:t>Relationship</a:t>
            </a:r>
            <a:r>
              <a:rPr lang="hu-HU" dirty="0" smtClean="0"/>
              <a:t>: </a:t>
            </a:r>
            <a:r>
              <a:rPr lang="hu-HU" sz="2400" dirty="0" smtClean="0"/>
              <a:t>családi-társadalmi viszony</a:t>
            </a:r>
          </a:p>
          <a:p>
            <a:r>
              <a:rPr lang="hu-HU" dirty="0" err="1" smtClean="0"/>
              <a:t>Gen</a:t>
            </a:r>
            <a:r>
              <a:rPr lang="hu-HU" dirty="0" smtClean="0"/>
              <a:t>. </a:t>
            </a:r>
            <a:r>
              <a:rPr lang="hu-HU" dirty="0" err="1" smtClean="0"/>
              <a:t>subjectivus</a:t>
            </a:r>
            <a:r>
              <a:rPr lang="hu-HU" sz="2400" dirty="0"/>
              <a:t>: alanyi genitivus</a:t>
            </a:r>
          </a:p>
          <a:p>
            <a:r>
              <a:rPr lang="hu-HU" dirty="0" err="1" smtClean="0"/>
              <a:t>Gen</a:t>
            </a:r>
            <a:r>
              <a:rPr lang="hu-HU" dirty="0" smtClean="0"/>
              <a:t>. </a:t>
            </a:r>
            <a:r>
              <a:rPr lang="hu-HU" dirty="0" err="1" smtClean="0"/>
              <a:t>objectivus</a:t>
            </a:r>
            <a:r>
              <a:rPr lang="hu-HU" dirty="0" smtClean="0"/>
              <a:t>: </a:t>
            </a:r>
            <a:r>
              <a:rPr lang="hu-HU" sz="2400" dirty="0"/>
              <a:t>tárgyi genitivus</a:t>
            </a:r>
          </a:p>
          <a:p>
            <a:endParaRPr lang="hu-HU" dirty="0" smtClean="0"/>
          </a:p>
          <a:p>
            <a:pPr marL="457200" indent="-457200">
              <a:buAutoNum type="arabicParenBoth"/>
            </a:pPr>
            <a:r>
              <a:rPr lang="hu-HU" sz="2200" dirty="0" smtClean="0"/>
              <a:t>Az oroszlán simogatása veszélyes.</a:t>
            </a:r>
          </a:p>
          <a:p>
            <a:pPr marL="457200" indent="-457200">
              <a:buAutoNum type="arabicParenBoth"/>
            </a:pPr>
            <a:r>
              <a:rPr lang="hu-HU" sz="2200" dirty="0" smtClean="0"/>
              <a:t>Az </a:t>
            </a:r>
            <a:r>
              <a:rPr lang="hu-HU" sz="2200" dirty="0"/>
              <a:t>oroszlán simogatása veszélyes.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2200" dirty="0" smtClean="0"/>
              <a:t>(1)</a:t>
            </a:r>
            <a:r>
              <a:rPr lang="en-US" dirty="0" smtClean="0"/>
              <a:t>	</a:t>
            </a:r>
            <a:r>
              <a:rPr lang="he-IL" dirty="0" smtClean="0"/>
              <a:t>שָמְרׅי</a:t>
            </a:r>
            <a:endParaRPr lang="hu-HU" dirty="0" smtClean="0"/>
          </a:p>
          <a:p>
            <a:pPr>
              <a:buNone/>
            </a:pPr>
            <a:r>
              <a:rPr lang="en-US" sz="2200" dirty="0" smtClean="0"/>
              <a:t>(2)	</a:t>
            </a:r>
            <a:r>
              <a:rPr lang="he-IL" dirty="0" smtClean="0"/>
              <a:t>שָמְרֵנׅי</a:t>
            </a:r>
            <a:endParaRPr lang="hu-HU" dirty="0" smtClean="0"/>
          </a:p>
          <a:p>
            <a:r>
              <a:rPr lang="hu-HU" dirty="0" err="1" smtClean="0"/>
              <a:t>Attributive</a:t>
            </a:r>
            <a:r>
              <a:rPr lang="hu-HU" dirty="0" smtClean="0"/>
              <a:t>: </a:t>
            </a:r>
            <a:r>
              <a:rPr lang="hu-HU" sz="2400" dirty="0" smtClean="0"/>
              <a:t>jelzői használat (</a:t>
            </a:r>
            <a:r>
              <a:rPr lang="hu-HU" sz="2400" dirty="0" err="1" smtClean="0"/>
              <a:t>gen</a:t>
            </a:r>
            <a:r>
              <a:rPr lang="hu-HU" sz="2400" dirty="0" smtClean="0"/>
              <a:t>. </a:t>
            </a:r>
            <a:r>
              <a:rPr lang="hu-HU" sz="2400" dirty="0" err="1" smtClean="0"/>
              <a:t>qualitatis</a:t>
            </a:r>
            <a:r>
              <a:rPr lang="hu-HU" sz="2400" dirty="0" smtClean="0"/>
              <a:t>)</a:t>
            </a:r>
          </a:p>
          <a:p>
            <a:r>
              <a:rPr lang="hu-HU" dirty="0" smtClean="0"/>
              <a:t>Specifikáció: </a:t>
            </a:r>
            <a:r>
              <a:rPr lang="hu-HU" sz="2400" dirty="0" smtClean="0"/>
              <a:t>tekintethatározó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genitivus</a:t>
            </a:r>
            <a:endParaRPr lang="hu-HU" sz="2400" dirty="0"/>
          </a:p>
          <a:p>
            <a:r>
              <a:rPr lang="hu-HU" dirty="0" err="1" smtClean="0"/>
              <a:t>Cause</a:t>
            </a:r>
            <a:r>
              <a:rPr lang="hu-HU" dirty="0" smtClean="0"/>
              <a:t>: </a:t>
            </a:r>
            <a:r>
              <a:rPr lang="hu-HU" sz="2400" dirty="0" smtClean="0"/>
              <a:t>okhatározó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genitivus</a:t>
            </a:r>
            <a:endParaRPr lang="hu-HU" sz="2400" dirty="0" smtClean="0"/>
          </a:p>
          <a:p>
            <a:r>
              <a:rPr lang="hu-HU" dirty="0" err="1" smtClean="0"/>
              <a:t>Purpose</a:t>
            </a:r>
            <a:r>
              <a:rPr lang="hu-HU" dirty="0" smtClean="0"/>
              <a:t>: </a:t>
            </a:r>
            <a:r>
              <a:rPr lang="hu-HU" sz="2400" dirty="0" smtClean="0"/>
              <a:t>célhatározó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genitivus</a:t>
            </a:r>
            <a:endParaRPr lang="hu-HU" sz="2400" dirty="0" smtClean="0"/>
          </a:p>
          <a:p>
            <a:r>
              <a:rPr lang="hu-HU" dirty="0" err="1" smtClean="0"/>
              <a:t>Means</a:t>
            </a:r>
            <a:r>
              <a:rPr lang="hu-HU" dirty="0" smtClean="0"/>
              <a:t>: </a:t>
            </a:r>
            <a:r>
              <a:rPr lang="hu-HU" sz="2400" dirty="0" smtClean="0"/>
              <a:t>eszközhatározó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genitivus</a:t>
            </a:r>
            <a:endParaRPr lang="hu-HU" sz="2400" dirty="0" smtClean="0"/>
          </a:p>
          <a:p>
            <a:r>
              <a:rPr lang="hu-HU" dirty="0" err="1" smtClean="0"/>
              <a:t>Material</a:t>
            </a:r>
            <a:r>
              <a:rPr lang="hu-HU" dirty="0" smtClean="0"/>
              <a:t>: </a:t>
            </a:r>
            <a:r>
              <a:rPr lang="hu-HU" sz="2400" dirty="0" smtClean="0"/>
              <a:t>anyagnév</a:t>
            </a:r>
          </a:p>
          <a:p>
            <a:r>
              <a:rPr lang="hu-HU" dirty="0" err="1" smtClean="0"/>
              <a:t>Measure</a:t>
            </a:r>
            <a:r>
              <a:rPr lang="hu-HU" dirty="0" smtClean="0"/>
              <a:t>: </a:t>
            </a:r>
            <a:r>
              <a:rPr lang="hu-HU" sz="2400" dirty="0" smtClean="0"/>
              <a:t>mennyiség</a:t>
            </a:r>
          </a:p>
          <a:p>
            <a:r>
              <a:rPr lang="hu-HU" dirty="0" err="1" smtClean="0"/>
              <a:t>Explicative</a:t>
            </a:r>
            <a:r>
              <a:rPr lang="hu-HU" dirty="0" smtClean="0"/>
              <a:t>: </a:t>
            </a:r>
            <a:r>
              <a:rPr lang="hu-HU" sz="2400" dirty="0" smtClean="0"/>
              <a:t>„magyarázó” (tulajdonnevek)</a:t>
            </a:r>
          </a:p>
          <a:p>
            <a:r>
              <a:rPr lang="hu-HU" dirty="0" err="1" smtClean="0"/>
              <a:t>Superlative</a:t>
            </a:r>
            <a:r>
              <a:rPr lang="hu-HU" dirty="0" smtClean="0"/>
              <a:t>: </a:t>
            </a:r>
            <a:r>
              <a:rPr lang="hu-HU" sz="2400" dirty="0" smtClean="0"/>
              <a:t>felsőfok</a:t>
            </a:r>
          </a:p>
        </p:txBody>
      </p:sp>
    </p:spTree>
    <p:extLst>
      <p:ext uri="{BB962C8B-B14F-4D97-AF65-F5344CB8AC3E}">
        <p14:creationId xmlns:p14="http://schemas.microsoft.com/office/powerpoint/2010/main" val="71870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birtokviszony</a:t>
            </a:r>
            <a:r>
              <a:rPr lang="en-US" dirty="0" smtClean="0"/>
              <a:t> </a:t>
            </a:r>
            <a:r>
              <a:rPr lang="en-US" dirty="0" err="1" smtClean="0"/>
              <a:t>kifeje</a:t>
            </a:r>
            <a:r>
              <a:rPr lang="hu-HU" dirty="0" err="1" smtClean="0"/>
              <a:t>zése</a:t>
            </a:r>
            <a:r>
              <a:rPr lang="hu-HU" dirty="0" smtClean="0"/>
              <a:t> a bibliai héberben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Constructus-os</a:t>
            </a:r>
            <a:r>
              <a:rPr lang="hu-HU" dirty="0" smtClean="0"/>
              <a:t> szerkezet</a:t>
            </a:r>
          </a:p>
          <a:p>
            <a:pPr>
              <a:buNone/>
            </a:pPr>
            <a:r>
              <a:rPr lang="hu-HU" sz="2200" dirty="0" smtClean="0"/>
              <a:t>		(B.T. magánvéleménye: a szerepét a szóösszetétellel is vessük össze.)</a:t>
            </a:r>
          </a:p>
          <a:p>
            <a:pPr>
              <a:buNone/>
            </a:pPr>
            <a:endParaRPr lang="hu-HU" sz="1200" dirty="0" smtClean="0"/>
          </a:p>
          <a:p>
            <a:r>
              <a:rPr lang="he-IL" dirty="0" smtClean="0"/>
              <a:t>לְ</a:t>
            </a:r>
            <a:r>
              <a:rPr lang="hu-HU" sz="2200" dirty="0" smtClean="0"/>
              <a:t>		(</a:t>
            </a:r>
            <a:r>
              <a:rPr lang="hu-HU" sz="2200" dirty="0" err="1" smtClean="0"/>
              <a:t>V.ö</a:t>
            </a:r>
            <a:r>
              <a:rPr lang="hu-HU" sz="2200" dirty="0" smtClean="0"/>
              <a:t>.: a dativus és a genitivus „közelsége” sok nyelvben, pl. a magyarban.)</a:t>
            </a:r>
            <a:endParaRPr lang="he-IL" sz="2200" dirty="0" smtClean="0"/>
          </a:p>
          <a:p>
            <a:pPr marL="0" indent="0">
              <a:buNone/>
            </a:pPr>
            <a:r>
              <a:rPr lang="hu-HU" dirty="0" smtClean="0"/>
              <a:t>		</a:t>
            </a:r>
            <a:r>
              <a:rPr lang="he-IL" dirty="0" smtClean="0"/>
              <a:t>הנה </a:t>
            </a:r>
            <a:r>
              <a:rPr lang="he-IL" dirty="0"/>
              <a:t>ראיתי בן </a:t>
            </a:r>
            <a:r>
              <a:rPr lang="he-IL" dirty="0" smtClean="0">
                <a:solidFill>
                  <a:srgbClr val="FF0000"/>
                </a:solidFill>
              </a:rPr>
              <a:t>לְ</a:t>
            </a:r>
            <a:r>
              <a:rPr lang="he-IL" dirty="0" smtClean="0"/>
              <a:t>ישי </a:t>
            </a:r>
            <a:r>
              <a:rPr lang="he-IL" dirty="0"/>
              <a:t>בית </a:t>
            </a:r>
            <a:r>
              <a:rPr lang="he-IL" dirty="0" err="1"/>
              <a:t>הלחמי</a:t>
            </a:r>
            <a:r>
              <a:rPr lang="he-IL" dirty="0"/>
              <a:t> </a:t>
            </a:r>
            <a:r>
              <a:rPr lang="hu-HU" dirty="0" smtClean="0"/>
              <a:t>  (1Sám. 16:18)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	„…íme, láttam a </a:t>
            </a:r>
            <a:r>
              <a:rPr lang="hu-HU" sz="2000" dirty="0" err="1" smtClean="0"/>
              <a:t>bettlehemi</a:t>
            </a:r>
            <a:r>
              <a:rPr lang="hu-HU" sz="2000" dirty="0" smtClean="0"/>
              <a:t> </a:t>
            </a:r>
            <a:r>
              <a:rPr lang="hu-HU" sz="2000" dirty="0" err="1" smtClean="0"/>
              <a:t>Jisáj</a:t>
            </a:r>
            <a:r>
              <a:rPr lang="hu-HU" sz="2000" dirty="0" smtClean="0"/>
              <a:t> fiát/a fiát a </a:t>
            </a:r>
            <a:r>
              <a:rPr lang="hu-HU" sz="2000" dirty="0" err="1" smtClean="0"/>
              <a:t>bettlehemi</a:t>
            </a:r>
            <a:r>
              <a:rPr lang="hu-HU" sz="2000" dirty="0" smtClean="0"/>
              <a:t> </a:t>
            </a:r>
            <a:r>
              <a:rPr lang="hu-HU" sz="2000" dirty="0" err="1" smtClean="0"/>
              <a:t>Jisájnak</a:t>
            </a:r>
            <a:r>
              <a:rPr lang="hu-HU" sz="2000" dirty="0" smtClean="0"/>
              <a:t>…”</a:t>
            </a:r>
          </a:p>
          <a:p>
            <a:pPr>
              <a:buNone/>
            </a:pPr>
            <a:endParaRPr lang="hu-HU" sz="1200" dirty="0" smtClean="0"/>
          </a:p>
          <a:p>
            <a:r>
              <a:rPr lang="hu-HU" dirty="0" smtClean="0"/>
              <a:t>Kései Bibliai Héber (LBH)</a:t>
            </a:r>
            <a:r>
              <a:rPr lang="en-US" dirty="0" smtClean="0"/>
              <a:t>: </a:t>
            </a:r>
            <a:r>
              <a:rPr lang="he-IL" sz="2400" dirty="0" smtClean="0"/>
              <a:t>הנה </a:t>
            </a:r>
            <a:r>
              <a:rPr lang="he-IL" sz="2400" dirty="0" err="1" smtClean="0"/>
              <a:t>מטתו</a:t>
            </a:r>
            <a:r>
              <a:rPr lang="he-IL" sz="2400" dirty="0" smtClean="0"/>
              <a:t> </a:t>
            </a:r>
            <a:r>
              <a:rPr lang="he-IL" sz="2400" dirty="0" smtClean="0">
                <a:solidFill>
                  <a:srgbClr val="FF0000"/>
                </a:solidFill>
              </a:rPr>
              <a:t>שֶלִּ</a:t>
            </a:r>
            <a:r>
              <a:rPr lang="he-IL" sz="2400" dirty="0" smtClean="0"/>
              <a:t>שלמה</a:t>
            </a:r>
            <a:r>
              <a:rPr lang="he-IL" dirty="0" smtClean="0"/>
              <a:t> </a:t>
            </a:r>
            <a:r>
              <a:rPr lang="en-US" dirty="0" smtClean="0"/>
              <a:t> (</a:t>
            </a:r>
            <a:r>
              <a:rPr lang="hu-HU" dirty="0" smtClean="0"/>
              <a:t>Énekek Éneke 3:7</a:t>
            </a:r>
            <a:r>
              <a:rPr lang="en-US" dirty="0" smtClean="0"/>
              <a:t>)</a:t>
            </a:r>
            <a:endParaRPr lang="hu-HU" dirty="0" smtClean="0"/>
          </a:p>
          <a:p>
            <a:pPr marL="457200" lvl="1" indent="0">
              <a:buNone/>
            </a:pPr>
            <a:r>
              <a:rPr lang="hu-HU" dirty="0"/>
              <a:t>	</a:t>
            </a:r>
            <a:r>
              <a:rPr lang="hu-HU" sz="2200" dirty="0" smtClean="0"/>
              <a:t>„Íme Salamon ágya / az ágy, amely Salamoné…”</a:t>
            </a:r>
            <a:endParaRPr lang="hu-HU" dirty="0" smtClean="0"/>
          </a:p>
          <a:p>
            <a:pPr marL="0" indent="0">
              <a:buNone/>
            </a:pPr>
            <a:r>
              <a:rPr lang="hu-HU" sz="2400" dirty="0" smtClean="0"/>
              <a:t>	</a:t>
            </a:r>
            <a:r>
              <a:rPr lang="hu-HU" sz="2100" dirty="0" smtClean="0"/>
              <a:t>Klasszikus BH </a:t>
            </a:r>
            <a:r>
              <a:rPr lang="hu-HU" sz="2400" i="1" dirty="0" err="1" smtClean="0"/>
              <a:t>ašer</a:t>
            </a:r>
            <a:r>
              <a:rPr lang="hu-HU" sz="2400" i="1" dirty="0" smtClean="0"/>
              <a:t> </a:t>
            </a:r>
            <a:r>
              <a:rPr lang="hu-HU" sz="2400" dirty="0" smtClean="0"/>
              <a:t>+</a:t>
            </a:r>
            <a:r>
              <a:rPr lang="hu-HU" sz="2400" i="1" dirty="0" smtClean="0"/>
              <a:t> le… </a:t>
            </a:r>
            <a:r>
              <a:rPr lang="hu-HU" sz="2400" dirty="0" smtClean="0"/>
              <a:t>&gt; </a:t>
            </a:r>
            <a:r>
              <a:rPr lang="hu-HU" sz="2100" dirty="0" smtClean="0"/>
              <a:t>LBH</a:t>
            </a:r>
            <a:r>
              <a:rPr lang="hu-HU" sz="2400" dirty="0" smtClean="0"/>
              <a:t> </a:t>
            </a:r>
            <a:r>
              <a:rPr lang="hu-HU" sz="2400" i="1" dirty="0" err="1" smtClean="0"/>
              <a:t>še</a:t>
            </a:r>
            <a:r>
              <a:rPr lang="hu-HU" sz="2400" i="1" dirty="0" smtClean="0"/>
              <a:t>…</a:t>
            </a:r>
            <a:r>
              <a:rPr lang="hu-HU" sz="2400" dirty="0" smtClean="0"/>
              <a:t> + </a:t>
            </a:r>
            <a:r>
              <a:rPr lang="hu-HU" sz="2400" i="1" dirty="0" smtClean="0"/>
              <a:t>le… </a:t>
            </a:r>
            <a:r>
              <a:rPr lang="hu-HU" sz="2400" dirty="0" smtClean="0"/>
              <a:t>&gt; </a:t>
            </a:r>
            <a:r>
              <a:rPr lang="hu-HU" sz="2100" dirty="0" smtClean="0"/>
              <a:t>rabbinikus (</a:t>
            </a:r>
            <a:r>
              <a:rPr lang="hu-HU" sz="2100" dirty="0" err="1" smtClean="0"/>
              <a:t>misnai</a:t>
            </a:r>
            <a:r>
              <a:rPr lang="hu-HU" sz="2100" dirty="0" smtClean="0"/>
              <a:t>) héber korban</a:t>
            </a:r>
            <a:r>
              <a:rPr lang="hu-HU" sz="2400" dirty="0" smtClean="0"/>
              <a:t> </a:t>
            </a:r>
            <a:r>
              <a:rPr lang="hu-HU" sz="2400" i="1" dirty="0" err="1" smtClean="0"/>
              <a:t>šel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Accusativus</a:t>
            </a:r>
            <a:r>
              <a:rPr lang="en-US" dirty="0" smtClean="0"/>
              <a:t>:</a:t>
            </a:r>
            <a:r>
              <a:rPr lang="en-US" sz="3400" dirty="0" smtClean="0"/>
              <a:t> </a:t>
            </a:r>
            <a:r>
              <a:rPr lang="en-US" sz="3400" dirty="0" err="1" smtClean="0"/>
              <a:t>az</a:t>
            </a:r>
            <a:r>
              <a:rPr lang="en-US" sz="3400" dirty="0" smtClean="0"/>
              <a:t> </a:t>
            </a:r>
            <a:r>
              <a:rPr lang="hu-HU" sz="3400" dirty="0" smtClean="0"/>
              <a:t>igéhez kapcsolódó főnév esete</a:t>
            </a:r>
            <a:endParaRPr lang="hu-HU" sz="3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hu-HU" dirty="0" smtClean="0"/>
              <a:t>Tárgy (</a:t>
            </a:r>
            <a:r>
              <a:rPr lang="hu-HU" dirty="0" err="1" smtClean="0"/>
              <a:t>object</a:t>
            </a:r>
            <a:r>
              <a:rPr lang="hu-HU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Iránytárgy (</a:t>
            </a:r>
            <a:r>
              <a:rPr lang="hu-HU" dirty="0" err="1" smtClean="0"/>
              <a:t>affected</a:t>
            </a:r>
            <a:r>
              <a:rPr lang="hu-HU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Eredménytárgy (</a:t>
            </a:r>
            <a:r>
              <a:rPr lang="hu-HU" dirty="0" err="1" smtClean="0"/>
              <a:t>effected</a:t>
            </a:r>
            <a:r>
              <a:rPr lang="hu-HU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Belső tárgy (</a:t>
            </a:r>
            <a:r>
              <a:rPr lang="hu-HU" dirty="0" err="1" smtClean="0"/>
              <a:t>internal</a:t>
            </a:r>
            <a:r>
              <a:rPr lang="hu-HU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(Fakultatív) bővítmény</a:t>
            </a:r>
          </a:p>
          <a:p>
            <a:pPr lvl="1">
              <a:lnSpc>
                <a:spcPct val="120000"/>
              </a:lnSpc>
            </a:pPr>
            <a:r>
              <a:rPr lang="hu-HU" dirty="0" smtClean="0"/>
              <a:t>Kettős tárgy</a:t>
            </a:r>
          </a:p>
          <a:p>
            <a:pPr>
              <a:lnSpc>
                <a:spcPct val="120000"/>
              </a:lnSpc>
            </a:pP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Határozói accusativus:</a:t>
            </a:r>
            <a:r>
              <a:rPr lang="hu-HU" sz="2400" dirty="0" smtClean="0"/>
              <a:t> hely, idő, mód, állapot, specifikáció, anyag, eredmény</a:t>
            </a:r>
          </a:p>
        </p:txBody>
      </p:sp>
    </p:spTree>
    <p:extLst>
      <p:ext uri="{BB962C8B-B14F-4D97-AF65-F5344CB8AC3E}">
        <p14:creationId xmlns:p14="http://schemas.microsoft.com/office/powerpoint/2010/main" val="127560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8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59758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200" y="1578191"/>
            <a:ext cx="10515600" cy="4650126"/>
          </a:xfrm>
        </p:spPr>
        <p:txBody>
          <a:bodyPr/>
          <a:lstStyle/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u="sng" dirty="0" smtClean="0"/>
              <a:t>Elolvasni:</a:t>
            </a:r>
            <a:r>
              <a:rPr lang="hu-HU" altLang="hu-HU" dirty="0" smtClean="0"/>
              <a:t> 2.4-2.6 szakaszok.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endParaRPr lang="hu-HU" altLang="hu-HU" sz="1200" dirty="0" smtClean="0"/>
          </a:p>
          <a:p>
            <a:pPr marL="538163" indent="-538163">
              <a:lnSpc>
                <a:spcPct val="100000"/>
              </a:lnSpc>
              <a:buAutoNum type="arabicPeriod" startAt="2"/>
            </a:pPr>
            <a:r>
              <a:rPr lang="hu-HU" altLang="hu-HU" dirty="0" smtClean="0"/>
              <a:t>Melléknevek</a:t>
            </a:r>
            <a:r>
              <a:rPr lang="hu-HU" altLang="hu-HU" dirty="0" smtClean="0"/>
              <a:t>, névmások, </a:t>
            </a:r>
            <a:r>
              <a:rPr lang="hu-HU" altLang="hu-HU" dirty="0" smtClean="0"/>
              <a:t>névelő: az </a:t>
            </a:r>
            <a:r>
              <a:rPr lang="hu-HU" altLang="hu-HU" dirty="0" smtClean="0"/>
              <a:t>elsőéves tananyag </a:t>
            </a:r>
            <a:r>
              <a:rPr lang="hu-HU" altLang="hu-HU" u="sng" dirty="0" smtClean="0"/>
              <a:t>átismétlése</a:t>
            </a:r>
            <a:r>
              <a:rPr lang="hu-HU" altLang="hu-HU" dirty="0" smtClean="0"/>
              <a:t>.</a:t>
            </a:r>
            <a:br>
              <a:rPr lang="hu-HU" altLang="hu-HU" dirty="0" smtClean="0"/>
            </a:br>
            <a:r>
              <a:rPr lang="hu-HU" altLang="hu-HU" dirty="0" smtClean="0"/>
              <a:t>Jövő szerdán zh a főnevekből, névmásokból, prepozíciókból.</a:t>
            </a:r>
            <a:endParaRPr lang="hu-HU" altLang="hu-HU" dirty="0" smtClean="0"/>
          </a:p>
          <a:p>
            <a:pPr marL="538163" indent="-538163">
              <a:lnSpc>
                <a:spcPct val="100000"/>
              </a:lnSpc>
            </a:pPr>
            <a:endParaRPr lang="hu-HU" altLang="hu-HU" sz="1200" u="sng" dirty="0" smtClean="0"/>
          </a:p>
          <a:p>
            <a:pPr marL="538163" indent="-538163">
              <a:lnSpc>
                <a:spcPct val="100000"/>
              </a:lnSpc>
              <a:buNone/>
            </a:pPr>
            <a:r>
              <a:rPr lang="hu-HU" altLang="hu-HU" dirty="0" smtClean="0"/>
              <a:t>3.	Eddig fel nem dolgozott </a:t>
            </a:r>
            <a:r>
              <a:rPr lang="hu-HU" altLang="hu-HU" u="sng" dirty="0" smtClean="0"/>
              <a:t>20 bibliai versből</a:t>
            </a:r>
            <a:endParaRPr lang="hu-HU" altLang="hu-HU" dirty="0" smtClean="0"/>
          </a:p>
          <a:p>
            <a:pPr marL="539750">
              <a:lnSpc>
                <a:spcPct val="100000"/>
              </a:lnSpc>
            </a:pPr>
            <a:r>
              <a:rPr lang="hu-HU" altLang="hu-HU" sz="2400" dirty="0" smtClean="0"/>
              <a:t>keressen </a:t>
            </a:r>
            <a:r>
              <a:rPr lang="hu-HU" altLang="hu-HU" sz="2400" dirty="0" err="1" smtClean="0"/>
              <a:t>példá</a:t>
            </a:r>
            <a:r>
              <a:rPr lang="hu-HU" altLang="hu-HU" sz="2400" dirty="0" smtClean="0"/>
              <a:t>(</a:t>
            </a:r>
            <a:r>
              <a:rPr lang="hu-HU" altLang="hu-HU" sz="2400" dirty="0" err="1" smtClean="0"/>
              <a:t>ka</a:t>
            </a:r>
            <a:r>
              <a:rPr lang="hu-HU" altLang="hu-HU" sz="2400" dirty="0" smtClean="0"/>
              <a:t>)t a négyféle nominativusra,</a:t>
            </a:r>
          </a:p>
          <a:p>
            <a:pPr marL="539750">
              <a:lnSpc>
                <a:spcPct val="100000"/>
              </a:lnSpc>
            </a:pPr>
            <a:r>
              <a:rPr lang="hu-HU" altLang="hu-HU" sz="2400" dirty="0"/>
              <a:t>keressen </a:t>
            </a:r>
            <a:r>
              <a:rPr lang="hu-HU" altLang="hu-HU" sz="2400" dirty="0" err="1"/>
              <a:t>példá</a:t>
            </a:r>
            <a:r>
              <a:rPr lang="hu-HU" altLang="hu-HU" sz="2400" dirty="0"/>
              <a:t>(</a:t>
            </a:r>
            <a:r>
              <a:rPr lang="hu-HU" altLang="hu-HU" sz="2400" dirty="0" err="1"/>
              <a:t>ka</a:t>
            </a:r>
            <a:r>
              <a:rPr lang="hu-HU" altLang="hu-HU" sz="2400" dirty="0"/>
              <a:t>)t a </a:t>
            </a:r>
            <a:r>
              <a:rPr lang="hu-HU" altLang="hu-HU" sz="2400" dirty="0" err="1" smtClean="0"/>
              <a:t>constructus-os</a:t>
            </a:r>
            <a:r>
              <a:rPr lang="hu-HU" altLang="hu-HU" sz="2400" dirty="0" smtClean="0"/>
              <a:t> szerkezet típusaira</a:t>
            </a:r>
          </a:p>
          <a:p>
            <a:pPr marL="539750">
              <a:lnSpc>
                <a:spcPct val="100000"/>
              </a:lnSpc>
            </a:pPr>
            <a:r>
              <a:rPr lang="en-US" altLang="hu-HU" sz="2000" dirty="0" smtClean="0"/>
              <a:t>(</a:t>
            </a:r>
            <a:r>
              <a:rPr lang="hu-HU" altLang="hu-HU" sz="2000" dirty="0" smtClean="0"/>
              <a:t>keressen </a:t>
            </a:r>
            <a:r>
              <a:rPr lang="hu-HU" altLang="hu-HU" sz="2000" dirty="0" err="1"/>
              <a:t>példá</a:t>
            </a:r>
            <a:r>
              <a:rPr lang="hu-HU" altLang="hu-HU" sz="2000" dirty="0"/>
              <a:t>(</a:t>
            </a:r>
            <a:r>
              <a:rPr lang="hu-HU" altLang="hu-HU" sz="2000" dirty="0" err="1"/>
              <a:t>ka</a:t>
            </a:r>
            <a:r>
              <a:rPr lang="hu-HU" altLang="hu-HU" sz="2000" dirty="0"/>
              <a:t>)t a </a:t>
            </a:r>
            <a:r>
              <a:rPr lang="hu-HU" altLang="hu-HU" sz="2000" dirty="0" smtClean="0"/>
              <a:t>tárgyi, ill. határozói értelemben használt accusativusra</a:t>
            </a:r>
            <a:r>
              <a:rPr lang="en-US" altLang="hu-HU" sz="2000" dirty="0" smtClean="0"/>
              <a:t>)</a:t>
            </a:r>
            <a:r>
              <a:rPr lang="hu-HU" altLang="hu-HU" sz="2000" dirty="0" smtClean="0"/>
              <a:t>.</a:t>
            </a:r>
          </a:p>
          <a:p>
            <a:pPr marL="311150" indent="0">
              <a:lnSpc>
                <a:spcPct val="100000"/>
              </a:lnSpc>
              <a:buNone/>
            </a:pPr>
            <a:r>
              <a:rPr lang="en-US" altLang="hu-HU" dirty="0" smtClean="0"/>
              <a:t>Pap</a:t>
            </a:r>
            <a:r>
              <a:rPr lang="hu-HU" altLang="hu-HU" dirty="0" err="1" smtClean="0"/>
              <a:t>íron</a:t>
            </a:r>
            <a:r>
              <a:rPr lang="hu-HU" altLang="hu-HU" dirty="0" smtClean="0"/>
              <a:t>, a tanszéki titkárságon leadva. Határidő: </a:t>
            </a:r>
            <a:r>
              <a:rPr lang="hu-HU" altLang="hu-HU" b="1" dirty="0" smtClean="0"/>
              <a:t>hétfő</a:t>
            </a:r>
            <a:r>
              <a:rPr lang="hu-HU" altLang="hu-HU" dirty="0" smtClean="0"/>
              <a:t> dél (12:00).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82988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772962" cy="2852737"/>
          </a:xfrm>
        </p:spPr>
        <p:txBody>
          <a:bodyPr/>
          <a:lstStyle/>
          <a:p>
            <a:r>
              <a:rPr lang="hu-HU" dirty="0" smtClean="0"/>
              <a:t>Főnevek, melléknevek, névmások: </a:t>
            </a:r>
            <a:br>
              <a:rPr lang="hu-HU" dirty="0" smtClean="0"/>
            </a:br>
            <a:r>
              <a:rPr lang="hu-HU" dirty="0" smtClean="0"/>
              <a:t>az elsőéves tananyag ismétlése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3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Tanulság és figyelmeztetés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hu-HU" dirty="0" smtClean="0"/>
              <a:t>Szintaxis: mely szófajok milyen szerepet töltenek be a mondatban?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A félév során három szint keveredni fog: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Morfológia (alaktan)</a:t>
            </a:r>
          </a:p>
          <a:p>
            <a:pPr lvl="2">
              <a:lnSpc>
                <a:spcPct val="110000"/>
              </a:lnSpc>
              <a:buNone/>
            </a:pPr>
            <a:r>
              <a:rPr lang="hu-HU" dirty="0" smtClean="0"/>
              <a:t>Például: </a:t>
            </a:r>
            <a:r>
              <a:rPr lang="hu-HU" i="1" dirty="0" err="1" smtClean="0"/>
              <a:t>-ti</a:t>
            </a:r>
            <a:r>
              <a:rPr lang="hu-HU" i="1" dirty="0" smtClean="0"/>
              <a:t>, </a:t>
            </a:r>
            <a:r>
              <a:rPr lang="hu-HU" i="1" dirty="0" err="1" smtClean="0"/>
              <a:t>-ta</a:t>
            </a:r>
            <a:r>
              <a:rPr lang="hu-HU" i="1" dirty="0" smtClean="0"/>
              <a:t>, </a:t>
            </a:r>
            <a:r>
              <a:rPr lang="hu-HU" i="1" dirty="0" err="1" smtClean="0"/>
              <a:t>-t</a:t>
            </a:r>
            <a:r>
              <a:rPr lang="hu-HU" i="1" dirty="0" smtClean="0"/>
              <a:t>, Ø, </a:t>
            </a:r>
            <a:r>
              <a:rPr lang="hu-HU" i="1" dirty="0" err="1" smtClean="0"/>
              <a:t>-a</a:t>
            </a:r>
            <a:r>
              <a:rPr lang="hu-HU" i="1" dirty="0" smtClean="0"/>
              <a:t>, </a:t>
            </a:r>
            <a:r>
              <a:rPr lang="hu-HU" i="1" dirty="0" err="1" smtClean="0"/>
              <a:t>-nu</a:t>
            </a:r>
            <a:r>
              <a:rPr lang="hu-HU" i="1" dirty="0" smtClean="0"/>
              <a:t>, </a:t>
            </a:r>
            <a:r>
              <a:rPr lang="hu-HU" i="1" dirty="0" err="1" smtClean="0"/>
              <a:t>-tem</a:t>
            </a:r>
            <a:r>
              <a:rPr lang="hu-HU" i="1" dirty="0" smtClean="0"/>
              <a:t>, </a:t>
            </a:r>
            <a:r>
              <a:rPr lang="hu-HU" i="1" dirty="0" err="1" smtClean="0"/>
              <a:t>-ten</a:t>
            </a:r>
            <a:r>
              <a:rPr lang="hu-HU" i="1" dirty="0" smtClean="0"/>
              <a:t>, </a:t>
            </a:r>
            <a:r>
              <a:rPr lang="hu-HU" i="1" dirty="0" err="1" smtClean="0"/>
              <a:t>-u</a:t>
            </a:r>
            <a:r>
              <a:rPr lang="hu-HU" dirty="0" smtClean="0"/>
              <a:t> szuffixumot kap.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Szintaxis (mondattan)</a:t>
            </a:r>
          </a:p>
          <a:p>
            <a:pPr lvl="2">
              <a:lnSpc>
                <a:spcPct val="110000"/>
              </a:lnSpc>
              <a:buNone/>
            </a:pPr>
            <a:r>
              <a:rPr lang="hu-HU" dirty="0" smtClean="0"/>
              <a:t>Például: </a:t>
            </a:r>
            <a:r>
              <a:rPr lang="hu-HU" i="1" dirty="0" smtClean="0"/>
              <a:t>az igei állítmány szerepét tölti be, alaphelyzetben a mondat elejére kerül, az alannyal egyezik nemben, számban és személyben</a:t>
            </a:r>
            <a:r>
              <a:rPr lang="hu-HU" dirty="0" smtClean="0"/>
              <a:t>.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Szemantika (jelentéstan)</a:t>
            </a:r>
          </a:p>
          <a:p>
            <a:pPr lvl="2">
              <a:lnSpc>
                <a:spcPct val="110000"/>
              </a:lnSpc>
              <a:buNone/>
            </a:pPr>
            <a:r>
              <a:rPr lang="hu-HU" dirty="0" smtClean="0"/>
              <a:t>Például: </a:t>
            </a:r>
            <a:r>
              <a:rPr lang="hu-HU" i="1" dirty="0" smtClean="0"/>
              <a:t>befejezett (leggyakrabban múlt idejű) cselekvést fejez ki</a:t>
            </a:r>
            <a:r>
              <a:rPr lang="hu-H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Forma </a:t>
            </a:r>
            <a:r>
              <a:rPr lang="hu-HU" sz="3200" dirty="0" smtClean="0"/>
              <a:t>(morfológia és szintaxis)</a:t>
            </a:r>
            <a:r>
              <a:rPr lang="hu-HU" dirty="0" smtClean="0"/>
              <a:t> </a:t>
            </a:r>
            <a:r>
              <a:rPr lang="hu-HU" i="1" dirty="0" smtClean="0"/>
              <a:t>vs.</a:t>
            </a:r>
            <a:r>
              <a:rPr lang="hu-HU" dirty="0" smtClean="0"/>
              <a:t> jelentés </a:t>
            </a:r>
            <a:r>
              <a:rPr lang="hu-HU" sz="3200" dirty="0" smtClean="0"/>
              <a:t>(szemantika)</a:t>
            </a:r>
            <a:endParaRPr lang="en-US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3237561"/>
            <a:ext cx="10515600" cy="2423646"/>
          </a:xfrm>
        </p:spPr>
        <p:txBody>
          <a:bodyPr numCol="2"/>
          <a:lstStyle/>
          <a:p>
            <a:pPr>
              <a:lnSpc>
                <a:spcPct val="110000"/>
              </a:lnSpc>
            </a:pPr>
            <a:r>
              <a:rPr lang="hu-HU" dirty="0" smtClean="0"/>
              <a:t>Adott forma, </a:t>
            </a:r>
            <a:r>
              <a:rPr lang="hu-HU" sz="2000" dirty="0" smtClean="0"/>
              <a:t>például</a:t>
            </a:r>
          </a:p>
          <a:p>
            <a:pPr lvl="1">
              <a:lnSpc>
                <a:spcPct val="110000"/>
              </a:lnSpc>
            </a:pPr>
            <a:r>
              <a:rPr lang="hu-HU" sz="2000" dirty="0" smtClean="0"/>
              <a:t>elöljáró nélküli </a:t>
            </a:r>
            <a:r>
              <a:rPr lang="hu-HU" sz="2000" dirty="0" smtClean="0"/>
              <a:t>főnév,</a:t>
            </a:r>
            <a:endParaRPr lang="hu-HU" sz="2000" dirty="0" smtClean="0"/>
          </a:p>
          <a:p>
            <a:pPr lvl="1">
              <a:lnSpc>
                <a:spcPct val="110000"/>
              </a:lnSpc>
            </a:pPr>
            <a:r>
              <a:rPr lang="hu-HU" sz="2000" dirty="0" err="1" smtClean="0"/>
              <a:t>constructus-os</a:t>
            </a:r>
            <a:r>
              <a:rPr lang="hu-HU" sz="2000" dirty="0" smtClean="0"/>
              <a:t> </a:t>
            </a:r>
            <a:r>
              <a:rPr lang="hu-HU" sz="2000" dirty="0" smtClean="0"/>
              <a:t>szerkezet,</a:t>
            </a:r>
            <a:endParaRPr lang="hu-HU" sz="2000" dirty="0" smtClean="0"/>
          </a:p>
          <a:p>
            <a:pPr lvl="1">
              <a:lnSpc>
                <a:spcPct val="110000"/>
              </a:lnSpc>
            </a:pPr>
            <a:r>
              <a:rPr lang="hu-HU" sz="2000" dirty="0" err="1" smtClean="0"/>
              <a:t>perfectumban</a:t>
            </a:r>
            <a:r>
              <a:rPr lang="hu-HU" sz="2000" dirty="0" smtClean="0"/>
              <a:t> álló </a:t>
            </a:r>
            <a:r>
              <a:rPr lang="hu-HU" sz="2000" dirty="0" smtClean="0"/>
              <a:t>ige,</a:t>
            </a:r>
            <a:endParaRPr lang="hu-HU" sz="20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hu-HU" dirty="0" smtClean="0"/>
              <a:t>milyen jelentéseket fejezhet ki?</a:t>
            </a:r>
          </a:p>
          <a:p>
            <a:pPr marL="0" indent="0">
              <a:lnSpc>
                <a:spcPct val="110000"/>
              </a:lnSpc>
              <a:buNone/>
            </a:pPr>
            <a:endParaRPr lang="hu-HU" dirty="0" smtClean="0"/>
          </a:p>
          <a:p>
            <a:pPr>
              <a:lnSpc>
                <a:spcPct val="110000"/>
              </a:lnSpc>
            </a:pPr>
            <a:r>
              <a:rPr lang="hu-HU" dirty="0" smtClean="0"/>
              <a:t>Adott jelentést, </a:t>
            </a:r>
            <a:r>
              <a:rPr lang="hu-HU" sz="2000" dirty="0" smtClean="0"/>
              <a:t>például</a:t>
            </a:r>
          </a:p>
          <a:p>
            <a:pPr lvl="1">
              <a:lnSpc>
                <a:spcPct val="110000"/>
              </a:lnSpc>
            </a:pPr>
            <a:r>
              <a:rPr lang="hu-HU" sz="2000" dirty="0" smtClean="0"/>
              <a:t>megszólítást,</a:t>
            </a:r>
            <a:endParaRPr lang="hu-HU" sz="2000" dirty="0" smtClean="0"/>
          </a:p>
          <a:p>
            <a:pPr lvl="1">
              <a:lnSpc>
                <a:spcPct val="110000"/>
              </a:lnSpc>
            </a:pPr>
            <a:r>
              <a:rPr lang="hu-HU" sz="2000" dirty="0" smtClean="0"/>
              <a:t>birtokviszonyt,</a:t>
            </a:r>
            <a:endParaRPr lang="hu-HU" sz="2000" dirty="0" smtClean="0"/>
          </a:p>
          <a:p>
            <a:pPr lvl="1">
              <a:lnSpc>
                <a:spcPct val="110000"/>
              </a:lnSpc>
            </a:pPr>
            <a:r>
              <a:rPr lang="hu-HU" sz="2000" dirty="0" smtClean="0"/>
              <a:t>jövő </a:t>
            </a:r>
            <a:r>
              <a:rPr lang="hu-HU" sz="2000" dirty="0" smtClean="0"/>
              <a:t>időt,</a:t>
            </a:r>
            <a:endParaRPr lang="hu-HU" sz="20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hu-HU" dirty="0" smtClean="0"/>
              <a:t>milyen formák fejezhetnek ki?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838201" y="1842247"/>
            <a:ext cx="10515600" cy="542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hu-HU" sz="2800" i="1" dirty="0"/>
              <a:t>Hogy eljussunk a </a:t>
            </a:r>
            <a:r>
              <a:rPr lang="hu-HU" sz="2800" i="1" dirty="0" smtClean="0"/>
              <a:t>szavak alakjától </a:t>
            </a:r>
            <a:r>
              <a:rPr lang="hu-HU" sz="2800" i="1" dirty="0"/>
              <a:t>a </a:t>
            </a:r>
            <a:r>
              <a:rPr lang="hu-HU" sz="2800" i="1" dirty="0" smtClean="0"/>
              <a:t>szöveg jelentéséig:</a:t>
            </a:r>
            <a:endParaRPr lang="hu-H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héber a sémi nyelvek családjában</a:t>
            </a:r>
            <a:endParaRPr lang="hu-HU" dirty="0"/>
          </a:p>
        </p:txBody>
      </p:sp>
      <p:pic>
        <p:nvPicPr>
          <p:cNvPr id="3074" name="Picture 2" descr="http://media.tumblr.com/3a1610dad1f160305f7922ccada4e405/tumblr_inline_myfopgy5X71rfle2b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18" y="1540787"/>
            <a:ext cx="9523809" cy="3633792"/>
          </a:xfrm>
          <a:prstGeom prst="rect">
            <a:avLst/>
          </a:prstGeom>
          <a:noFill/>
          <a:ln w="25400" cmpd="sng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719528" y="6100995"/>
            <a:ext cx="1025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smtClean="0"/>
              <a:t>Forrás: </a:t>
            </a:r>
            <a:r>
              <a:rPr lang="hu-HU" sz="1600" i="1" dirty="0" smtClean="0"/>
              <a:t>http</a:t>
            </a:r>
            <a:r>
              <a:rPr lang="hu-HU" sz="1600" i="1" dirty="0"/>
              <a:t>://media.tumblr.com/3a1610dad1f160305f7922ccada4e405/tumblr_inline_myfopgy5X71rfle2b.png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573967" y="5027650"/>
            <a:ext cx="1229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dirty="0" smtClean="0"/>
              <a:t>héber, </a:t>
            </a:r>
            <a:r>
              <a:rPr lang="hu-HU" i="1" dirty="0" err="1" smtClean="0"/>
              <a:t>moabita</a:t>
            </a:r>
            <a:r>
              <a:rPr lang="hu-HU" i="1" dirty="0" smtClean="0"/>
              <a:t>, föníciai,…</a:t>
            </a:r>
            <a:endParaRPr lang="hu-HU" i="1" dirty="0"/>
          </a:p>
        </p:txBody>
      </p:sp>
      <p:sp>
        <p:nvSpPr>
          <p:cNvPr id="7" name="Jobb oldali kapcsos zárójel 6"/>
          <p:cNvSpPr/>
          <p:nvPr/>
        </p:nvSpPr>
        <p:spPr>
          <a:xfrm rot="5400000">
            <a:off x="6037750" y="3622611"/>
            <a:ext cx="274277" cy="3012141"/>
          </a:xfrm>
          <a:prstGeom prst="rightBrace">
            <a:avLst>
              <a:gd name="adj1" fmla="val 8333"/>
              <a:gd name="adj2" fmla="val 5285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zövegdoboz 7"/>
          <p:cNvSpPr txBox="1"/>
          <p:nvPr/>
        </p:nvSpPr>
        <p:spPr>
          <a:xfrm>
            <a:off x="5120634" y="5400334"/>
            <a:ext cx="1957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d</a:t>
            </a:r>
            <a:r>
              <a:rPr lang="hu-HU" i="1" dirty="0" smtClean="0"/>
              <a:t>éli sémi nyelvek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4428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316828" cy="1600200"/>
          </a:xfrm>
        </p:spPr>
        <p:txBody>
          <a:bodyPr/>
          <a:lstStyle/>
          <a:p>
            <a:r>
              <a:rPr lang="hu-HU" sz="4400" dirty="0" err="1" smtClean="0"/>
              <a:t>Proto-sémi</a:t>
            </a:r>
            <a:r>
              <a:rPr lang="hu-HU" sz="4400" dirty="0" smtClean="0"/>
              <a:t> esetrendszer</a:t>
            </a:r>
            <a:endParaRPr lang="hu-HU" sz="440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4556671" cy="4223479"/>
          </a:xfrm>
        </p:spPr>
        <p:txBody>
          <a:bodyPr/>
          <a:lstStyle/>
          <a:p>
            <a:endParaRPr lang="hu-HU" dirty="0" smtClean="0"/>
          </a:p>
          <a:p>
            <a:pPr>
              <a:spcBef>
                <a:spcPts val="1800"/>
              </a:spcBef>
            </a:pPr>
            <a:r>
              <a:rPr lang="hu-HU" sz="2400" i="1" dirty="0" smtClean="0"/>
              <a:t>Nominativus: </a:t>
            </a:r>
            <a:br>
              <a:rPr lang="hu-HU" sz="2400" i="1" dirty="0" smtClean="0"/>
            </a:br>
            <a:r>
              <a:rPr lang="hu-HU" sz="2400" dirty="0" smtClean="0"/>
              <a:t>az önmagában álló főnév esete </a:t>
            </a:r>
          </a:p>
          <a:p>
            <a:pPr>
              <a:spcBef>
                <a:spcPts val="1800"/>
              </a:spcBef>
            </a:pPr>
            <a:r>
              <a:rPr lang="hu-HU" sz="2400" i="1" dirty="0" smtClean="0"/>
              <a:t>Accusativus:</a:t>
            </a:r>
            <a:br>
              <a:rPr lang="hu-HU" sz="2400" i="1" dirty="0" smtClean="0"/>
            </a:br>
            <a:r>
              <a:rPr lang="hu-HU" sz="2400" dirty="0" smtClean="0"/>
              <a:t>az igéhez kapcsolódó főnév esete </a:t>
            </a:r>
          </a:p>
          <a:p>
            <a:pPr>
              <a:spcBef>
                <a:spcPts val="1800"/>
              </a:spcBef>
            </a:pPr>
            <a:r>
              <a:rPr lang="hu-HU" sz="2400" i="1" dirty="0" smtClean="0"/>
              <a:t>Genitivus:</a:t>
            </a:r>
            <a:br>
              <a:rPr lang="hu-HU" sz="2400" i="1" dirty="0" smtClean="0"/>
            </a:br>
            <a:r>
              <a:rPr lang="hu-HU" sz="2400" dirty="0" smtClean="0"/>
              <a:t>a főnévhez kapcsolódó főnév esete</a:t>
            </a:r>
            <a:r>
              <a:rPr lang="hu-HU" sz="2400" i="1" dirty="0" smtClean="0"/>
              <a:t> </a:t>
            </a:r>
            <a:br>
              <a:rPr lang="hu-HU" sz="2400" i="1" dirty="0" smtClean="0"/>
            </a:br>
            <a:endParaRPr lang="hu-HU" sz="2400" i="1" dirty="0" smtClean="0"/>
          </a:p>
          <a:p>
            <a:r>
              <a:rPr lang="hu-HU" sz="2000" i="1" dirty="0" smtClean="0"/>
              <a:t>(</a:t>
            </a:r>
            <a:r>
              <a:rPr lang="hu-HU" sz="2000" i="1" dirty="0" err="1" smtClean="0"/>
              <a:t>oblique</a:t>
            </a:r>
            <a:r>
              <a:rPr lang="hu-HU" sz="2000" i="1" dirty="0" smtClean="0"/>
              <a:t> = </a:t>
            </a:r>
            <a:r>
              <a:rPr lang="hu-HU" sz="2000" i="1" dirty="0" err="1" smtClean="0"/>
              <a:t>acc</a:t>
            </a:r>
            <a:r>
              <a:rPr lang="hu-HU" sz="2000" i="1" dirty="0" smtClean="0"/>
              <a:t> + </a:t>
            </a:r>
            <a:r>
              <a:rPr lang="hu-HU" sz="2000" i="1" dirty="0" err="1" smtClean="0"/>
              <a:t>gen</a:t>
            </a:r>
            <a:r>
              <a:rPr lang="hu-HU" sz="2000" i="1" dirty="0" smtClean="0"/>
              <a:t>.)</a:t>
            </a:r>
          </a:p>
          <a:p>
            <a:r>
              <a:rPr lang="hu-HU" sz="2000" dirty="0" err="1" smtClean="0"/>
              <a:t>V.ö</a:t>
            </a:r>
            <a:r>
              <a:rPr lang="hu-HU" sz="2000" dirty="0" smtClean="0"/>
              <a:t>. </a:t>
            </a:r>
            <a:r>
              <a:rPr lang="hu-HU" sz="2000" dirty="0" err="1" smtClean="0"/>
              <a:t>A&amp;Ch</a:t>
            </a:r>
            <a:r>
              <a:rPr lang="hu-HU" sz="2000" dirty="0" smtClean="0"/>
              <a:t>. p. 4.</a:t>
            </a:r>
          </a:p>
          <a:p>
            <a:endParaRPr lang="hu-HU" sz="2400" i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6430780" y="944380"/>
            <a:ext cx="54414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Sing.</a:t>
            </a:r>
            <a:r>
              <a:rPr lang="hu-HU" sz="2400" i="1" dirty="0" smtClean="0"/>
              <a:t>		</a:t>
            </a:r>
            <a:r>
              <a:rPr lang="hu-HU" sz="2400" i="1" spc="300" dirty="0" err="1" smtClean="0"/>
              <a:t>masc</a:t>
            </a:r>
            <a:r>
              <a:rPr lang="hu-HU" sz="2400" i="1" spc="300" dirty="0" smtClean="0"/>
              <a:t>.		</a:t>
            </a:r>
          </a:p>
          <a:p>
            <a:r>
              <a:rPr lang="hu-HU" sz="2400" dirty="0" err="1" smtClean="0"/>
              <a:t>Nom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u-</a:t>
            </a:r>
            <a:r>
              <a:rPr lang="hu-HU" sz="2400" i="1" dirty="0" smtClean="0"/>
              <a:t>		</a:t>
            </a:r>
            <a:endParaRPr lang="hu-HU" sz="2400" dirty="0" smtClean="0">
              <a:solidFill>
                <a:schemeClr val="accent6"/>
              </a:solidFill>
            </a:endParaRPr>
          </a:p>
          <a:p>
            <a:r>
              <a:rPr lang="hu-HU" sz="2400" dirty="0" err="1" smtClean="0"/>
              <a:t>Acc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a-</a:t>
            </a:r>
            <a:r>
              <a:rPr lang="hu-HU" sz="2400" i="1" dirty="0"/>
              <a:t>	</a:t>
            </a:r>
            <a:r>
              <a:rPr lang="hu-HU" sz="2400" i="1" dirty="0" smtClean="0"/>
              <a:t>	</a:t>
            </a:r>
            <a:endParaRPr lang="hu-HU" sz="2400" dirty="0" smtClean="0">
              <a:solidFill>
                <a:schemeClr val="accent6"/>
              </a:solidFill>
            </a:endParaRPr>
          </a:p>
          <a:p>
            <a:r>
              <a:rPr lang="hu-HU" sz="2400" dirty="0" err="1" smtClean="0"/>
              <a:t>Gen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i-</a:t>
            </a:r>
            <a:r>
              <a:rPr lang="hu-HU" sz="2400" i="1" dirty="0" smtClean="0"/>
              <a:t>		</a:t>
            </a:r>
            <a:endParaRPr lang="hu-HU" sz="2400" dirty="0" smtClean="0">
              <a:solidFill>
                <a:schemeClr val="accent6"/>
              </a:solidFill>
            </a:endParaRPr>
          </a:p>
          <a:p>
            <a:endParaRPr lang="hu-HU" sz="2400" dirty="0"/>
          </a:p>
          <a:p>
            <a:r>
              <a:rPr lang="hu-HU" sz="2400" b="1" dirty="0" err="1" smtClean="0"/>
              <a:t>Dualis</a:t>
            </a:r>
            <a:endParaRPr lang="hu-HU" sz="2400" b="1" dirty="0" smtClean="0"/>
          </a:p>
          <a:p>
            <a:r>
              <a:rPr lang="hu-HU" sz="2400" dirty="0" err="1" smtClean="0"/>
              <a:t>Nom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ā-</a:t>
            </a:r>
            <a:r>
              <a:rPr lang="hu-HU" sz="2400" i="1" dirty="0" smtClean="0"/>
              <a:t>		</a:t>
            </a:r>
            <a:endParaRPr lang="hu-HU" sz="2400" dirty="0" smtClean="0">
              <a:solidFill>
                <a:srgbClr val="FF0000"/>
              </a:solidFill>
            </a:endParaRPr>
          </a:p>
          <a:p>
            <a:r>
              <a:rPr lang="hu-HU" sz="2400" dirty="0" err="1" smtClean="0"/>
              <a:t>Acc</a:t>
            </a:r>
            <a:r>
              <a:rPr lang="hu-HU" sz="2400" dirty="0" smtClean="0"/>
              <a:t>+</a:t>
            </a:r>
            <a:r>
              <a:rPr lang="hu-HU" sz="2400" dirty="0" err="1" smtClean="0"/>
              <a:t>Gen</a:t>
            </a:r>
            <a:r>
              <a:rPr lang="hu-HU" sz="2400" dirty="0" smtClean="0"/>
              <a:t>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ay-</a:t>
            </a:r>
            <a:r>
              <a:rPr lang="hu-HU" sz="2400" i="1" dirty="0" smtClean="0"/>
              <a:t>		</a:t>
            </a:r>
            <a:endParaRPr lang="hu-HU" sz="2400" dirty="0" smtClean="0">
              <a:solidFill>
                <a:srgbClr val="FF0000"/>
              </a:solidFill>
            </a:endParaRPr>
          </a:p>
          <a:p>
            <a:endParaRPr lang="hu-HU" sz="2400" dirty="0" smtClean="0"/>
          </a:p>
          <a:p>
            <a:r>
              <a:rPr lang="hu-HU" sz="2400" b="1" dirty="0" err="1" smtClean="0"/>
              <a:t>Pluralis</a:t>
            </a:r>
            <a:endParaRPr lang="hu-HU" sz="2400" b="1" dirty="0"/>
          </a:p>
          <a:p>
            <a:r>
              <a:rPr lang="hu-HU" sz="2400" dirty="0" err="1" smtClean="0"/>
              <a:t>Nom</a:t>
            </a:r>
            <a:r>
              <a:rPr lang="hu-HU" sz="2400" dirty="0" smtClean="0"/>
              <a:t>	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ū</a:t>
            </a:r>
            <a:r>
              <a:rPr lang="hu-HU" sz="2400" i="1" dirty="0" smtClean="0"/>
              <a:t>		</a:t>
            </a:r>
            <a:endParaRPr lang="hu-HU" sz="2400" dirty="0">
              <a:solidFill>
                <a:schemeClr val="accent6"/>
              </a:solidFill>
            </a:endParaRPr>
          </a:p>
          <a:p>
            <a:r>
              <a:rPr lang="hu-HU" sz="2400" dirty="0" err="1" smtClean="0"/>
              <a:t>Acc</a:t>
            </a:r>
            <a:r>
              <a:rPr lang="hu-HU" sz="2400" dirty="0" smtClean="0"/>
              <a:t>+</a:t>
            </a:r>
            <a:r>
              <a:rPr lang="hu-HU" sz="2400" dirty="0" err="1" smtClean="0"/>
              <a:t>Gen</a:t>
            </a:r>
            <a:r>
              <a:rPr lang="hu-HU" sz="2400" dirty="0" smtClean="0"/>
              <a:t>	</a:t>
            </a:r>
            <a:r>
              <a:rPr lang="hu-HU" sz="2400" i="1" dirty="0" err="1" smtClean="0"/>
              <a:t>-</a:t>
            </a:r>
            <a:r>
              <a:rPr lang="hu-HU" sz="2400" i="1" dirty="0" err="1" smtClean="0">
                <a:solidFill>
                  <a:srgbClr val="FF0000"/>
                </a:solidFill>
              </a:rPr>
              <a:t>ī</a:t>
            </a:r>
            <a:r>
              <a:rPr lang="hu-HU" sz="2400" i="1" dirty="0" smtClean="0"/>
              <a:t>		</a:t>
            </a:r>
            <a:endParaRPr lang="hu-HU" sz="2400" dirty="0">
              <a:solidFill>
                <a:schemeClr val="accent6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430781" y="5916706"/>
            <a:ext cx="4703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i="1" dirty="0" err="1" smtClean="0"/>
              <a:t>V.ö</a:t>
            </a:r>
            <a:r>
              <a:rPr lang="hu-HU" sz="2000" i="1" dirty="0" smtClean="0"/>
              <a:t>. pl. az akkád, arab, </a:t>
            </a:r>
            <a:r>
              <a:rPr lang="hu-HU" sz="2000" i="1" dirty="0" err="1" smtClean="0"/>
              <a:t>ugariti</a:t>
            </a:r>
            <a:r>
              <a:rPr lang="hu-HU" sz="2000" i="1" dirty="0" smtClean="0"/>
              <a:t> nyelvekkel.</a:t>
            </a:r>
            <a:endParaRPr lang="hu-HU" sz="2000" i="1" dirty="0"/>
          </a:p>
        </p:txBody>
      </p:sp>
    </p:spTree>
    <p:extLst>
      <p:ext uri="{BB962C8B-B14F-4D97-AF65-F5344CB8AC3E}">
        <p14:creationId xmlns:p14="http://schemas.microsoft.com/office/powerpoint/2010/main" val="220287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Arnold &amp; </a:t>
            </a:r>
            <a:r>
              <a:rPr lang="hu-HU" dirty="0" err="1" smtClean="0"/>
              <a:t>Choi</a:t>
            </a:r>
            <a:r>
              <a:rPr lang="hu-HU" dirty="0" smtClean="0"/>
              <a:t> 2.1-2.3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043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Nominativus</a:t>
            </a:r>
            <a:r>
              <a:rPr lang="en-US" dirty="0" smtClean="0"/>
              <a:t>: </a:t>
            </a:r>
            <a:r>
              <a:rPr lang="en-US" sz="3600" dirty="0" err="1" smtClean="0"/>
              <a:t>az</a:t>
            </a:r>
            <a:r>
              <a:rPr lang="en-US" sz="3600" dirty="0" smtClean="0"/>
              <a:t> </a:t>
            </a:r>
            <a:r>
              <a:rPr lang="hu-HU" sz="3600" dirty="0" smtClean="0"/>
              <a:t>önmagában álló főnév esete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1095495" cy="435133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hu-HU" dirty="0" smtClean="0"/>
              <a:t>Alany (</a:t>
            </a:r>
            <a:r>
              <a:rPr lang="hu-HU" i="1" dirty="0" err="1" smtClean="0"/>
              <a:t>subject</a:t>
            </a:r>
            <a:r>
              <a:rPr lang="hu-HU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hu-HU" dirty="0" smtClean="0"/>
              <a:t>Állítmány névszói része (</a:t>
            </a:r>
            <a:r>
              <a:rPr lang="hu-HU" i="1" dirty="0" err="1" smtClean="0"/>
              <a:t>predicate</a:t>
            </a:r>
            <a:r>
              <a:rPr lang="hu-HU" i="1" dirty="0" smtClean="0"/>
              <a:t> </a:t>
            </a:r>
            <a:r>
              <a:rPr lang="hu-HU" i="1" dirty="0" err="1" smtClean="0"/>
              <a:t>nominative</a:t>
            </a:r>
            <a:r>
              <a:rPr lang="hu-HU" dirty="0" smtClean="0"/>
              <a:t>): állítmányi nominativus</a:t>
            </a:r>
          </a:p>
          <a:p>
            <a:pPr>
              <a:lnSpc>
                <a:spcPct val="120000"/>
              </a:lnSpc>
            </a:pPr>
            <a:r>
              <a:rPr lang="hu-HU" dirty="0" err="1" smtClean="0"/>
              <a:t>Vocativus</a:t>
            </a:r>
            <a:endParaRPr lang="hu-HU" dirty="0" smtClean="0"/>
          </a:p>
          <a:p>
            <a:pPr>
              <a:lnSpc>
                <a:spcPct val="120000"/>
              </a:lnSpc>
            </a:pPr>
            <a:r>
              <a:rPr lang="hu-HU" dirty="0" smtClean="0"/>
              <a:t>Nominativusi </a:t>
            </a:r>
            <a:r>
              <a:rPr lang="hu-HU" dirty="0" err="1" smtClean="0"/>
              <a:t>absolutus</a:t>
            </a:r>
            <a:r>
              <a:rPr lang="hu-HU" dirty="0" smtClean="0"/>
              <a:t> (</a:t>
            </a:r>
            <a:r>
              <a:rPr lang="hu-HU" dirty="0" err="1" smtClean="0"/>
              <a:t>casus</a:t>
            </a:r>
            <a:r>
              <a:rPr lang="hu-HU" dirty="0" smtClean="0"/>
              <a:t> </a:t>
            </a:r>
            <a:r>
              <a:rPr lang="hu-HU" dirty="0" err="1" smtClean="0"/>
              <a:t>pendens</a:t>
            </a:r>
            <a:r>
              <a:rPr lang="hu-HU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dirty="0"/>
              <a:t>	</a:t>
            </a:r>
            <a:r>
              <a:rPr lang="hu-HU" dirty="0" smtClean="0"/>
              <a:t>Kiemelt főnév (főnévi szerkezet) vs. </a:t>
            </a:r>
            <a:r>
              <a:rPr lang="hu-HU" i="1" dirty="0" smtClean="0"/>
              <a:t>témaismétlő névmás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2200" dirty="0" smtClean="0"/>
              <a:t>(1) </a:t>
            </a:r>
            <a:r>
              <a:rPr lang="hu-HU" sz="2200" i="1" dirty="0" smtClean="0"/>
              <a:t>Dávid a király.   </a:t>
            </a:r>
            <a:r>
              <a:rPr lang="hu-HU" sz="2200" dirty="0" smtClean="0"/>
              <a:t>(2a) </a:t>
            </a:r>
            <a:r>
              <a:rPr lang="hu-HU" sz="2200" i="1" dirty="0" smtClean="0"/>
              <a:t>Dávid, király vagy.   </a:t>
            </a:r>
            <a:r>
              <a:rPr lang="hu-HU" sz="2200" dirty="0" smtClean="0"/>
              <a:t>(2b)</a:t>
            </a:r>
            <a:r>
              <a:rPr lang="hu-HU" sz="2200" i="1" dirty="0" smtClean="0"/>
              <a:t> Dávid, te vagy a király.   </a:t>
            </a:r>
            <a:r>
              <a:rPr lang="hu-HU" sz="2200" dirty="0" smtClean="0"/>
              <a:t>(3) </a:t>
            </a:r>
            <a:r>
              <a:rPr lang="hu-HU" sz="2200" i="1" dirty="0" smtClean="0"/>
              <a:t>Dávid, ő a király.</a:t>
            </a:r>
            <a:endParaRPr lang="hu-HU" sz="2200" i="1" dirty="0"/>
          </a:p>
        </p:txBody>
      </p:sp>
    </p:spTree>
    <p:extLst>
      <p:ext uri="{BB962C8B-B14F-4D97-AF65-F5344CB8AC3E}">
        <p14:creationId xmlns:p14="http://schemas.microsoft.com/office/powerpoint/2010/main" val="13117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Topik és fókusz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lvl="1" indent="0" algn="r" defTabSz="830263">
              <a:lnSpc>
                <a:spcPct val="120000"/>
              </a:lnSpc>
              <a:buNone/>
            </a:pPr>
            <a:r>
              <a:rPr lang="hu-HU" sz="2200" i="1" dirty="0" smtClean="0"/>
              <a:t>(avagy a magyar nyelv szórendje nem is annyira szabad?)</a:t>
            </a:r>
          </a:p>
          <a:p>
            <a:pPr marL="363538" lvl="1" indent="0" defTabSz="830263">
              <a:lnSpc>
                <a:spcPct val="120000"/>
              </a:lnSpc>
              <a:buNone/>
            </a:pPr>
            <a:endParaRPr lang="hu-HU" dirty="0" smtClean="0"/>
          </a:p>
          <a:p>
            <a:pPr marL="363538" lvl="1" indent="0" defTabSz="830263">
              <a:lnSpc>
                <a:spcPct val="120000"/>
              </a:lnSpc>
              <a:buNone/>
            </a:pPr>
            <a:r>
              <a:rPr lang="hu-HU" i="1" dirty="0"/>
              <a:t>A gyerek megette a kenyeret.			A gyerek ette meg a kenyeret.</a:t>
            </a:r>
          </a:p>
          <a:p>
            <a:pPr marL="363538" lvl="1" indent="0" defTabSz="830263">
              <a:lnSpc>
                <a:spcPct val="120000"/>
              </a:lnSpc>
              <a:buNone/>
            </a:pPr>
            <a:r>
              <a:rPr lang="hu-HU" i="1" dirty="0" smtClean="0"/>
              <a:t>A </a:t>
            </a:r>
            <a:r>
              <a:rPr lang="hu-HU" i="1" dirty="0"/>
              <a:t>kenyeret megette a gyerek. 	</a:t>
            </a:r>
            <a:r>
              <a:rPr lang="hu-HU" i="1" dirty="0" smtClean="0"/>
              <a:t>		A </a:t>
            </a:r>
            <a:r>
              <a:rPr lang="hu-HU" i="1" dirty="0"/>
              <a:t>kenyeret ette meg a gyerek.</a:t>
            </a:r>
            <a:endParaRPr lang="hu-HU" i="1" dirty="0" smtClean="0"/>
          </a:p>
          <a:p>
            <a:pPr marL="363538" lvl="1" indent="0" defTabSz="830263">
              <a:lnSpc>
                <a:spcPct val="120000"/>
              </a:lnSpc>
              <a:buNone/>
            </a:pPr>
            <a:r>
              <a:rPr lang="hu-HU" i="1" dirty="0" smtClean="0"/>
              <a:t>A gyerek a kenyeret megette.			</a:t>
            </a:r>
            <a:r>
              <a:rPr lang="hu-HU" i="1" dirty="0"/>
              <a:t>A gyerek a kenyeret </a:t>
            </a:r>
            <a:r>
              <a:rPr lang="hu-HU" i="1" dirty="0" smtClean="0"/>
              <a:t>ette meg.</a:t>
            </a:r>
          </a:p>
          <a:p>
            <a:pPr marL="363538" lvl="1" indent="0" defTabSz="830263">
              <a:lnSpc>
                <a:spcPct val="120000"/>
              </a:lnSpc>
              <a:buNone/>
            </a:pPr>
            <a:r>
              <a:rPr lang="hu-HU" i="1" dirty="0" smtClean="0"/>
              <a:t>A kenyeret a gyerek megette.			</a:t>
            </a:r>
            <a:r>
              <a:rPr lang="hu-HU" i="1" dirty="0"/>
              <a:t>A kenyeret a gyerek </a:t>
            </a:r>
            <a:r>
              <a:rPr lang="hu-HU" i="1" dirty="0" smtClean="0"/>
              <a:t>ette meg.</a:t>
            </a:r>
          </a:p>
          <a:p>
            <a:pPr marL="363538" lvl="1" indent="0" defTabSz="830263">
              <a:lnSpc>
                <a:spcPct val="120000"/>
              </a:lnSpc>
              <a:buNone/>
            </a:pPr>
            <a:r>
              <a:rPr lang="hu-HU" i="1" dirty="0" smtClean="0"/>
              <a:t>Megette a gyerek a kenyeret.			* Ette meg a gyerek a kenyeret.</a:t>
            </a:r>
          </a:p>
          <a:p>
            <a:pPr marL="363538" lvl="1" indent="0" defTabSz="830263">
              <a:lnSpc>
                <a:spcPct val="120000"/>
              </a:lnSpc>
              <a:buNone/>
            </a:pPr>
            <a:r>
              <a:rPr lang="hu-HU" i="1" dirty="0" smtClean="0"/>
              <a:t>Megette a kenyeret a gyerek.			* Ette meg a kenyeret a gyerek.</a:t>
            </a:r>
            <a:endParaRPr lang="hu-HU" i="1" dirty="0"/>
          </a:p>
          <a:p>
            <a:pPr marL="363538" lvl="1" indent="0" defTabSz="830263">
              <a:lnSpc>
                <a:spcPct val="120000"/>
              </a:lnSpc>
              <a:buNone/>
            </a:pPr>
            <a:endParaRPr lang="hu-HU" i="1" dirty="0"/>
          </a:p>
          <a:p>
            <a:pPr marL="363538" lvl="1" indent="0" defTabSz="830263">
              <a:lnSpc>
                <a:spcPct val="120000"/>
              </a:lnSpc>
              <a:buNone/>
            </a:pPr>
            <a:endParaRPr lang="hu-HU" i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0250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393</Words>
  <Application>Microsoft Office PowerPoint</Application>
  <PresentationFormat>Szélesvásznú</PresentationFormat>
  <Paragraphs>122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Office-téma</vt:lpstr>
      <vt:lpstr>Klasszikus héber nyelv 4.: Szintaxis</vt:lpstr>
      <vt:lpstr>Főnevek, melléknevek, névmások:  az elsőéves tananyag ismétlése</vt:lpstr>
      <vt:lpstr>Tanulság és figyelmeztetés</vt:lpstr>
      <vt:lpstr>Forma (morfológia és szintaxis) vs. jelentés (szemantika)</vt:lpstr>
      <vt:lpstr>A héber a sémi nyelvek családjában</vt:lpstr>
      <vt:lpstr>Proto-sémi esetrendszer</vt:lpstr>
      <vt:lpstr>Arnold &amp; Choi 2.1-2.3</vt:lpstr>
      <vt:lpstr>Nominativus: az önmagában álló főnév esete</vt:lpstr>
      <vt:lpstr>Topik és fókusz</vt:lpstr>
      <vt:lpstr>Genitivus: a főnévhez kapcsolódó főnév esete          A constructus-os szerkezet kifejezhet:</vt:lpstr>
      <vt:lpstr>A birtokviszony kifejezése a bibliai héberben</vt:lpstr>
      <vt:lpstr>Accusativus: az igéhez kapcsolódó főnév esete</vt:lpstr>
      <vt:lpstr>Házi feladat</vt:lpstr>
      <vt:lpstr>Következő órára: olvasandó + házi feladat</vt:lpstr>
      <vt:lpstr>Viszlát jövő szerdán!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123</cp:revision>
  <dcterms:created xsi:type="dcterms:W3CDTF">2014-09-05T15:07:34Z</dcterms:created>
  <dcterms:modified xsi:type="dcterms:W3CDTF">2014-09-24T10:46:09Z</dcterms:modified>
</cp:coreProperties>
</file>