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310" r:id="rId4"/>
    <p:sldId id="305" r:id="rId5"/>
    <p:sldId id="297" r:id="rId6"/>
    <p:sldId id="306" r:id="rId7"/>
    <p:sldId id="307" r:id="rId8"/>
    <p:sldId id="311" r:id="rId9"/>
    <p:sldId id="308" r:id="rId10"/>
    <p:sldId id="318" r:id="rId11"/>
    <p:sldId id="319" r:id="rId12"/>
    <p:sldId id="320" r:id="rId13"/>
    <p:sldId id="285" r:id="rId14"/>
    <p:sldId id="258" r:id="rId15"/>
    <p:sldId id="287" r:id="rId16"/>
  </p:sldIdLst>
  <p:sldSz cx="12192000" cy="6858000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B96A2-F6AD-4F15-BF3E-38414CACD252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3518F-DECE-45B8-A42A-7E197023378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074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EE26-CDED-4E89-AA28-EC9B08504758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ACE9A-8CD8-440F-9F3A-949B85CD4B7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110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48015-61BF-435C-8270-63443FC15B07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F58B1-4003-4C18-9129-C21E15263C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292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AC76B-5275-45E9-8D7A-D9670D3DE57B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2F0A-09A5-4DF6-8C53-0000FAC0540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627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4B024-D166-46F5-A7B9-5264B246E624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60883-FD5F-4D26-A6DC-FE9B8C5D0E3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9814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9FC10-A453-43C6-B48B-7735C177838B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C8D1C-6EDC-4A89-968F-9B1B6EAAD86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893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F7373-91E0-4457-BD3B-789C7A1E2ACE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C6006-606D-46E7-B42A-0814BB48453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081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79B3-6823-4BEC-866F-9F25D7089105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43FC7-6D27-4CCB-95F1-1DAFD9303B1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804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49251-DAFF-48CC-8CBD-7A54AE7CB94E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3125E-EFB4-4074-8D73-523A924201F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2282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8E6A-6928-4D79-95FC-F9FF8B453948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33EE7-7E4D-4F8E-84B4-C5A8E9278ED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281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62A19-851A-49C5-AB58-A9E17A2209CD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B44E5-4111-4603-975D-39044B2BE00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267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C4879-521B-4723-ADBB-7C4F2CCDB267}" type="datetimeFigureOut">
              <a:rPr lang="hu-HU"/>
              <a:pPr>
                <a:defRPr/>
              </a:pPr>
              <a:t>2014.10.01.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A1A4D1-7CB0-4C90-85C5-243D6F73008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ím 1"/>
          <p:cNvSpPr>
            <a:spLocks noGrp="1"/>
          </p:cNvSpPr>
          <p:nvPr>
            <p:ph type="ctrTitle"/>
          </p:nvPr>
        </p:nvSpPr>
        <p:spPr>
          <a:xfrm>
            <a:off x="1524000" y="315543"/>
            <a:ext cx="9144000" cy="2387600"/>
          </a:xfrm>
        </p:spPr>
        <p:txBody>
          <a:bodyPr/>
          <a:lstStyle/>
          <a:p>
            <a:r>
              <a:rPr lang="hu-HU" b="1" dirty="0"/>
              <a:t>Klasszikus héber nyelv 4.: Szintaxis</a:t>
            </a:r>
            <a:endParaRPr lang="hu-HU" altLang="hu-HU" b="1" dirty="0" smtClean="0"/>
          </a:p>
        </p:txBody>
      </p:sp>
      <p:sp>
        <p:nvSpPr>
          <p:cNvPr id="2051" name="Alcím 2"/>
          <p:cNvSpPr>
            <a:spLocks noGrp="1"/>
          </p:cNvSpPr>
          <p:nvPr>
            <p:ph type="subTitle" idx="1"/>
          </p:nvPr>
        </p:nvSpPr>
        <p:spPr>
          <a:xfrm>
            <a:off x="1524000" y="3294533"/>
            <a:ext cx="9144000" cy="1169894"/>
          </a:xfrm>
        </p:spPr>
        <p:txBody>
          <a:bodyPr/>
          <a:lstStyle/>
          <a:p>
            <a:r>
              <a:rPr lang="hu-HU" dirty="0" smtClean="0"/>
              <a:t>BBN-HEB11-204</a:t>
            </a:r>
          </a:p>
          <a:p>
            <a:r>
              <a:rPr lang="hu-HU" altLang="hu-HU" dirty="0" smtClean="0"/>
              <a:t>Koltai Kornélia, </a:t>
            </a:r>
            <a:r>
              <a:rPr lang="hu-HU" altLang="hu-HU" dirty="0" err="1" smtClean="0"/>
              <a:t>Biró</a:t>
            </a:r>
            <a:r>
              <a:rPr lang="hu-HU" altLang="hu-HU" dirty="0" smtClean="0"/>
              <a:t> Tamás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3805519" y="49619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 smtClean="0"/>
              <a:t>2014. október 1.</a:t>
            </a:r>
            <a:endParaRPr lang="hu-H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2.4 </a:t>
            </a:r>
            <a:r>
              <a:rPr lang="hu-HU" dirty="0" err="1" smtClean="0"/>
              <a:t>Adpozíció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Szemben a </a:t>
            </a:r>
            <a:r>
              <a:rPr lang="hu-HU" dirty="0" err="1"/>
              <a:t>constructus-os</a:t>
            </a:r>
            <a:r>
              <a:rPr lang="hu-HU" dirty="0"/>
              <a:t> szerkezettel,</a:t>
            </a:r>
          </a:p>
          <a:p>
            <a:pPr marL="0" indent="0" algn="ctr">
              <a:buNone/>
            </a:pPr>
            <a:r>
              <a:rPr lang="hu-HU" dirty="0"/>
              <a:t>status </a:t>
            </a:r>
            <a:r>
              <a:rPr lang="hu-HU" dirty="0" err="1"/>
              <a:t>absolutus</a:t>
            </a:r>
            <a:r>
              <a:rPr lang="hu-HU" dirty="0"/>
              <a:t> (</a:t>
            </a:r>
            <a:r>
              <a:rPr lang="hu-HU" dirty="0" err="1"/>
              <a:t>leadword</a:t>
            </a:r>
            <a:r>
              <a:rPr lang="hu-HU" dirty="0"/>
              <a:t>) + </a:t>
            </a:r>
            <a:r>
              <a:rPr lang="hu-HU" dirty="0" err="1"/>
              <a:t>status</a:t>
            </a:r>
            <a:r>
              <a:rPr lang="hu-HU" dirty="0"/>
              <a:t> </a:t>
            </a:r>
            <a:r>
              <a:rPr lang="hu-HU" dirty="0" err="1"/>
              <a:t>absolutus</a:t>
            </a:r>
            <a:r>
              <a:rPr lang="hu-HU" dirty="0"/>
              <a:t> (</a:t>
            </a:r>
            <a:r>
              <a:rPr lang="hu-HU" dirty="0" err="1"/>
              <a:t>apposition</a:t>
            </a:r>
            <a:r>
              <a:rPr lang="hu-HU" dirty="0"/>
              <a:t>)</a:t>
            </a:r>
          </a:p>
          <a:p>
            <a:r>
              <a:rPr lang="hu-HU" dirty="0"/>
              <a:t>egyeznek nemben, számban, határozottságban</a:t>
            </a:r>
          </a:p>
          <a:p>
            <a:r>
              <a:rPr lang="hu-HU" dirty="0"/>
              <a:t>azonos szintaktikai funkció</a:t>
            </a:r>
          </a:p>
          <a:p>
            <a:r>
              <a:rPr lang="hu-HU" dirty="0"/>
              <a:t>azonos referencia a külvilágban</a:t>
            </a:r>
          </a:p>
          <a:p>
            <a:r>
              <a:rPr lang="hu-HU" dirty="0"/>
              <a:t>fordítás: gyakran melléknévvel vagy módosító mellékmondattal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48861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2.4 </a:t>
            </a:r>
            <a:r>
              <a:rPr lang="hu-HU" dirty="0" err="1" smtClean="0"/>
              <a:t>Adpozíció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2.4.1 Species: az appozíció a </a:t>
            </a:r>
            <a:r>
              <a:rPr lang="hu-HU" dirty="0" err="1"/>
              <a:t>leadword</a:t>
            </a:r>
            <a:r>
              <a:rPr lang="hu-HU" dirty="0"/>
              <a:t> alkategóriája</a:t>
            </a:r>
          </a:p>
          <a:p>
            <a:r>
              <a:rPr lang="hu-HU" dirty="0"/>
              <a:t>2.4.2 </a:t>
            </a:r>
            <a:r>
              <a:rPr lang="hu-HU" dirty="0" err="1"/>
              <a:t>Attributive</a:t>
            </a:r>
            <a:r>
              <a:rPr lang="hu-HU" dirty="0"/>
              <a:t>: az appozíció a </a:t>
            </a:r>
            <a:r>
              <a:rPr lang="hu-HU" dirty="0" err="1"/>
              <a:t>leadword</a:t>
            </a:r>
            <a:r>
              <a:rPr lang="hu-HU" dirty="0"/>
              <a:t> minőségjelzője</a:t>
            </a:r>
          </a:p>
          <a:p>
            <a:r>
              <a:rPr lang="hu-HU" dirty="0"/>
              <a:t>2.4.3 </a:t>
            </a:r>
            <a:r>
              <a:rPr lang="hu-HU" dirty="0" err="1"/>
              <a:t>Material</a:t>
            </a:r>
            <a:r>
              <a:rPr lang="hu-HU" dirty="0"/>
              <a:t>: az appozíció a </a:t>
            </a:r>
            <a:r>
              <a:rPr lang="hu-HU" dirty="0" err="1"/>
              <a:t>leadword</a:t>
            </a:r>
            <a:r>
              <a:rPr lang="hu-HU" dirty="0"/>
              <a:t> anyagát határozza meg</a:t>
            </a:r>
          </a:p>
          <a:p>
            <a:r>
              <a:rPr lang="hu-HU" dirty="0"/>
              <a:t>2.4.4 </a:t>
            </a:r>
            <a:r>
              <a:rPr lang="hu-HU" dirty="0" err="1"/>
              <a:t>Measure</a:t>
            </a:r>
            <a:r>
              <a:rPr lang="hu-HU" dirty="0"/>
              <a:t>: a </a:t>
            </a:r>
            <a:r>
              <a:rPr lang="hu-HU" dirty="0" err="1"/>
              <a:t>leadword</a:t>
            </a:r>
            <a:r>
              <a:rPr lang="hu-HU" dirty="0"/>
              <a:t> szám/mennyiség, amennyi az appozícióból van </a:t>
            </a:r>
            <a:r>
              <a:rPr lang="hu-HU" dirty="0" smtClean="0"/>
              <a:t>(</a:t>
            </a:r>
            <a:r>
              <a:rPr lang="hu-HU" dirty="0" err="1" smtClean="0"/>
              <a:t>cf</a:t>
            </a:r>
            <a:r>
              <a:rPr lang="hu-HU" dirty="0" smtClean="0"/>
              <a:t>. genitivus </a:t>
            </a:r>
            <a:r>
              <a:rPr lang="hu-HU" dirty="0" err="1" smtClean="0"/>
              <a:t>partitivus</a:t>
            </a:r>
            <a:r>
              <a:rPr lang="hu-HU" dirty="0" smtClean="0"/>
              <a:t>)</a:t>
            </a:r>
            <a:endParaRPr lang="hu-HU" dirty="0"/>
          </a:p>
          <a:p>
            <a:r>
              <a:rPr lang="hu-HU" dirty="0"/>
              <a:t>2.4.5 </a:t>
            </a:r>
            <a:r>
              <a:rPr lang="hu-HU" dirty="0" err="1"/>
              <a:t>Explicative</a:t>
            </a:r>
            <a:r>
              <a:rPr lang="hu-HU" dirty="0"/>
              <a:t>: a </a:t>
            </a:r>
            <a:r>
              <a:rPr lang="hu-HU" dirty="0" err="1"/>
              <a:t>leadword</a:t>
            </a:r>
            <a:r>
              <a:rPr lang="hu-HU" dirty="0"/>
              <a:t> az appozíció kategóriáját határozza meg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2400" i="1" dirty="0" smtClean="0"/>
              <a:t>Utóbbi </a:t>
            </a:r>
            <a:r>
              <a:rPr lang="hu-HU" sz="2400" i="1" dirty="0"/>
              <a:t>kettő esetén az appozíció és a </a:t>
            </a:r>
            <a:r>
              <a:rPr lang="hu-HU" sz="2400" i="1" dirty="0" err="1"/>
              <a:t>leadword</a:t>
            </a:r>
            <a:r>
              <a:rPr lang="hu-HU" sz="2400" i="1" dirty="0"/>
              <a:t> sorrendje megfordulhat.</a:t>
            </a:r>
          </a:p>
        </p:txBody>
      </p:sp>
    </p:spTree>
    <p:extLst>
      <p:ext uri="{BB962C8B-B14F-4D97-AF65-F5344CB8AC3E}">
        <p14:creationId xmlns:p14="http://schemas.microsoft.com/office/powerpoint/2010/main" val="2012377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2.5 </a:t>
            </a:r>
            <a:r>
              <a:rPr lang="hu-HU" dirty="0" err="1"/>
              <a:t>Adjectives</a:t>
            </a:r>
            <a:r>
              <a:rPr lang="hu-HU" dirty="0"/>
              <a:t> = melléknevek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2.5.1 </a:t>
            </a:r>
            <a:r>
              <a:rPr lang="hu-HU" dirty="0" smtClean="0"/>
              <a:t>	</a:t>
            </a:r>
            <a:r>
              <a:rPr lang="hu-HU" dirty="0" err="1" smtClean="0"/>
              <a:t>Attributive</a:t>
            </a:r>
            <a:r>
              <a:rPr lang="hu-HU" dirty="0"/>
              <a:t>: jelző</a:t>
            </a:r>
          </a:p>
          <a:p>
            <a:pPr marL="0" indent="0">
              <a:buNone/>
            </a:pPr>
            <a:r>
              <a:rPr lang="hu-HU" i="1" dirty="0"/>
              <a:t>	egyezik nemben, számban és határozottságban</a:t>
            </a:r>
          </a:p>
          <a:p>
            <a:r>
              <a:rPr lang="hu-HU" dirty="0"/>
              <a:t>2.5.2 </a:t>
            </a:r>
            <a:r>
              <a:rPr lang="hu-HU" dirty="0" smtClean="0"/>
              <a:t>	</a:t>
            </a:r>
            <a:r>
              <a:rPr lang="hu-HU" dirty="0" err="1" smtClean="0"/>
              <a:t>Predicate</a:t>
            </a:r>
            <a:r>
              <a:rPr lang="hu-HU" dirty="0"/>
              <a:t>:  állítmány</a:t>
            </a:r>
          </a:p>
          <a:p>
            <a:pPr marL="0" indent="0">
              <a:buNone/>
            </a:pPr>
            <a:r>
              <a:rPr lang="hu-HU" i="1" dirty="0"/>
              <a:t>	egyezik nemben, számban, de nem határozottságban</a:t>
            </a:r>
          </a:p>
          <a:p>
            <a:r>
              <a:rPr lang="hu-HU" dirty="0" smtClean="0"/>
              <a:t>2.5.3	 </a:t>
            </a:r>
            <a:r>
              <a:rPr lang="hu-HU" dirty="0" err="1"/>
              <a:t>Substantive</a:t>
            </a:r>
            <a:r>
              <a:rPr lang="hu-HU" dirty="0"/>
              <a:t>: főnévi használat</a:t>
            </a:r>
          </a:p>
          <a:p>
            <a:r>
              <a:rPr lang="hu-HU" dirty="0"/>
              <a:t>2.5.4 </a:t>
            </a:r>
            <a:r>
              <a:rPr lang="hu-HU" dirty="0" smtClean="0"/>
              <a:t>	</a:t>
            </a:r>
            <a:r>
              <a:rPr lang="hu-HU" dirty="0" err="1" smtClean="0"/>
              <a:t>Comparative</a:t>
            </a:r>
            <a:r>
              <a:rPr lang="hu-HU" dirty="0"/>
              <a:t>: középfok (</a:t>
            </a:r>
            <a:r>
              <a:rPr lang="hu-HU" i="1" dirty="0"/>
              <a:t>mi-</a:t>
            </a:r>
            <a:r>
              <a:rPr lang="hu-HU" dirty="0"/>
              <a:t>)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Superlative</a:t>
            </a:r>
            <a:r>
              <a:rPr lang="hu-HU" dirty="0"/>
              <a:t>: felsőfok (</a:t>
            </a:r>
            <a:r>
              <a:rPr lang="hu-HU" i="1" dirty="0"/>
              <a:t>be</a:t>
            </a:r>
            <a:r>
              <a:rPr lang="hu-HU" dirty="0"/>
              <a:t>-)</a:t>
            </a:r>
          </a:p>
        </p:txBody>
      </p:sp>
    </p:spTree>
    <p:extLst>
      <p:ext uri="{BB962C8B-B14F-4D97-AF65-F5344CB8AC3E}">
        <p14:creationId xmlns:p14="http://schemas.microsoft.com/office/powerpoint/2010/main" val="224336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Házi feladat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889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9758" cy="1325563"/>
          </a:xfrm>
        </p:spPr>
        <p:txBody>
          <a:bodyPr/>
          <a:lstStyle/>
          <a:p>
            <a:r>
              <a:rPr lang="hu-HU" altLang="hu-HU" dirty="0" smtClean="0"/>
              <a:t>Következő órára: olvasandó + házi feladat</a:t>
            </a:r>
          </a:p>
        </p:txBody>
      </p:sp>
      <p:sp>
        <p:nvSpPr>
          <p:cNvPr id="15363" name="Tartalom helye 2"/>
          <p:cNvSpPr>
            <a:spLocks noGrp="1"/>
          </p:cNvSpPr>
          <p:nvPr>
            <p:ph idx="1"/>
          </p:nvPr>
        </p:nvSpPr>
        <p:spPr>
          <a:xfrm>
            <a:off x="838200" y="1578191"/>
            <a:ext cx="10515600" cy="4650126"/>
          </a:xfrm>
        </p:spPr>
        <p:txBody>
          <a:bodyPr/>
          <a:lstStyle/>
          <a:p>
            <a:pPr marL="538163" indent="-538163">
              <a:lnSpc>
                <a:spcPct val="100000"/>
              </a:lnSpc>
              <a:buAutoNum type="arabicPeriod"/>
            </a:pPr>
            <a:r>
              <a:rPr lang="hu-HU" altLang="hu-HU" u="sng" dirty="0" smtClean="0"/>
              <a:t>Elolvasni:</a:t>
            </a:r>
            <a:r>
              <a:rPr lang="hu-HU" altLang="hu-HU" dirty="0" smtClean="0"/>
              <a:t> 2.6-2.7 szakaszok.</a:t>
            </a:r>
          </a:p>
          <a:p>
            <a:pPr marL="538163" indent="-538163">
              <a:lnSpc>
                <a:spcPct val="100000"/>
              </a:lnSpc>
              <a:buAutoNum type="arabicPeriod"/>
            </a:pPr>
            <a:endParaRPr lang="hu-HU" altLang="hu-HU" sz="1200" dirty="0" smtClean="0"/>
          </a:p>
          <a:p>
            <a:pPr marL="538163" indent="-538163">
              <a:lnSpc>
                <a:spcPct val="100000"/>
              </a:lnSpc>
              <a:buNone/>
            </a:pPr>
            <a:r>
              <a:rPr lang="hu-HU" altLang="hu-HU" dirty="0" smtClean="0"/>
              <a:t>2.	Szabályos igék: az elsőéves tananyag </a:t>
            </a:r>
            <a:r>
              <a:rPr lang="hu-HU" altLang="hu-HU" u="sng" dirty="0" smtClean="0"/>
              <a:t>átismétlése</a:t>
            </a:r>
            <a:r>
              <a:rPr lang="hu-HU" altLang="hu-HU" dirty="0" smtClean="0"/>
              <a:t>.</a:t>
            </a:r>
          </a:p>
          <a:p>
            <a:pPr marL="538163" indent="-538163">
              <a:lnSpc>
                <a:spcPct val="100000"/>
              </a:lnSpc>
            </a:pPr>
            <a:endParaRPr lang="hu-HU" altLang="hu-HU" sz="1200" u="sng" dirty="0" smtClean="0"/>
          </a:p>
          <a:p>
            <a:r>
              <a:rPr lang="hu-HU" altLang="hu-HU" dirty="0" smtClean="0"/>
              <a:t>3.</a:t>
            </a:r>
            <a:r>
              <a:rPr lang="hu-HU" dirty="0" smtClean="0"/>
              <a:t> </a:t>
            </a:r>
            <a:r>
              <a:rPr lang="hu-HU" b="1" dirty="0" smtClean="0"/>
              <a:t>A </a:t>
            </a:r>
            <a:r>
              <a:rPr lang="hu-HU" b="1" dirty="0"/>
              <a:t>melléknév négy funkciójához 5-5 </a:t>
            </a:r>
            <a:r>
              <a:rPr lang="hu-HU" b="1" dirty="0" smtClean="0"/>
              <a:t>példát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</a:t>
            </a:r>
            <a:r>
              <a:rPr lang="hu-HU" u="sng" dirty="0" smtClean="0"/>
              <a:t>gyűjteni</a:t>
            </a:r>
            <a:r>
              <a:rPr lang="hu-HU" dirty="0" smtClean="0"/>
              <a:t> (</a:t>
            </a:r>
            <a:r>
              <a:rPr lang="hu-HU" dirty="0"/>
              <a:t>olvasott bibliai szövegekből) </a:t>
            </a:r>
            <a:br>
              <a:rPr lang="hu-HU" dirty="0"/>
            </a:br>
            <a:r>
              <a:rPr lang="hu-HU" dirty="0" smtClean="0"/>
              <a:t>	vagy </a:t>
            </a:r>
            <a:r>
              <a:rPr lang="hu-HU" u="sng" dirty="0"/>
              <a:t>kitalálni</a:t>
            </a:r>
            <a:r>
              <a:rPr lang="hu-HU" dirty="0"/>
              <a:t> (ismert szókincs felhasználásával), </a:t>
            </a:r>
            <a:br>
              <a:rPr lang="hu-HU" dirty="0"/>
            </a:br>
            <a:r>
              <a:rPr lang="hu-HU" dirty="0" smtClean="0"/>
              <a:t>	egy-egy </a:t>
            </a:r>
            <a:r>
              <a:rPr lang="hu-HU" dirty="0"/>
              <a:t>tankönyvi példa mintájára. </a:t>
            </a:r>
            <a:br>
              <a:rPr lang="hu-HU" dirty="0"/>
            </a:br>
            <a:r>
              <a:rPr lang="hu-HU" dirty="0" smtClean="0"/>
              <a:t>	</a:t>
            </a:r>
            <a:r>
              <a:rPr lang="hu-HU" sz="2200" dirty="0" smtClean="0"/>
              <a:t>(Megj.: 2.5.2 csak négy példát tartalmaz, az egyik példát kétszer használhatja.)</a:t>
            </a:r>
          </a:p>
          <a:p>
            <a:pPr marL="311150" indent="0">
              <a:lnSpc>
                <a:spcPct val="100000"/>
              </a:lnSpc>
              <a:buNone/>
            </a:pPr>
            <a:r>
              <a:rPr lang="en-US" altLang="hu-HU" dirty="0" smtClean="0"/>
              <a:t>Pap</a:t>
            </a:r>
            <a:r>
              <a:rPr lang="hu-HU" altLang="hu-HU" dirty="0" err="1" smtClean="0"/>
              <a:t>íron</a:t>
            </a:r>
            <a:r>
              <a:rPr lang="hu-HU" altLang="hu-HU" dirty="0" smtClean="0"/>
              <a:t>, a tanszéki titkárságon leadva. Határidő: </a:t>
            </a:r>
            <a:r>
              <a:rPr lang="hu-HU" altLang="hu-HU" b="1" dirty="0" smtClean="0"/>
              <a:t>hétfő</a:t>
            </a:r>
            <a:r>
              <a:rPr lang="hu-HU" altLang="hu-HU" dirty="0" smtClean="0"/>
              <a:t> dél (12:00).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175558"/>
            <a:ext cx="10515600" cy="1325563"/>
          </a:xfrm>
        </p:spPr>
        <p:txBody>
          <a:bodyPr/>
          <a:lstStyle/>
          <a:p>
            <a:pPr algn="ctr"/>
            <a:r>
              <a:rPr lang="hu-HU" i="1" dirty="0" smtClean="0"/>
              <a:t>Viszlát jövő szerdán!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82988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/>
          <a:lstStyle/>
          <a:p>
            <a:r>
              <a:rPr lang="hu-HU" dirty="0" smtClean="0"/>
              <a:t>Zh: névszó- és prepozícióragozás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239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Forma </a:t>
            </a:r>
            <a:r>
              <a:rPr lang="hu-HU" sz="3200" dirty="0" smtClean="0"/>
              <a:t>(morfológia és szintaxis)</a:t>
            </a:r>
            <a:r>
              <a:rPr lang="hu-HU" dirty="0" smtClean="0"/>
              <a:t> </a:t>
            </a:r>
            <a:r>
              <a:rPr lang="hu-HU" i="1" dirty="0" smtClean="0"/>
              <a:t>vs.</a:t>
            </a:r>
            <a:r>
              <a:rPr lang="hu-HU" dirty="0" smtClean="0"/>
              <a:t> jelentés </a:t>
            </a:r>
            <a:r>
              <a:rPr lang="hu-HU" sz="3200" dirty="0" smtClean="0"/>
              <a:t>(szemantika)</a:t>
            </a:r>
            <a:endParaRPr lang="en-US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982068"/>
            <a:ext cx="10515600" cy="3149792"/>
          </a:xfrm>
        </p:spPr>
        <p:txBody>
          <a:bodyPr numCol="2"/>
          <a:lstStyle/>
          <a:p>
            <a:pPr>
              <a:lnSpc>
                <a:spcPct val="110000"/>
              </a:lnSpc>
            </a:pPr>
            <a:r>
              <a:rPr lang="hu-HU" dirty="0" smtClean="0"/>
              <a:t>Adott forma, </a:t>
            </a:r>
            <a:r>
              <a:rPr lang="hu-HU" sz="2000" dirty="0" smtClean="0"/>
              <a:t>például</a:t>
            </a:r>
          </a:p>
          <a:p>
            <a:pPr lvl="1">
              <a:lnSpc>
                <a:spcPct val="110000"/>
              </a:lnSpc>
            </a:pPr>
            <a:r>
              <a:rPr lang="hu-HU" sz="2000" dirty="0" smtClean="0"/>
              <a:t>elöljáró nélküli főnév</a:t>
            </a:r>
          </a:p>
          <a:p>
            <a:pPr lvl="1">
              <a:lnSpc>
                <a:spcPct val="110000"/>
              </a:lnSpc>
            </a:pPr>
            <a:r>
              <a:rPr lang="hu-HU" sz="2000" dirty="0" err="1" smtClean="0"/>
              <a:t>constructus-os</a:t>
            </a:r>
            <a:r>
              <a:rPr lang="hu-HU" sz="2000" dirty="0" smtClean="0"/>
              <a:t> szerkezet</a:t>
            </a:r>
          </a:p>
          <a:p>
            <a:pPr lvl="1">
              <a:lnSpc>
                <a:spcPct val="110000"/>
              </a:lnSpc>
            </a:pPr>
            <a:r>
              <a:rPr lang="hu-HU" sz="2000" dirty="0" err="1" smtClean="0"/>
              <a:t>perfectumban</a:t>
            </a:r>
            <a:r>
              <a:rPr lang="hu-HU" sz="2000" dirty="0" smtClean="0"/>
              <a:t> álló ige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hu-HU" dirty="0" smtClean="0"/>
              <a:t>milyen jelentéseket fejezhet ki?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hu-HU" i="1" dirty="0" smtClean="0"/>
              <a:t>néhány forma</a:t>
            </a:r>
          </a:p>
          <a:p>
            <a:pPr marL="0" indent="0" algn="ctr">
              <a:lnSpc>
                <a:spcPct val="110000"/>
              </a:lnSpc>
              <a:buNone/>
            </a:pPr>
            <a:endParaRPr lang="hu-HU" i="1" dirty="0" smtClean="0"/>
          </a:p>
          <a:p>
            <a:pPr>
              <a:lnSpc>
                <a:spcPct val="110000"/>
              </a:lnSpc>
            </a:pPr>
            <a:r>
              <a:rPr lang="hu-HU" dirty="0" smtClean="0"/>
              <a:t>Adott jelentést, </a:t>
            </a:r>
            <a:r>
              <a:rPr lang="hu-HU" sz="2000" dirty="0" smtClean="0"/>
              <a:t>például</a:t>
            </a:r>
          </a:p>
          <a:p>
            <a:pPr lvl="1">
              <a:lnSpc>
                <a:spcPct val="110000"/>
              </a:lnSpc>
            </a:pPr>
            <a:r>
              <a:rPr lang="hu-HU" sz="2000" dirty="0" smtClean="0"/>
              <a:t>megszólítást</a:t>
            </a:r>
          </a:p>
          <a:p>
            <a:pPr lvl="1">
              <a:lnSpc>
                <a:spcPct val="110000"/>
              </a:lnSpc>
            </a:pPr>
            <a:r>
              <a:rPr lang="hu-HU" sz="2000" dirty="0" smtClean="0"/>
              <a:t>birtokviszonyt</a:t>
            </a:r>
          </a:p>
          <a:p>
            <a:pPr lvl="1">
              <a:lnSpc>
                <a:spcPct val="110000"/>
              </a:lnSpc>
            </a:pPr>
            <a:r>
              <a:rPr lang="hu-HU" sz="2000" dirty="0" smtClean="0"/>
              <a:t>jövő idő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hu-HU" dirty="0" smtClean="0"/>
              <a:t>milyen formák fejezhetnek ki?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hu-HU" i="1" dirty="0" smtClean="0"/>
              <a:t>a lehetséges jelentések</a:t>
            </a:r>
            <a:br>
              <a:rPr lang="hu-HU" i="1" dirty="0" smtClean="0"/>
            </a:br>
            <a:r>
              <a:rPr lang="hu-HU" i="1" dirty="0" smtClean="0"/>
              <a:t>széles spektruma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838201" y="1842247"/>
            <a:ext cx="10515600" cy="542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hu-HU" sz="2800" i="1" dirty="0"/>
              <a:t>Hogy eljussunk a </a:t>
            </a:r>
            <a:r>
              <a:rPr lang="hu-HU" sz="2800" i="1" dirty="0" smtClean="0"/>
              <a:t>szavak alakjától </a:t>
            </a:r>
            <a:r>
              <a:rPr lang="hu-HU" sz="2800" i="1" dirty="0"/>
              <a:t>a </a:t>
            </a:r>
            <a:r>
              <a:rPr lang="hu-HU" sz="2800" i="1" dirty="0" smtClean="0"/>
              <a:t>szöveg jelentéséig:</a:t>
            </a:r>
            <a:endParaRPr lang="hu-HU" sz="2800" i="1" dirty="0"/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5647765" y="5795682"/>
            <a:ext cx="712694" cy="0"/>
          </a:xfrm>
          <a:prstGeom prst="straightConnector1">
            <a:avLst/>
          </a:prstGeom>
          <a:ln w="31750">
            <a:headEnd type="triangle" w="lg" len="lg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316828" cy="1600200"/>
          </a:xfrm>
        </p:spPr>
        <p:txBody>
          <a:bodyPr/>
          <a:lstStyle/>
          <a:p>
            <a:r>
              <a:rPr lang="hu-HU" sz="4400" dirty="0" err="1" smtClean="0"/>
              <a:t>Proto-sémi</a:t>
            </a:r>
            <a:r>
              <a:rPr lang="hu-HU" sz="4400" dirty="0" smtClean="0"/>
              <a:t> esetrendszer</a:t>
            </a:r>
            <a:endParaRPr lang="hu-HU" sz="440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4556671" cy="4223479"/>
          </a:xfrm>
        </p:spPr>
        <p:txBody>
          <a:bodyPr/>
          <a:lstStyle/>
          <a:p>
            <a:endParaRPr lang="hu-HU" dirty="0" smtClean="0"/>
          </a:p>
          <a:p>
            <a:pPr>
              <a:spcBef>
                <a:spcPts val="1800"/>
              </a:spcBef>
            </a:pPr>
            <a:r>
              <a:rPr lang="hu-HU" sz="2400" i="1" dirty="0" smtClean="0"/>
              <a:t>Nominativus: </a:t>
            </a:r>
            <a:br>
              <a:rPr lang="hu-HU" sz="2400" i="1" dirty="0" smtClean="0"/>
            </a:br>
            <a:r>
              <a:rPr lang="hu-HU" sz="2400" dirty="0" smtClean="0"/>
              <a:t>az önmagában álló főnév esete </a:t>
            </a:r>
          </a:p>
          <a:p>
            <a:pPr>
              <a:spcBef>
                <a:spcPts val="1800"/>
              </a:spcBef>
            </a:pPr>
            <a:r>
              <a:rPr lang="hu-HU" sz="2400" i="1" dirty="0" smtClean="0"/>
              <a:t>Accusativus:</a:t>
            </a:r>
            <a:br>
              <a:rPr lang="hu-HU" sz="2400" i="1" dirty="0" smtClean="0"/>
            </a:br>
            <a:r>
              <a:rPr lang="hu-HU" sz="2400" dirty="0" smtClean="0"/>
              <a:t>az igéhez kapcsolódó főnév esete </a:t>
            </a:r>
          </a:p>
          <a:p>
            <a:pPr>
              <a:spcBef>
                <a:spcPts val="1800"/>
              </a:spcBef>
            </a:pPr>
            <a:r>
              <a:rPr lang="hu-HU" sz="2400" i="1" dirty="0" smtClean="0"/>
              <a:t>Genitivus:</a:t>
            </a:r>
            <a:br>
              <a:rPr lang="hu-HU" sz="2400" i="1" dirty="0" smtClean="0"/>
            </a:br>
            <a:r>
              <a:rPr lang="hu-HU" sz="2400" dirty="0" smtClean="0"/>
              <a:t>a főnévhez kapcsolódó főnév esete</a:t>
            </a:r>
            <a:r>
              <a:rPr lang="hu-HU" sz="2400" i="1" dirty="0" smtClean="0"/>
              <a:t> </a:t>
            </a:r>
            <a:br>
              <a:rPr lang="hu-HU" sz="2400" i="1" dirty="0" smtClean="0"/>
            </a:br>
            <a:endParaRPr lang="hu-HU" sz="2400" i="1" dirty="0" smtClean="0"/>
          </a:p>
          <a:p>
            <a:r>
              <a:rPr lang="hu-HU" sz="2000" i="1" dirty="0" smtClean="0"/>
              <a:t>(</a:t>
            </a:r>
            <a:r>
              <a:rPr lang="hu-HU" sz="2000" i="1" dirty="0" err="1" smtClean="0"/>
              <a:t>oblique</a:t>
            </a:r>
            <a:r>
              <a:rPr lang="hu-HU" sz="2000" i="1" dirty="0" smtClean="0"/>
              <a:t> = </a:t>
            </a:r>
            <a:r>
              <a:rPr lang="hu-HU" sz="2000" i="1" dirty="0" err="1" smtClean="0"/>
              <a:t>acc</a:t>
            </a:r>
            <a:r>
              <a:rPr lang="hu-HU" sz="2000" i="1" dirty="0" smtClean="0"/>
              <a:t> + </a:t>
            </a:r>
            <a:r>
              <a:rPr lang="hu-HU" sz="2000" i="1" dirty="0" err="1" smtClean="0"/>
              <a:t>gen</a:t>
            </a:r>
            <a:r>
              <a:rPr lang="hu-HU" sz="2000" i="1" dirty="0" smtClean="0"/>
              <a:t>.)</a:t>
            </a:r>
          </a:p>
          <a:p>
            <a:r>
              <a:rPr lang="hu-HU" sz="2000" dirty="0" err="1" smtClean="0"/>
              <a:t>V.ö</a:t>
            </a:r>
            <a:r>
              <a:rPr lang="hu-HU" sz="2000" dirty="0" smtClean="0"/>
              <a:t>. </a:t>
            </a:r>
            <a:r>
              <a:rPr lang="hu-HU" sz="2000" dirty="0" err="1" smtClean="0"/>
              <a:t>A&amp;Ch</a:t>
            </a:r>
            <a:r>
              <a:rPr lang="hu-HU" sz="2000" dirty="0" smtClean="0"/>
              <a:t>. p. 4.</a:t>
            </a:r>
          </a:p>
          <a:p>
            <a:endParaRPr lang="hu-HU" sz="2400" i="1" dirty="0"/>
          </a:p>
        </p:txBody>
      </p:sp>
      <p:sp>
        <p:nvSpPr>
          <p:cNvPr id="3" name="Szövegdoboz 2"/>
          <p:cNvSpPr txBox="1"/>
          <p:nvPr/>
        </p:nvSpPr>
        <p:spPr>
          <a:xfrm>
            <a:off x="6430780" y="944380"/>
            <a:ext cx="54414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/>
              <a:t>Sing.</a:t>
            </a:r>
            <a:r>
              <a:rPr lang="hu-HU" sz="2400" i="1" dirty="0" smtClean="0"/>
              <a:t>		</a:t>
            </a:r>
            <a:r>
              <a:rPr lang="hu-HU" sz="2400" i="1" spc="300" dirty="0" err="1" smtClean="0"/>
              <a:t>masc</a:t>
            </a:r>
            <a:r>
              <a:rPr lang="hu-HU" sz="2400" i="1" spc="300" dirty="0" smtClean="0"/>
              <a:t>.		</a:t>
            </a:r>
          </a:p>
          <a:p>
            <a:r>
              <a:rPr lang="hu-HU" sz="2400" dirty="0" err="1" smtClean="0"/>
              <a:t>Nom</a:t>
            </a:r>
            <a:r>
              <a:rPr lang="hu-HU" sz="2400" dirty="0" smtClean="0"/>
              <a:t>		</a:t>
            </a:r>
            <a:r>
              <a:rPr lang="hu-HU" sz="2400" i="1" dirty="0" err="1" smtClean="0"/>
              <a:t>-</a:t>
            </a:r>
            <a:r>
              <a:rPr lang="hu-HU" sz="2400" i="1" dirty="0" err="1" smtClean="0">
                <a:solidFill>
                  <a:srgbClr val="FF0000"/>
                </a:solidFill>
              </a:rPr>
              <a:t>u-</a:t>
            </a:r>
            <a:r>
              <a:rPr lang="hu-HU" sz="2400" i="1" dirty="0" smtClean="0"/>
              <a:t>		</a:t>
            </a:r>
            <a:endParaRPr lang="hu-HU" sz="2400" dirty="0" smtClean="0">
              <a:solidFill>
                <a:schemeClr val="accent6"/>
              </a:solidFill>
            </a:endParaRPr>
          </a:p>
          <a:p>
            <a:r>
              <a:rPr lang="hu-HU" sz="2400" dirty="0" err="1" smtClean="0"/>
              <a:t>Acc</a:t>
            </a:r>
            <a:r>
              <a:rPr lang="hu-HU" sz="2400" dirty="0" smtClean="0"/>
              <a:t>		</a:t>
            </a:r>
            <a:r>
              <a:rPr lang="hu-HU" sz="2400" i="1" dirty="0" err="1" smtClean="0"/>
              <a:t>-</a:t>
            </a:r>
            <a:r>
              <a:rPr lang="hu-HU" sz="2400" i="1" dirty="0" err="1" smtClean="0">
                <a:solidFill>
                  <a:srgbClr val="FF0000"/>
                </a:solidFill>
              </a:rPr>
              <a:t>a-</a:t>
            </a:r>
            <a:r>
              <a:rPr lang="hu-HU" sz="2400" i="1" dirty="0"/>
              <a:t>	</a:t>
            </a:r>
            <a:r>
              <a:rPr lang="hu-HU" sz="2400" i="1" dirty="0" smtClean="0"/>
              <a:t>	</a:t>
            </a:r>
            <a:endParaRPr lang="hu-HU" sz="2400" dirty="0" smtClean="0">
              <a:solidFill>
                <a:schemeClr val="accent6"/>
              </a:solidFill>
            </a:endParaRPr>
          </a:p>
          <a:p>
            <a:r>
              <a:rPr lang="hu-HU" sz="2400" dirty="0" err="1" smtClean="0"/>
              <a:t>Gen</a:t>
            </a:r>
            <a:r>
              <a:rPr lang="hu-HU" sz="2400" dirty="0" smtClean="0"/>
              <a:t>		</a:t>
            </a:r>
            <a:r>
              <a:rPr lang="hu-HU" sz="2400" i="1" dirty="0" err="1" smtClean="0"/>
              <a:t>-</a:t>
            </a:r>
            <a:r>
              <a:rPr lang="hu-HU" sz="2400" i="1" dirty="0" err="1" smtClean="0">
                <a:solidFill>
                  <a:srgbClr val="FF0000"/>
                </a:solidFill>
              </a:rPr>
              <a:t>i-</a:t>
            </a:r>
            <a:r>
              <a:rPr lang="hu-HU" sz="2400" i="1" dirty="0" smtClean="0"/>
              <a:t>		</a:t>
            </a:r>
            <a:endParaRPr lang="hu-HU" sz="2400" dirty="0" smtClean="0">
              <a:solidFill>
                <a:schemeClr val="accent6"/>
              </a:solidFill>
            </a:endParaRPr>
          </a:p>
          <a:p>
            <a:endParaRPr lang="hu-HU" sz="2400" dirty="0"/>
          </a:p>
          <a:p>
            <a:r>
              <a:rPr lang="hu-HU" sz="2400" b="1" dirty="0" err="1" smtClean="0"/>
              <a:t>Dualis</a:t>
            </a:r>
            <a:endParaRPr lang="hu-HU" sz="2400" b="1" dirty="0" smtClean="0"/>
          </a:p>
          <a:p>
            <a:r>
              <a:rPr lang="hu-HU" sz="2400" dirty="0" err="1" smtClean="0"/>
              <a:t>Nom</a:t>
            </a:r>
            <a:r>
              <a:rPr lang="hu-HU" sz="2400" dirty="0" smtClean="0"/>
              <a:t>		</a:t>
            </a:r>
            <a:r>
              <a:rPr lang="hu-HU" sz="2400" i="1" dirty="0" err="1" smtClean="0"/>
              <a:t>-</a:t>
            </a:r>
            <a:r>
              <a:rPr lang="hu-HU" sz="2400" i="1" dirty="0" err="1" smtClean="0">
                <a:solidFill>
                  <a:srgbClr val="FF0000"/>
                </a:solidFill>
              </a:rPr>
              <a:t>ā-</a:t>
            </a:r>
            <a:r>
              <a:rPr lang="hu-HU" sz="2400" i="1" dirty="0" smtClean="0"/>
              <a:t>		</a:t>
            </a:r>
            <a:endParaRPr lang="hu-HU" sz="2400" dirty="0" smtClean="0">
              <a:solidFill>
                <a:srgbClr val="FF0000"/>
              </a:solidFill>
            </a:endParaRPr>
          </a:p>
          <a:p>
            <a:r>
              <a:rPr lang="hu-HU" sz="2400" dirty="0" err="1" smtClean="0"/>
              <a:t>Acc</a:t>
            </a:r>
            <a:r>
              <a:rPr lang="hu-HU" sz="2400" dirty="0" smtClean="0"/>
              <a:t>+</a:t>
            </a:r>
            <a:r>
              <a:rPr lang="hu-HU" sz="2400" dirty="0" err="1" smtClean="0"/>
              <a:t>Gen</a:t>
            </a:r>
            <a:r>
              <a:rPr lang="hu-HU" sz="2400" dirty="0" smtClean="0"/>
              <a:t>	</a:t>
            </a:r>
            <a:r>
              <a:rPr lang="hu-HU" sz="2400" i="1" dirty="0" err="1" smtClean="0"/>
              <a:t>-</a:t>
            </a:r>
            <a:r>
              <a:rPr lang="hu-HU" sz="2400" i="1" dirty="0" err="1" smtClean="0">
                <a:solidFill>
                  <a:srgbClr val="FF0000"/>
                </a:solidFill>
              </a:rPr>
              <a:t>ay-</a:t>
            </a:r>
            <a:r>
              <a:rPr lang="hu-HU" sz="2400" i="1" dirty="0" smtClean="0"/>
              <a:t>		</a:t>
            </a:r>
            <a:endParaRPr lang="hu-HU" sz="2400" dirty="0" smtClean="0">
              <a:solidFill>
                <a:srgbClr val="FF0000"/>
              </a:solidFill>
            </a:endParaRPr>
          </a:p>
          <a:p>
            <a:endParaRPr lang="hu-HU" sz="2400" dirty="0" smtClean="0"/>
          </a:p>
          <a:p>
            <a:r>
              <a:rPr lang="hu-HU" sz="2400" b="1" dirty="0" err="1" smtClean="0"/>
              <a:t>Pluralis</a:t>
            </a:r>
            <a:endParaRPr lang="hu-HU" sz="2400" b="1" dirty="0"/>
          </a:p>
          <a:p>
            <a:r>
              <a:rPr lang="hu-HU" sz="2400" dirty="0" err="1" smtClean="0"/>
              <a:t>Nom</a:t>
            </a:r>
            <a:r>
              <a:rPr lang="hu-HU" sz="2400" dirty="0" smtClean="0"/>
              <a:t>		</a:t>
            </a:r>
            <a:r>
              <a:rPr lang="hu-HU" sz="2400" i="1" dirty="0" err="1" smtClean="0"/>
              <a:t>-</a:t>
            </a:r>
            <a:r>
              <a:rPr lang="hu-HU" sz="2400" i="1" dirty="0" err="1" smtClean="0">
                <a:solidFill>
                  <a:srgbClr val="FF0000"/>
                </a:solidFill>
              </a:rPr>
              <a:t>ū</a:t>
            </a:r>
            <a:r>
              <a:rPr lang="hu-HU" sz="2400" i="1" dirty="0" smtClean="0"/>
              <a:t>		</a:t>
            </a:r>
            <a:endParaRPr lang="hu-HU" sz="2400" dirty="0">
              <a:solidFill>
                <a:schemeClr val="accent6"/>
              </a:solidFill>
            </a:endParaRPr>
          </a:p>
          <a:p>
            <a:r>
              <a:rPr lang="hu-HU" sz="2400" dirty="0" err="1" smtClean="0"/>
              <a:t>Acc</a:t>
            </a:r>
            <a:r>
              <a:rPr lang="hu-HU" sz="2400" dirty="0" smtClean="0"/>
              <a:t>+</a:t>
            </a:r>
            <a:r>
              <a:rPr lang="hu-HU" sz="2400" dirty="0" err="1" smtClean="0"/>
              <a:t>Gen</a:t>
            </a:r>
            <a:r>
              <a:rPr lang="hu-HU" sz="2400" dirty="0" smtClean="0"/>
              <a:t>	</a:t>
            </a:r>
            <a:r>
              <a:rPr lang="hu-HU" sz="2400" i="1" dirty="0" err="1" smtClean="0"/>
              <a:t>-</a:t>
            </a:r>
            <a:r>
              <a:rPr lang="hu-HU" sz="2400" i="1" dirty="0" err="1" smtClean="0">
                <a:solidFill>
                  <a:srgbClr val="FF0000"/>
                </a:solidFill>
              </a:rPr>
              <a:t>ī</a:t>
            </a:r>
            <a:r>
              <a:rPr lang="hu-HU" sz="2400" i="1" dirty="0" smtClean="0"/>
              <a:t>		</a:t>
            </a:r>
            <a:endParaRPr lang="hu-HU" sz="2400" dirty="0">
              <a:solidFill>
                <a:schemeClr val="accent6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6430781" y="5916706"/>
            <a:ext cx="4703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i="1" dirty="0" err="1" smtClean="0"/>
              <a:t>V.ö</a:t>
            </a:r>
            <a:r>
              <a:rPr lang="hu-HU" sz="2000" i="1" dirty="0" smtClean="0"/>
              <a:t>. pl. az akkád, arab, </a:t>
            </a:r>
            <a:r>
              <a:rPr lang="hu-HU" sz="2000" i="1" dirty="0" err="1" smtClean="0"/>
              <a:t>ugariti</a:t>
            </a:r>
            <a:r>
              <a:rPr lang="hu-HU" sz="2000" i="1" dirty="0" smtClean="0"/>
              <a:t> nyelvekkel.</a:t>
            </a:r>
            <a:endParaRPr lang="hu-HU" sz="2000" i="1" dirty="0"/>
          </a:p>
        </p:txBody>
      </p:sp>
    </p:spTree>
    <p:extLst>
      <p:ext uri="{BB962C8B-B14F-4D97-AF65-F5344CB8AC3E}">
        <p14:creationId xmlns:p14="http://schemas.microsoft.com/office/powerpoint/2010/main" val="220287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Arnold &amp; </a:t>
            </a:r>
            <a:r>
              <a:rPr lang="hu-HU" dirty="0" err="1" smtClean="0"/>
              <a:t>Choi</a:t>
            </a:r>
            <a:r>
              <a:rPr lang="hu-HU" dirty="0" smtClean="0"/>
              <a:t> 2.3-2.5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043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2.1 Nominativus</a:t>
            </a:r>
            <a:r>
              <a:rPr lang="en-US" dirty="0" smtClean="0"/>
              <a:t>: </a:t>
            </a:r>
            <a:r>
              <a:rPr lang="en-US" sz="3600" dirty="0" err="1" smtClean="0"/>
              <a:t>az</a:t>
            </a:r>
            <a:r>
              <a:rPr lang="en-US" sz="3600" dirty="0" smtClean="0"/>
              <a:t> </a:t>
            </a:r>
            <a:r>
              <a:rPr lang="hu-HU" sz="3600" dirty="0" smtClean="0"/>
              <a:t>önmagában álló főnév esete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825625"/>
            <a:ext cx="11095495" cy="435133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hu-HU" dirty="0" smtClean="0"/>
              <a:t>Alany (</a:t>
            </a:r>
            <a:r>
              <a:rPr lang="hu-HU" i="1" dirty="0" err="1" smtClean="0"/>
              <a:t>subject</a:t>
            </a:r>
            <a:r>
              <a:rPr lang="hu-HU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hu-HU" dirty="0" smtClean="0"/>
              <a:t>Állítmány névszói része (</a:t>
            </a:r>
            <a:r>
              <a:rPr lang="hu-HU" i="1" dirty="0" err="1" smtClean="0"/>
              <a:t>predicate</a:t>
            </a:r>
            <a:r>
              <a:rPr lang="hu-HU" i="1" dirty="0" smtClean="0"/>
              <a:t> </a:t>
            </a:r>
            <a:r>
              <a:rPr lang="hu-HU" i="1" dirty="0" err="1" smtClean="0"/>
              <a:t>nominative</a:t>
            </a:r>
            <a:r>
              <a:rPr lang="hu-HU" dirty="0" smtClean="0"/>
              <a:t>): állítmányi nominativus</a:t>
            </a:r>
          </a:p>
          <a:p>
            <a:pPr>
              <a:lnSpc>
                <a:spcPct val="120000"/>
              </a:lnSpc>
            </a:pPr>
            <a:r>
              <a:rPr lang="hu-HU" dirty="0" err="1" smtClean="0"/>
              <a:t>Vocativus</a:t>
            </a:r>
            <a:endParaRPr lang="hu-HU" dirty="0" smtClean="0"/>
          </a:p>
          <a:p>
            <a:pPr>
              <a:lnSpc>
                <a:spcPct val="120000"/>
              </a:lnSpc>
            </a:pPr>
            <a:r>
              <a:rPr lang="hu-HU" dirty="0" smtClean="0"/>
              <a:t>Nominativusi </a:t>
            </a:r>
            <a:r>
              <a:rPr lang="hu-HU" dirty="0" err="1" smtClean="0"/>
              <a:t>absolutus</a:t>
            </a:r>
            <a:r>
              <a:rPr lang="hu-HU" dirty="0" smtClean="0"/>
              <a:t> (</a:t>
            </a:r>
            <a:r>
              <a:rPr lang="hu-HU" dirty="0" err="1" smtClean="0"/>
              <a:t>casus</a:t>
            </a:r>
            <a:r>
              <a:rPr lang="hu-HU" dirty="0" smtClean="0"/>
              <a:t> </a:t>
            </a:r>
            <a:r>
              <a:rPr lang="hu-HU" dirty="0" err="1" smtClean="0"/>
              <a:t>pendens</a:t>
            </a:r>
            <a:r>
              <a:rPr lang="hu-HU" dirty="0" smtClean="0"/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u-HU" dirty="0"/>
              <a:t>	</a:t>
            </a:r>
            <a:r>
              <a:rPr lang="hu-HU" dirty="0" smtClean="0"/>
              <a:t>Kiemelt főnév (főnévi szerkezet) vs. </a:t>
            </a:r>
            <a:r>
              <a:rPr lang="hu-HU" i="1" dirty="0" smtClean="0"/>
              <a:t>témaismétlő névmás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2200" dirty="0" smtClean="0"/>
              <a:t>(1) </a:t>
            </a:r>
            <a:r>
              <a:rPr lang="hu-HU" sz="2200" i="1" dirty="0" smtClean="0"/>
              <a:t>Dávid a király.   </a:t>
            </a:r>
            <a:r>
              <a:rPr lang="hu-HU" sz="2200" dirty="0" smtClean="0"/>
              <a:t>(2a) </a:t>
            </a:r>
            <a:r>
              <a:rPr lang="hu-HU" sz="2200" i="1" dirty="0" smtClean="0"/>
              <a:t>Dávid, király vagy.   </a:t>
            </a:r>
            <a:r>
              <a:rPr lang="hu-HU" sz="2200" dirty="0" smtClean="0"/>
              <a:t>(2b)</a:t>
            </a:r>
            <a:r>
              <a:rPr lang="hu-HU" sz="2200" i="1" dirty="0" smtClean="0"/>
              <a:t> Dávid, te vagy a király.   </a:t>
            </a:r>
            <a:r>
              <a:rPr lang="hu-HU" sz="2200" dirty="0" smtClean="0"/>
              <a:t>(3) </a:t>
            </a:r>
            <a:r>
              <a:rPr lang="hu-HU" sz="2200" i="1" dirty="0" smtClean="0"/>
              <a:t>Dávid, ő a király.</a:t>
            </a:r>
            <a:endParaRPr lang="hu-HU" sz="2200" i="1" dirty="0"/>
          </a:p>
        </p:txBody>
      </p:sp>
    </p:spTree>
    <p:extLst>
      <p:ext uri="{BB962C8B-B14F-4D97-AF65-F5344CB8AC3E}">
        <p14:creationId xmlns:p14="http://schemas.microsoft.com/office/powerpoint/2010/main" val="13117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2056"/>
            <a:ext cx="10515600" cy="1325563"/>
          </a:xfrm>
        </p:spPr>
        <p:txBody>
          <a:bodyPr/>
          <a:lstStyle/>
          <a:p>
            <a:r>
              <a:rPr lang="hu-HU" dirty="0" smtClean="0"/>
              <a:t>2.2 Genitivus</a:t>
            </a:r>
            <a:r>
              <a:rPr lang="en-US" dirty="0" smtClean="0"/>
              <a:t>: </a:t>
            </a:r>
            <a:r>
              <a:rPr lang="en-US" sz="3400" dirty="0" smtClean="0"/>
              <a:t>a</a:t>
            </a:r>
            <a:r>
              <a:rPr lang="hu-HU" sz="3400" dirty="0" smtClean="0"/>
              <a:t> főnévhez kapcsolódó főnév esete</a:t>
            </a:r>
            <a:br>
              <a:rPr lang="hu-HU" sz="3400" dirty="0" smtClean="0"/>
            </a:br>
            <a:r>
              <a:rPr lang="hu-HU" sz="3400" dirty="0" smtClean="0"/>
              <a:t>         A </a:t>
            </a:r>
            <a:r>
              <a:rPr lang="hu-HU" sz="3400" i="1" dirty="0" err="1" smtClean="0"/>
              <a:t>constructus</a:t>
            </a:r>
            <a:r>
              <a:rPr lang="hu-HU" sz="3400" dirty="0" err="1" smtClean="0"/>
              <a:t>-os</a:t>
            </a:r>
            <a:r>
              <a:rPr lang="hu-HU" sz="3400" dirty="0" smtClean="0"/>
              <a:t> szerkezet kifejezhet:</a:t>
            </a:r>
            <a:endParaRPr lang="hu-HU" sz="3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8601" y="1573306"/>
            <a:ext cx="11963400" cy="4603657"/>
          </a:xfrm>
        </p:spPr>
        <p:txBody>
          <a:bodyPr numCol="2"/>
          <a:lstStyle/>
          <a:p>
            <a:r>
              <a:rPr lang="hu-HU" dirty="0" err="1" smtClean="0"/>
              <a:t>Possessive</a:t>
            </a:r>
            <a:r>
              <a:rPr lang="hu-HU" dirty="0" smtClean="0"/>
              <a:t>: </a:t>
            </a:r>
            <a:r>
              <a:rPr lang="hu-HU" sz="2400" dirty="0" smtClean="0"/>
              <a:t>birtoklás</a:t>
            </a:r>
          </a:p>
          <a:p>
            <a:r>
              <a:rPr lang="hu-HU" dirty="0" err="1" smtClean="0"/>
              <a:t>Relationship</a:t>
            </a:r>
            <a:r>
              <a:rPr lang="hu-HU" dirty="0" smtClean="0"/>
              <a:t>: </a:t>
            </a:r>
            <a:r>
              <a:rPr lang="hu-HU" sz="2400" dirty="0" smtClean="0"/>
              <a:t>családi-társadalmi viszony</a:t>
            </a:r>
          </a:p>
          <a:p>
            <a:r>
              <a:rPr lang="hu-HU" dirty="0" err="1" smtClean="0"/>
              <a:t>Gen</a:t>
            </a:r>
            <a:r>
              <a:rPr lang="hu-HU" dirty="0" smtClean="0"/>
              <a:t>. </a:t>
            </a:r>
            <a:r>
              <a:rPr lang="hu-HU" dirty="0" err="1" smtClean="0"/>
              <a:t>subjectivus</a:t>
            </a:r>
            <a:r>
              <a:rPr lang="hu-HU" sz="2400" dirty="0"/>
              <a:t>: alanyi genitivus</a:t>
            </a:r>
          </a:p>
          <a:p>
            <a:r>
              <a:rPr lang="hu-HU" dirty="0" err="1" smtClean="0"/>
              <a:t>Gen</a:t>
            </a:r>
            <a:r>
              <a:rPr lang="hu-HU" dirty="0" smtClean="0"/>
              <a:t>. </a:t>
            </a:r>
            <a:r>
              <a:rPr lang="hu-HU" dirty="0" err="1" smtClean="0"/>
              <a:t>objectivus</a:t>
            </a:r>
            <a:r>
              <a:rPr lang="hu-HU" dirty="0" smtClean="0"/>
              <a:t>: </a:t>
            </a:r>
            <a:r>
              <a:rPr lang="hu-HU" sz="2400" dirty="0"/>
              <a:t>tárgyi genitivus</a:t>
            </a:r>
          </a:p>
          <a:p>
            <a:endParaRPr lang="hu-HU" dirty="0" smtClean="0"/>
          </a:p>
          <a:p>
            <a:pPr marL="457200" indent="-457200">
              <a:buAutoNum type="arabicParenBoth"/>
            </a:pPr>
            <a:r>
              <a:rPr lang="hu-HU" sz="2200" dirty="0" smtClean="0"/>
              <a:t>Az oroszlán simogatása veszélyes.</a:t>
            </a:r>
          </a:p>
          <a:p>
            <a:pPr marL="457200" indent="-457200">
              <a:buAutoNum type="arabicParenBoth"/>
            </a:pPr>
            <a:r>
              <a:rPr lang="hu-HU" sz="2200" dirty="0" smtClean="0"/>
              <a:t>Az </a:t>
            </a:r>
            <a:r>
              <a:rPr lang="hu-HU" sz="2200" dirty="0"/>
              <a:t>oroszlán simogatása veszélyes.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2200" dirty="0" smtClean="0"/>
              <a:t>(1)</a:t>
            </a:r>
            <a:r>
              <a:rPr lang="en-US" dirty="0" smtClean="0"/>
              <a:t>	</a:t>
            </a:r>
            <a:r>
              <a:rPr lang="he-IL" dirty="0" smtClean="0"/>
              <a:t>שָמְרׅי</a:t>
            </a:r>
            <a:endParaRPr lang="hu-HU" dirty="0" smtClean="0"/>
          </a:p>
          <a:p>
            <a:pPr>
              <a:buNone/>
            </a:pPr>
            <a:r>
              <a:rPr lang="en-US" sz="2200" dirty="0" smtClean="0"/>
              <a:t>(2)	</a:t>
            </a:r>
            <a:r>
              <a:rPr lang="he-IL" dirty="0" smtClean="0"/>
              <a:t>שָמְרֵנׅי</a:t>
            </a:r>
            <a:endParaRPr lang="hu-HU" dirty="0" smtClean="0"/>
          </a:p>
          <a:p>
            <a:r>
              <a:rPr lang="hu-HU" dirty="0" err="1" smtClean="0"/>
              <a:t>Attributive</a:t>
            </a:r>
            <a:r>
              <a:rPr lang="hu-HU" dirty="0" smtClean="0"/>
              <a:t>: </a:t>
            </a:r>
            <a:r>
              <a:rPr lang="hu-HU" sz="2400" dirty="0" smtClean="0"/>
              <a:t>jelzői használat (</a:t>
            </a:r>
            <a:r>
              <a:rPr lang="hu-HU" sz="2400" dirty="0" err="1" smtClean="0"/>
              <a:t>gen</a:t>
            </a:r>
            <a:r>
              <a:rPr lang="hu-HU" sz="2400" dirty="0" smtClean="0"/>
              <a:t>. </a:t>
            </a:r>
            <a:r>
              <a:rPr lang="hu-HU" sz="2400" dirty="0" err="1" smtClean="0"/>
              <a:t>qualitatis</a:t>
            </a:r>
            <a:r>
              <a:rPr lang="hu-HU" sz="2400" dirty="0" smtClean="0"/>
              <a:t>)</a:t>
            </a:r>
          </a:p>
          <a:p>
            <a:r>
              <a:rPr lang="hu-HU" dirty="0" smtClean="0"/>
              <a:t>Specifikáció: </a:t>
            </a:r>
            <a:r>
              <a:rPr lang="hu-HU" sz="2400" dirty="0" smtClean="0"/>
              <a:t>tekintethatározó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genitivus</a:t>
            </a:r>
            <a:endParaRPr lang="hu-HU" sz="2400" dirty="0"/>
          </a:p>
          <a:p>
            <a:r>
              <a:rPr lang="hu-HU" dirty="0" err="1" smtClean="0"/>
              <a:t>Cause</a:t>
            </a:r>
            <a:r>
              <a:rPr lang="hu-HU" dirty="0" smtClean="0"/>
              <a:t>: </a:t>
            </a:r>
            <a:r>
              <a:rPr lang="hu-HU" sz="2400" dirty="0" smtClean="0"/>
              <a:t>okhatározó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genitivus</a:t>
            </a:r>
            <a:endParaRPr lang="hu-HU" sz="2400" dirty="0" smtClean="0"/>
          </a:p>
          <a:p>
            <a:r>
              <a:rPr lang="hu-HU" dirty="0" err="1" smtClean="0"/>
              <a:t>Purpose</a:t>
            </a:r>
            <a:r>
              <a:rPr lang="hu-HU" dirty="0" smtClean="0"/>
              <a:t>: </a:t>
            </a:r>
            <a:r>
              <a:rPr lang="hu-HU" sz="2400" dirty="0" smtClean="0"/>
              <a:t>célhatározó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genitivus</a:t>
            </a:r>
            <a:endParaRPr lang="hu-HU" sz="2400" dirty="0" smtClean="0"/>
          </a:p>
          <a:p>
            <a:r>
              <a:rPr lang="hu-HU" dirty="0" err="1" smtClean="0"/>
              <a:t>Means</a:t>
            </a:r>
            <a:r>
              <a:rPr lang="hu-HU" dirty="0" smtClean="0"/>
              <a:t>: </a:t>
            </a:r>
            <a:r>
              <a:rPr lang="hu-HU" sz="2400" dirty="0" smtClean="0"/>
              <a:t>eszközhatározó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genitivus</a:t>
            </a:r>
            <a:endParaRPr lang="hu-HU" sz="2400" dirty="0" smtClean="0"/>
          </a:p>
          <a:p>
            <a:r>
              <a:rPr lang="hu-HU" dirty="0" err="1" smtClean="0"/>
              <a:t>Material</a:t>
            </a:r>
            <a:r>
              <a:rPr lang="hu-HU" dirty="0" smtClean="0"/>
              <a:t>: </a:t>
            </a:r>
            <a:r>
              <a:rPr lang="hu-HU" sz="2400" dirty="0" smtClean="0"/>
              <a:t>anyagnév</a:t>
            </a:r>
          </a:p>
          <a:p>
            <a:r>
              <a:rPr lang="hu-HU" dirty="0" err="1" smtClean="0"/>
              <a:t>Measure</a:t>
            </a:r>
            <a:r>
              <a:rPr lang="hu-HU" dirty="0" smtClean="0"/>
              <a:t>: </a:t>
            </a:r>
            <a:r>
              <a:rPr lang="hu-HU" sz="2400" dirty="0" smtClean="0"/>
              <a:t>mennyiség</a:t>
            </a:r>
          </a:p>
          <a:p>
            <a:r>
              <a:rPr lang="hu-HU" dirty="0" err="1" smtClean="0"/>
              <a:t>Explicative</a:t>
            </a:r>
            <a:r>
              <a:rPr lang="hu-HU" dirty="0" smtClean="0"/>
              <a:t>: </a:t>
            </a:r>
            <a:r>
              <a:rPr lang="hu-HU" sz="2400" dirty="0" smtClean="0"/>
              <a:t>„magyarázó” (tulajdonnevek)</a:t>
            </a:r>
          </a:p>
          <a:p>
            <a:r>
              <a:rPr lang="hu-HU" dirty="0" err="1" smtClean="0"/>
              <a:t>Superlative</a:t>
            </a:r>
            <a:r>
              <a:rPr lang="hu-HU" dirty="0" smtClean="0"/>
              <a:t>: </a:t>
            </a:r>
            <a:r>
              <a:rPr lang="hu-HU" sz="2400" dirty="0" smtClean="0"/>
              <a:t>felsőfok</a:t>
            </a:r>
          </a:p>
        </p:txBody>
      </p:sp>
    </p:spTree>
    <p:extLst>
      <p:ext uri="{BB962C8B-B14F-4D97-AF65-F5344CB8AC3E}">
        <p14:creationId xmlns:p14="http://schemas.microsoft.com/office/powerpoint/2010/main" val="71870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birtokviszony</a:t>
            </a:r>
            <a:r>
              <a:rPr lang="en-US" dirty="0" smtClean="0"/>
              <a:t> </a:t>
            </a:r>
            <a:r>
              <a:rPr lang="en-US" dirty="0" err="1" smtClean="0"/>
              <a:t>kifeje</a:t>
            </a:r>
            <a:r>
              <a:rPr lang="hu-HU" dirty="0" err="1" smtClean="0"/>
              <a:t>zése</a:t>
            </a:r>
            <a:r>
              <a:rPr lang="hu-HU" dirty="0" smtClean="0"/>
              <a:t> a bibliai héberben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Constructus-os</a:t>
            </a:r>
            <a:r>
              <a:rPr lang="hu-HU" dirty="0" smtClean="0"/>
              <a:t> szerkezet</a:t>
            </a:r>
          </a:p>
          <a:p>
            <a:pPr>
              <a:buNone/>
            </a:pPr>
            <a:r>
              <a:rPr lang="hu-HU" sz="2200" dirty="0" smtClean="0"/>
              <a:t>		(B.T. magánvéleménye: a szerepét a szóösszetétellel is vessük össze.)</a:t>
            </a:r>
          </a:p>
          <a:p>
            <a:pPr>
              <a:buNone/>
            </a:pPr>
            <a:endParaRPr lang="hu-HU" sz="1200" dirty="0" smtClean="0"/>
          </a:p>
          <a:p>
            <a:r>
              <a:rPr lang="he-IL" dirty="0" smtClean="0"/>
              <a:t>לְ</a:t>
            </a:r>
            <a:r>
              <a:rPr lang="hu-HU" sz="2200" dirty="0" smtClean="0"/>
              <a:t>		(</a:t>
            </a:r>
            <a:r>
              <a:rPr lang="hu-HU" sz="2200" dirty="0" err="1" smtClean="0"/>
              <a:t>V.ö</a:t>
            </a:r>
            <a:r>
              <a:rPr lang="hu-HU" sz="2200" dirty="0" smtClean="0"/>
              <a:t>.: a dativus és a genitivus „közelsége” sok nyelvben, pl. a magyarban.)</a:t>
            </a:r>
            <a:endParaRPr lang="he-IL" sz="2200" dirty="0" smtClean="0"/>
          </a:p>
          <a:p>
            <a:pPr marL="0" indent="0">
              <a:buNone/>
            </a:pPr>
            <a:r>
              <a:rPr lang="hu-HU" dirty="0" smtClean="0"/>
              <a:t>		</a:t>
            </a:r>
            <a:r>
              <a:rPr lang="he-IL" dirty="0" smtClean="0"/>
              <a:t>הנה </a:t>
            </a:r>
            <a:r>
              <a:rPr lang="he-IL" dirty="0"/>
              <a:t>ראיתי בן </a:t>
            </a:r>
            <a:r>
              <a:rPr lang="he-IL" dirty="0" smtClean="0">
                <a:solidFill>
                  <a:srgbClr val="FF0000"/>
                </a:solidFill>
              </a:rPr>
              <a:t>לְ</a:t>
            </a:r>
            <a:r>
              <a:rPr lang="he-IL" dirty="0" smtClean="0"/>
              <a:t>ישי </a:t>
            </a:r>
            <a:r>
              <a:rPr lang="he-IL" dirty="0"/>
              <a:t>בית </a:t>
            </a:r>
            <a:r>
              <a:rPr lang="he-IL" dirty="0" err="1"/>
              <a:t>הלחמי</a:t>
            </a:r>
            <a:r>
              <a:rPr lang="he-IL" dirty="0"/>
              <a:t> </a:t>
            </a:r>
            <a:r>
              <a:rPr lang="hu-HU" dirty="0" smtClean="0"/>
              <a:t>  (1Sám. 16:18)</a:t>
            </a:r>
          </a:p>
          <a:p>
            <a:pPr marL="0" indent="0">
              <a:buNone/>
            </a:pPr>
            <a:r>
              <a:rPr lang="hu-HU" sz="2000" dirty="0"/>
              <a:t>	</a:t>
            </a:r>
            <a:r>
              <a:rPr lang="hu-HU" sz="2000" dirty="0" smtClean="0"/>
              <a:t>	„…íme, láttam a </a:t>
            </a:r>
            <a:r>
              <a:rPr lang="hu-HU" sz="2000" dirty="0" err="1" smtClean="0"/>
              <a:t>bettlehemi</a:t>
            </a:r>
            <a:r>
              <a:rPr lang="hu-HU" sz="2000" dirty="0" smtClean="0"/>
              <a:t> </a:t>
            </a:r>
            <a:r>
              <a:rPr lang="hu-HU" sz="2000" dirty="0" err="1" smtClean="0"/>
              <a:t>Jisáj</a:t>
            </a:r>
            <a:r>
              <a:rPr lang="hu-HU" sz="2000" dirty="0" smtClean="0"/>
              <a:t> fiát/a fiát a </a:t>
            </a:r>
            <a:r>
              <a:rPr lang="hu-HU" sz="2000" dirty="0" err="1" smtClean="0"/>
              <a:t>bettlehemi</a:t>
            </a:r>
            <a:r>
              <a:rPr lang="hu-HU" sz="2000" dirty="0" smtClean="0"/>
              <a:t> </a:t>
            </a:r>
            <a:r>
              <a:rPr lang="hu-HU" sz="2000" dirty="0" err="1" smtClean="0"/>
              <a:t>Jisájnak</a:t>
            </a:r>
            <a:r>
              <a:rPr lang="hu-HU" sz="2000" dirty="0" smtClean="0"/>
              <a:t>…”</a:t>
            </a:r>
          </a:p>
          <a:p>
            <a:pPr>
              <a:buNone/>
            </a:pPr>
            <a:endParaRPr lang="hu-HU" sz="1200" dirty="0" smtClean="0"/>
          </a:p>
          <a:p>
            <a:r>
              <a:rPr lang="hu-HU" dirty="0" smtClean="0"/>
              <a:t>Kései Bibliai Héber (LBH)</a:t>
            </a:r>
            <a:r>
              <a:rPr lang="en-US" dirty="0" smtClean="0"/>
              <a:t>: </a:t>
            </a:r>
            <a:r>
              <a:rPr lang="he-IL" sz="2400" dirty="0" smtClean="0"/>
              <a:t>הנה </a:t>
            </a:r>
            <a:r>
              <a:rPr lang="he-IL" sz="2400" dirty="0" err="1" smtClean="0"/>
              <a:t>מטתו</a:t>
            </a:r>
            <a:r>
              <a:rPr lang="he-IL" sz="2400" dirty="0" smtClean="0"/>
              <a:t> </a:t>
            </a:r>
            <a:r>
              <a:rPr lang="he-IL" sz="2400" dirty="0" smtClean="0">
                <a:solidFill>
                  <a:srgbClr val="FF0000"/>
                </a:solidFill>
              </a:rPr>
              <a:t>שֶלִּ</a:t>
            </a:r>
            <a:r>
              <a:rPr lang="he-IL" sz="2400" dirty="0" smtClean="0"/>
              <a:t>שלמה</a:t>
            </a:r>
            <a:r>
              <a:rPr lang="he-IL" dirty="0" smtClean="0"/>
              <a:t> </a:t>
            </a:r>
            <a:r>
              <a:rPr lang="en-US" dirty="0" smtClean="0"/>
              <a:t> (</a:t>
            </a:r>
            <a:r>
              <a:rPr lang="hu-HU" dirty="0" smtClean="0"/>
              <a:t>Énekek Éneke 3:7</a:t>
            </a:r>
            <a:r>
              <a:rPr lang="en-US" dirty="0" smtClean="0"/>
              <a:t>)</a:t>
            </a:r>
            <a:endParaRPr lang="hu-HU" dirty="0" smtClean="0"/>
          </a:p>
          <a:p>
            <a:pPr marL="457200" lvl="1" indent="0">
              <a:buNone/>
            </a:pPr>
            <a:r>
              <a:rPr lang="hu-HU" dirty="0"/>
              <a:t>	</a:t>
            </a:r>
            <a:r>
              <a:rPr lang="hu-HU" sz="2200" dirty="0" smtClean="0"/>
              <a:t>„Íme Salamon ágya / az ágy, amely Salamoné…”</a:t>
            </a:r>
            <a:endParaRPr lang="hu-HU" dirty="0" smtClean="0"/>
          </a:p>
          <a:p>
            <a:pPr marL="0" indent="0">
              <a:buNone/>
            </a:pPr>
            <a:r>
              <a:rPr lang="hu-HU" sz="2400" dirty="0" smtClean="0"/>
              <a:t>	</a:t>
            </a:r>
            <a:r>
              <a:rPr lang="hu-HU" sz="2100" dirty="0" smtClean="0"/>
              <a:t>Klasszikus BH </a:t>
            </a:r>
            <a:r>
              <a:rPr lang="hu-HU" sz="2400" i="1" dirty="0" err="1" smtClean="0"/>
              <a:t>ašer</a:t>
            </a:r>
            <a:r>
              <a:rPr lang="hu-HU" sz="2400" i="1" dirty="0" smtClean="0"/>
              <a:t> </a:t>
            </a:r>
            <a:r>
              <a:rPr lang="hu-HU" sz="2400" dirty="0" smtClean="0"/>
              <a:t>+</a:t>
            </a:r>
            <a:r>
              <a:rPr lang="hu-HU" sz="2400" i="1" dirty="0" smtClean="0"/>
              <a:t> le… </a:t>
            </a:r>
            <a:r>
              <a:rPr lang="hu-HU" sz="2400" dirty="0" smtClean="0"/>
              <a:t>&gt; </a:t>
            </a:r>
            <a:r>
              <a:rPr lang="hu-HU" sz="2100" dirty="0" smtClean="0"/>
              <a:t>LBH</a:t>
            </a:r>
            <a:r>
              <a:rPr lang="hu-HU" sz="2400" dirty="0" smtClean="0"/>
              <a:t> </a:t>
            </a:r>
            <a:r>
              <a:rPr lang="hu-HU" sz="2400" i="1" dirty="0" err="1" smtClean="0"/>
              <a:t>še</a:t>
            </a:r>
            <a:r>
              <a:rPr lang="hu-HU" sz="2400" i="1" dirty="0" smtClean="0"/>
              <a:t>…</a:t>
            </a:r>
            <a:r>
              <a:rPr lang="hu-HU" sz="2400" dirty="0" smtClean="0"/>
              <a:t> + </a:t>
            </a:r>
            <a:r>
              <a:rPr lang="hu-HU" sz="2400" i="1" dirty="0" smtClean="0"/>
              <a:t>le… </a:t>
            </a:r>
            <a:r>
              <a:rPr lang="hu-HU" sz="2400" dirty="0" smtClean="0"/>
              <a:t>&gt; </a:t>
            </a:r>
            <a:r>
              <a:rPr lang="hu-HU" sz="2100" dirty="0" smtClean="0"/>
              <a:t>rabbinikus (</a:t>
            </a:r>
            <a:r>
              <a:rPr lang="hu-HU" sz="2100" dirty="0" err="1" smtClean="0"/>
              <a:t>misnai</a:t>
            </a:r>
            <a:r>
              <a:rPr lang="hu-HU" sz="2100" dirty="0" smtClean="0"/>
              <a:t>) héber korban</a:t>
            </a:r>
            <a:r>
              <a:rPr lang="hu-HU" sz="2400" dirty="0" smtClean="0"/>
              <a:t> </a:t>
            </a:r>
            <a:r>
              <a:rPr lang="hu-HU" sz="2400" i="1" dirty="0" err="1" smtClean="0"/>
              <a:t>šel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2.3 Accusativus</a:t>
            </a:r>
            <a:r>
              <a:rPr lang="en-US" dirty="0" smtClean="0"/>
              <a:t>:</a:t>
            </a:r>
            <a:r>
              <a:rPr lang="en-US" sz="3400" dirty="0" smtClean="0"/>
              <a:t> </a:t>
            </a:r>
            <a:r>
              <a:rPr lang="en-US" sz="3400" dirty="0" err="1" smtClean="0"/>
              <a:t>az</a:t>
            </a:r>
            <a:r>
              <a:rPr lang="en-US" sz="3400" dirty="0" smtClean="0"/>
              <a:t> </a:t>
            </a:r>
            <a:r>
              <a:rPr lang="hu-HU" sz="3400" dirty="0" smtClean="0"/>
              <a:t>igéhez kapcsolódó főnév esete</a:t>
            </a:r>
            <a:endParaRPr lang="hu-HU" sz="3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hu-HU" dirty="0" smtClean="0"/>
              <a:t>2.3.1 Tárgy (</a:t>
            </a:r>
            <a:r>
              <a:rPr lang="hu-HU" dirty="0" err="1" smtClean="0"/>
              <a:t>object</a:t>
            </a:r>
            <a:r>
              <a:rPr lang="hu-HU" dirty="0" smtClean="0"/>
              <a:t>)</a:t>
            </a:r>
          </a:p>
          <a:p>
            <a:pPr lvl="1">
              <a:lnSpc>
                <a:spcPct val="120000"/>
              </a:lnSpc>
            </a:pPr>
            <a:r>
              <a:rPr lang="hu-HU" dirty="0" smtClean="0"/>
              <a:t>Iránytárgy (</a:t>
            </a:r>
            <a:r>
              <a:rPr lang="hu-HU" dirty="0" err="1" smtClean="0"/>
              <a:t>affected</a:t>
            </a:r>
            <a:r>
              <a:rPr lang="hu-HU" dirty="0" smtClean="0"/>
              <a:t>)</a:t>
            </a:r>
          </a:p>
          <a:p>
            <a:pPr lvl="1">
              <a:lnSpc>
                <a:spcPct val="120000"/>
              </a:lnSpc>
            </a:pPr>
            <a:r>
              <a:rPr lang="hu-HU" dirty="0" smtClean="0"/>
              <a:t>Eredménytárgy (</a:t>
            </a:r>
            <a:r>
              <a:rPr lang="hu-HU" dirty="0" err="1" smtClean="0"/>
              <a:t>effected</a:t>
            </a:r>
            <a:r>
              <a:rPr lang="hu-HU" dirty="0" smtClean="0"/>
              <a:t>)</a:t>
            </a:r>
          </a:p>
          <a:p>
            <a:pPr lvl="1">
              <a:lnSpc>
                <a:spcPct val="120000"/>
              </a:lnSpc>
            </a:pPr>
            <a:r>
              <a:rPr lang="hu-HU" dirty="0" smtClean="0"/>
              <a:t>Belső tárgy (</a:t>
            </a:r>
            <a:r>
              <a:rPr lang="hu-HU" dirty="0" err="1" smtClean="0"/>
              <a:t>internal</a:t>
            </a:r>
            <a:r>
              <a:rPr lang="hu-HU" dirty="0" smtClean="0"/>
              <a:t>)</a:t>
            </a:r>
          </a:p>
          <a:p>
            <a:pPr lvl="1">
              <a:lnSpc>
                <a:spcPct val="120000"/>
              </a:lnSpc>
            </a:pPr>
            <a:r>
              <a:rPr lang="hu-HU" dirty="0" smtClean="0"/>
              <a:t>(Fakultatív) bővítmény</a:t>
            </a:r>
          </a:p>
          <a:p>
            <a:pPr lvl="1">
              <a:lnSpc>
                <a:spcPct val="120000"/>
              </a:lnSpc>
            </a:pPr>
            <a:r>
              <a:rPr lang="hu-HU" dirty="0" smtClean="0"/>
              <a:t>Kettős tárgy</a:t>
            </a:r>
          </a:p>
          <a:p>
            <a:pPr>
              <a:lnSpc>
                <a:spcPct val="120000"/>
              </a:lnSpc>
            </a:pPr>
            <a:endParaRPr lang="hu-HU" dirty="0" smtClean="0"/>
          </a:p>
          <a:p>
            <a:pPr>
              <a:lnSpc>
                <a:spcPct val="120000"/>
              </a:lnSpc>
            </a:pPr>
            <a:r>
              <a:rPr lang="hu-HU" dirty="0" smtClean="0"/>
              <a:t>2.3.2 Határozói accusativus:</a:t>
            </a:r>
            <a:r>
              <a:rPr lang="hu-HU" sz="2400" dirty="0" smtClean="0"/>
              <a:t> hely, idő, mód, állapot, specifikáció, anyag, eredmény</a:t>
            </a:r>
          </a:p>
        </p:txBody>
      </p:sp>
    </p:spTree>
    <p:extLst>
      <p:ext uri="{BB962C8B-B14F-4D97-AF65-F5344CB8AC3E}">
        <p14:creationId xmlns:p14="http://schemas.microsoft.com/office/powerpoint/2010/main" val="127560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355</Words>
  <Application>Microsoft Office PowerPoint</Application>
  <PresentationFormat>Szélesvásznú</PresentationFormat>
  <Paragraphs>122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Office-téma</vt:lpstr>
      <vt:lpstr>Klasszikus héber nyelv 4.: Szintaxis</vt:lpstr>
      <vt:lpstr>Zh: névszó- és prepozícióragozás</vt:lpstr>
      <vt:lpstr>Forma (morfológia és szintaxis) vs. jelentés (szemantika)</vt:lpstr>
      <vt:lpstr>Proto-sémi esetrendszer</vt:lpstr>
      <vt:lpstr>Arnold &amp; Choi 2.3-2.5</vt:lpstr>
      <vt:lpstr>2.1 Nominativus: az önmagában álló főnév esete</vt:lpstr>
      <vt:lpstr>2.2 Genitivus: a főnévhez kapcsolódó főnév esete          A constructus-os szerkezet kifejezhet:</vt:lpstr>
      <vt:lpstr>A birtokviszony kifejezése a bibliai héberben</vt:lpstr>
      <vt:lpstr>2.3 Accusativus: az igéhez kapcsolódó főnév esete</vt:lpstr>
      <vt:lpstr>2.4 Adpozíció</vt:lpstr>
      <vt:lpstr>2.4 Adpozíció</vt:lpstr>
      <vt:lpstr>2.5 Adjectives = melléknevek</vt:lpstr>
      <vt:lpstr>Házi feladat</vt:lpstr>
      <vt:lpstr>Következő órára: olvasandó + házi feladat</vt:lpstr>
      <vt:lpstr>Viszlát jövő szerdán!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birot</dc:creator>
  <cp:lastModifiedBy>birot</cp:lastModifiedBy>
  <cp:revision>132</cp:revision>
  <dcterms:created xsi:type="dcterms:W3CDTF">2014-09-05T15:07:34Z</dcterms:created>
  <dcterms:modified xsi:type="dcterms:W3CDTF">2014-10-01T11:36:28Z</dcterms:modified>
</cp:coreProperties>
</file>