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2" r:id="rId3"/>
    <p:sldId id="297" r:id="rId4"/>
    <p:sldId id="318" r:id="rId5"/>
    <p:sldId id="323" r:id="rId6"/>
    <p:sldId id="319" r:id="rId7"/>
    <p:sldId id="320" r:id="rId8"/>
    <p:sldId id="322" r:id="rId9"/>
    <p:sldId id="321" r:id="rId10"/>
    <p:sldId id="313" r:id="rId11"/>
    <p:sldId id="314" r:id="rId12"/>
    <p:sldId id="315" r:id="rId13"/>
    <p:sldId id="316" r:id="rId14"/>
    <p:sldId id="317" r:id="rId15"/>
    <p:sldId id="285" r:id="rId16"/>
    <p:sldId id="258" r:id="rId17"/>
    <p:sldId id="287" r:id="rId18"/>
  </p:sldIdLst>
  <p:sldSz cx="12192000" cy="6858000"/>
  <p:notesSz cx="6858000" cy="9144000"/>
  <p:defaultTextStyle>
    <a:defPPr>
      <a:defRPr lang="hu-H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B96A2-F6AD-4F15-BF3E-38414CACD252}" type="datetimeFigureOut">
              <a:rPr lang="hu-HU"/>
              <a:pPr>
                <a:defRPr/>
              </a:pPr>
              <a:t>2014.10.14.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93518F-DECE-45B8-A42A-7E197023378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20748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1EE26-CDED-4E89-AA28-EC9B08504758}" type="datetimeFigureOut">
              <a:rPr lang="hu-HU"/>
              <a:pPr>
                <a:defRPr/>
              </a:pPr>
              <a:t>2014.10.14.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1ACE9A-8CD8-440F-9F3A-949B85CD4B7F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01105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48015-61BF-435C-8270-63443FC15B07}" type="datetimeFigureOut">
              <a:rPr lang="hu-HU"/>
              <a:pPr>
                <a:defRPr/>
              </a:pPr>
              <a:t>2014.10.14.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F58B1-4003-4C18-9129-C21E15263C7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52922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9AC76B-5275-45E9-8D7A-D9670D3DE57B}" type="datetimeFigureOut">
              <a:rPr lang="hu-HU"/>
              <a:pPr>
                <a:defRPr/>
              </a:pPr>
              <a:t>2014.10.14.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892F0A-09A5-4DF6-8C53-0000FAC05404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36276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4B024-D166-46F5-A7B9-5264B246E624}" type="datetimeFigureOut">
              <a:rPr lang="hu-HU"/>
              <a:pPr>
                <a:defRPr/>
              </a:pPr>
              <a:t>2014.10.14.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60883-FD5F-4D26-A6DC-FE9B8C5D0E3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99814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C9FC10-A453-43C6-B48B-7735C177838B}" type="datetimeFigureOut">
              <a:rPr lang="hu-HU"/>
              <a:pPr>
                <a:defRPr/>
              </a:pPr>
              <a:t>2014.10.14.</a:t>
            </a:fld>
            <a:endParaRPr lang="hu-HU"/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8C8D1C-6EDC-4A89-968F-9B1B6EAAD86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08935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BF7373-91E0-4457-BD3B-789C7A1E2ACE}" type="datetimeFigureOut">
              <a:rPr lang="hu-HU"/>
              <a:pPr>
                <a:defRPr/>
              </a:pPr>
              <a:t>2014.10.14.</a:t>
            </a:fld>
            <a:endParaRPr lang="hu-HU"/>
          </a:p>
        </p:txBody>
      </p:sp>
      <p:sp>
        <p:nvSpPr>
          <p:cNvPr id="8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C6006-606D-46E7-B42A-0814BB484534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20812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579B3-6823-4BEC-866F-9F25D7089105}" type="datetimeFigureOut">
              <a:rPr lang="hu-HU"/>
              <a:pPr>
                <a:defRPr/>
              </a:pPr>
              <a:t>2014.10.14.</a:t>
            </a:fld>
            <a:endParaRPr lang="hu-HU"/>
          </a:p>
        </p:txBody>
      </p:sp>
      <p:sp>
        <p:nvSpPr>
          <p:cNvPr id="4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43FC7-6D27-4CCB-95F1-1DAFD9303B12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38040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49251-DAFF-48CC-8CBD-7A54AE7CB94E}" type="datetimeFigureOut">
              <a:rPr lang="hu-HU"/>
              <a:pPr>
                <a:defRPr/>
              </a:pPr>
              <a:t>2014.10.14.</a:t>
            </a:fld>
            <a:endParaRPr lang="hu-HU"/>
          </a:p>
        </p:txBody>
      </p:sp>
      <p:sp>
        <p:nvSpPr>
          <p:cNvPr id="3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B3125E-EFB4-4074-8D73-523A924201FA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42282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08E6A-6928-4D79-95FC-F9FF8B453948}" type="datetimeFigureOut">
              <a:rPr lang="hu-HU"/>
              <a:pPr>
                <a:defRPr/>
              </a:pPr>
              <a:t>2014.10.14.</a:t>
            </a:fld>
            <a:endParaRPr lang="hu-HU"/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33EE7-7E4D-4F8E-84B4-C5A8E9278EDD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92817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62A19-851A-49C5-AB58-A9E17A2209CD}" type="datetimeFigureOut">
              <a:rPr lang="hu-HU"/>
              <a:pPr>
                <a:defRPr/>
              </a:pPr>
              <a:t>2014.10.14.</a:t>
            </a:fld>
            <a:endParaRPr lang="hu-HU"/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0B44E5-4111-4603-975D-39044B2BE00A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12678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Cím helye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Mintacím szerkesztése</a:t>
            </a:r>
          </a:p>
        </p:txBody>
      </p:sp>
      <p:sp>
        <p:nvSpPr>
          <p:cNvPr id="1027" name="Szöveg helye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Mintaszöveg szerkesztése</a:t>
            </a:r>
          </a:p>
          <a:p>
            <a:pPr lvl="1"/>
            <a:r>
              <a:rPr lang="hu-HU" altLang="hu-HU" smtClean="0"/>
              <a:t>Második szint</a:t>
            </a:r>
          </a:p>
          <a:p>
            <a:pPr lvl="2"/>
            <a:r>
              <a:rPr lang="hu-HU" altLang="hu-HU" smtClean="0"/>
              <a:t>Harmadik szint</a:t>
            </a:r>
          </a:p>
          <a:p>
            <a:pPr lvl="3"/>
            <a:r>
              <a:rPr lang="hu-HU" altLang="hu-HU" smtClean="0"/>
              <a:t>Negyedik szint</a:t>
            </a:r>
          </a:p>
          <a:p>
            <a:pPr lvl="4"/>
            <a:r>
              <a:rPr lang="hu-HU" altLang="hu-HU" smtClean="0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4DC4879-521B-4723-ADBB-7C4F2CCDB267}" type="datetimeFigureOut">
              <a:rPr lang="hu-HU"/>
              <a:pPr>
                <a:defRPr/>
              </a:pPr>
              <a:t>2014.10.14.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5A1A4D1-7CB0-4C90-85C5-243D6F730080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Cím 1"/>
          <p:cNvSpPr>
            <a:spLocks noGrp="1"/>
          </p:cNvSpPr>
          <p:nvPr>
            <p:ph type="ctrTitle"/>
          </p:nvPr>
        </p:nvSpPr>
        <p:spPr>
          <a:xfrm>
            <a:off x="1524000" y="315543"/>
            <a:ext cx="9144000" cy="2387600"/>
          </a:xfrm>
        </p:spPr>
        <p:txBody>
          <a:bodyPr/>
          <a:lstStyle/>
          <a:p>
            <a:r>
              <a:rPr lang="hu-HU" b="1" dirty="0"/>
              <a:t>Klasszikus héber nyelv 4.: Szintaxis</a:t>
            </a:r>
            <a:endParaRPr lang="hu-HU" altLang="hu-HU" b="1" dirty="0" smtClean="0"/>
          </a:p>
        </p:txBody>
      </p:sp>
      <p:sp>
        <p:nvSpPr>
          <p:cNvPr id="2051" name="Alcím 2"/>
          <p:cNvSpPr>
            <a:spLocks noGrp="1"/>
          </p:cNvSpPr>
          <p:nvPr>
            <p:ph type="subTitle" idx="1"/>
          </p:nvPr>
        </p:nvSpPr>
        <p:spPr>
          <a:xfrm>
            <a:off x="1524000" y="3294533"/>
            <a:ext cx="9144000" cy="1169894"/>
          </a:xfrm>
        </p:spPr>
        <p:txBody>
          <a:bodyPr/>
          <a:lstStyle/>
          <a:p>
            <a:r>
              <a:rPr lang="hu-HU" dirty="0" smtClean="0"/>
              <a:t>BBN-HEB11-204</a:t>
            </a:r>
          </a:p>
          <a:p>
            <a:r>
              <a:rPr lang="hu-HU" altLang="hu-HU" dirty="0" smtClean="0"/>
              <a:t>Koltai Kornélia, </a:t>
            </a:r>
            <a:r>
              <a:rPr lang="hu-HU" altLang="hu-HU" dirty="0" err="1" smtClean="0"/>
              <a:t>Biró</a:t>
            </a:r>
            <a:r>
              <a:rPr lang="hu-HU" altLang="hu-HU" dirty="0" smtClean="0"/>
              <a:t> Tamás</a:t>
            </a:r>
          </a:p>
        </p:txBody>
      </p:sp>
      <p:sp>
        <p:nvSpPr>
          <p:cNvPr id="2" name="Szövegdoboz 1"/>
          <p:cNvSpPr txBox="1"/>
          <p:nvPr/>
        </p:nvSpPr>
        <p:spPr>
          <a:xfrm>
            <a:off x="3805519" y="4961965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i="1" dirty="0" smtClean="0"/>
              <a:t>2014. október 8.</a:t>
            </a:r>
            <a:endParaRPr lang="hu-HU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5000" i="1" dirty="0" smtClean="0"/>
              <a:t>Genezis 17: Ábrahám körülmetélése</a:t>
            </a:r>
            <a:endParaRPr lang="hu-HU" sz="5000" i="1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sz="2800" dirty="0" smtClean="0"/>
          </a:p>
        </p:txBody>
      </p:sp>
    </p:spTree>
    <p:extLst>
      <p:ext uri="{BB962C8B-B14F-4D97-AF65-F5344CB8AC3E}">
        <p14:creationId xmlns:p14="http://schemas.microsoft.com/office/powerpoint/2010/main" val="891770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Gen</a:t>
            </a:r>
            <a:r>
              <a:rPr lang="hu-HU" dirty="0" smtClean="0"/>
              <a:t>. 17.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99607" y="1484026"/>
            <a:ext cx="10897849" cy="5126635"/>
          </a:xfrm>
        </p:spPr>
        <p:txBody>
          <a:bodyPr>
            <a:normAutofit lnSpcReduction="10000"/>
          </a:bodyPr>
          <a:lstStyle/>
          <a:p>
            <a:pPr marL="0" indent="0" algn="r">
              <a:lnSpc>
                <a:spcPct val="130000"/>
              </a:lnSpc>
              <a:buNone/>
            </a:pPr>
            <a:r>
              <a:rPr lang="he-IL" sz="3000" b="1" dirty="0"/>
              <a:t>א</a:t>
            </a:r>
            <a:r>
              <a:rPr lang="he-IL" sz="3000" dirty="0"/>
              <a:t> וַיְהִי אַבְרָם בֶּן-תִּשְׁעִים שָׁנָה וְתֵשַׁע שָׁנִים וַיֵּרָא יְהוָה אֶל-אַבְרָם וַיֹּאמֶר אֵלָיו אֲנִי-אֵל שַׁדַּי הִתְהַלֵּךְ לְפָנַי וֶהְיֵה תָמִים.  </a:t>
            </a:r>
            <a:r>
              <a:rPr lang="he-IL" sz="3000" b="1" dirty="0"/>
              <a:t>ב</a:t>
            </a:r>
            <a:r>
              <a:rPr lang="he-IL" sz="3000" dirty="0"/>
              <a:t> וְאֶתְּנָה בְרִיתִי בֵּינִי וּבֵינֶךָ וְאַרְבֶּה אוֹתְךָ </a:t>
            </a:r>
            <a:r>
              <a:rPr lang="he-IL" sz="3000" dirty="0" err="1"/>
              <a:t>בִּמְאֹד</a:t>
            </a:r>
            <a:r>
              <a:rPr lang="he-IL" sz="3000" dirty="0"/>
              <a:t> מְאֹד.  </a:t>
            </a:r>
            <a:r>
              <a:rPr lang="he-IL" sz="3000" b="1" dirty="0"/>
              <a:t>ג</a:t>
            </a:r>
            <a:r>
              <a:rPr lang="he-IL" sz="3000" dirty="0"/>
              <a:t> </a:t>
            </a:r>
            <a:r>
              <a:rPr lang="he-IL" sz="3000" dirty="0" err="1"/>
              <a:t>וַיִּפֹּל</a:t>
            </a:r>
            <a:r>
              <a:rPr lang="he-IL" sz="3000" dirty="0"/>
              <a:t> אַבְרָם עַל-פָּנָיו וַיְדַבֵּר אִתּוֹ </a:t>
            </a:r>
            <a:r>
              <a:rPr lang="he-IL" sz="3000" dirty="0" err="1"/>
              <a:t>אֱלֹהִים</a:t>
            </a:r>
            <a:r>
              <a:rPr lang="he-IL" sz="3000" dirty="0"/>
              <a:t> </a:t>
            </a:r>
            <a:r>
              <a:rPr lang="he-IL" sz="3000" dirty="0" err="1"/>
              <a:t>לֵאמֹר</a:t>
            </a:r>
            <a:r>
              <a:rPr lang="he-IL" sz="3000" dirty="0"/>
              <a:t>.  </a:t>
            </a:r>
            <a:r>
              <a:rPr lang="he-IL" sz="3000" b="1" dirty="0"/>
              <a:t>ד</a:t>
            </a:r>
            <a:r>
              <a:rPr lang="he-IL" sz="3000" dirty="0"/>
              <a:t> אֲנִי הִנֵּה בְרִיתִי אִתָּךְ וְהָיִיתָ לְאַב הֲמוֹן גּוֹיִם.  </a:t>
            </a:r>
            <a:r>
              <a:rPr lang="he-IL" sz="3000" b="1" dirty="0"/>
              <a:t>ה</a:t>
            </a:r>
            <a:r>
              <a:rPr lang="he-IL" sz="3000" dirty="0"/>
              <a:t> וְלֹא-יִקָּרֵא עוֹד אֶת-שִׁמְךָ אַבְרָם וְהָיָה שִׁמְךָ אַבְרָהָם כִּי אַב-הֲמוֹן גּוֹיִם </a:t>
            </a:r>
            <a:r>
              <a:rPr lang="he-IL" sz="3000" dirty="0" err="1"/>
              <a:t>נְתַתִּיך</a:t>
            </a:r>
            <a:r>
              <a:rPr lang="he-IL" sz="3000" dirty="0"/>
              <a:t>ָ.  </a:t>
            </a:r>
            <a:r>
              <a:rPr lang="he-IL" sz="3000" b="1" dirty="0"/>
              <a:t>ו</a:t>
            </a:r>
            <a:r>
              <a:rPr lang="he-IL" sz="3000" dirty="0"/>
              <a:t> וְהִפְרֵתִי אֹתְךָ </a:t>
            </a:r>
            <a:r>
              <a:rPr lang="he-IL" sz="3000" dirty="0" err="1"/>
              <a:t>בִּמְאֹד</a:t>
            </a:r>
            <a:r>
              <a:rPr lang="he-IL" sz="3000" dirty="0"/>
              <a:t> מְאֹד </a:t>
            </a:r>
            <a:r>
              <a:rPr lang="he-IL" sz="3000" dirty="0" err="1"/>
              <a:t>וּנְתַתִּיך</a:t>
            </a:r>
            <a:r>
              <a:rPr lang="he-IL" sz="3000" dirty="0"/>
              <a:t>ָ לְגוֹיִם וּמְלָכִים מִמְּךָ יֵצֵאוּ.  </a:t>
            </a:r>
            <a:r>
              <a:rPr lang="he-IL" sz="3000" b="1" dirty="0"/>
              <a:t>ז</a:t>
            </a:r>
            <a:r>
              <a:rPr lang="he-IL" sz="3000" dirty="0"/>
              <a:t> וַהֲקִמֹתִי אֶת-בְּרִיתִי בֵּינִי וּבֵינֶךָ וּבֵין זַרְעֲךָ אַחֲרֶיךָ </a:t>
            </a:r>
            <a:r>
              <a:rPr lang="he-IL" sz="3000" dirty="0" err="1"/>
              <a:t>לְדֹרֹתָם</a:t>
            </a:r>
            <a:r>
              <a:rPr lang="he-IL" sz="3000" dirty="0"/>
              <a:t> לִבְרִית עוֹלָם  לִהְיוֹת לְךָ </a:t>
            </a:r>
            <a:r>
              <a:rPr lang="he-IL" sz="3000" dirty="0" err="1"/>
              <a:t>לֵאלֹהִים</a:t>
            </a:r>
            <a:r>
              <a:rPr lang="he-IL" sz="3000" dirty="0"/>
              <a:t> וּלְזַרְעֲךָ אַחֲרֶיךָ.  </a:t>
            </a:r>
            <a:r>
              <a:rPr lang="he-IL" sz="3000" b="1" dirty="0"/>
              <a:t>ח</a:t>
            </a:r>
            <a:r>
              <a:rPr lang="he-IL" sz="3000" dirty="0"/>
              <a:t> וְנָתַתִּי לְךָ וּלְזַרְעֲךָ אַחֲרֶיךָ אֵת אֶרֶץ </a:t>
            </a:r>
            <a:r>
              <a:rPr lang="he-IL" sz="3000" dirty="0" err="1"/>
              <a:t>מְגֻרֶיך</a:t>
            </a:r>
            <a:r>
              <a:rPr lang="he-IL" sz="3000" dirty="0"/>
              <a:t>ָ אֵת כָּל-אֶרֶץ כְּנַעַן </a:t>
            </a:r>
            <a:r>
              <a:rPr lang="he-IL" sz="3000" dirty="0" err="1"/>
              <a:t>לַאֲחֻזַּת</a:t>
            </a:r>
            <a:r>
              <a:rPr lang="he-IL" sz="3000" dirty="0"/>
              <a:t> עוֹלָם וְהָיִיתִי לָהֶם </a:t>
            </a:r>
            <a:r>
              <a:rPr lang="he-IL" sz="3000" dirty="0" err="1"/>
              <a:t>לֵאלֹהִים</a:t>
            </a:r>
            <a:r>
              <a:rPr lang="he-IL" sz="3000" dirty="0"/>
              <a:t>. </a:t>
            </a:r>
            <a:endParaRPr lang="hu-HU" sz="3000" dirty="0"/>
          </a:p>
        </p:txBody>
      </p:sp>
      <p:pic>
        <p:nvPicPr>
          <p:cNvPr id="1025" name="Picture 1" descr="גרסה רגילה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57300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spac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0500" cy="9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גרסה מפוסקת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57300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pac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0500" cy="9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גרסת טעמי המקרא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57300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spac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0500" cy="9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-&gt;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825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-&gt;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825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36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Gen</a:t>
            </a:r>
            <a:r>
              <a:rPr lang="hu-HU" dirty="0" smtClean="0"/>
              <a:t>. 17.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99607" y="1484026"/>
            <a:ext cx="10897849" cy="5126635"/>
          </a:xfrm>
        </p:spPr>
        <p:txBody>
          <a:bodyPr>
            <a:normAutofit/>
          </a:bodyPr>
          <a:lstStyle/>
          <a:p>
            <a:pPr marL="0" indent="0" algn="r">
              <a:lnSpc>
                <a:spcPct val="140000"/>
              </a:lnSpc>
              <a:buNone/>
            </a:pPr>
            <a:r>
              <a:rPr lang="he-IL" sz="3000" dirty="0"/>
              <a:t> </a:t>
            </a:r>
            <a:r>
              <a:rPr lang="he-IL" sz="3000" b="1" dirty="0"/>
              <a:t>ט</a:t>
            </a:r>
            <a:r>
              <a:rPr lang="he-IL" sz="3000" dirty="0"/>
              <a:t> וַיֹּאמֶר </a:t>
            </a:r>
            <a:r>
              <a:rPr lang="he-IL" sz="3000" dirty="0" err="1"/>
              <a:t>אֱלֹהִים</a:t>
            </a:r>
            <a:r>
              <a:rPr lang="he-IL" sz="3000" dirty="0"/>
              <a:t> אֶל-אַבְרָהָם וְאַתָּה אֶת-בְּרִיתִי תִשְׁמֹר אַתָּה וְזַרְעֲךָ אַחֲרֶיךָ </a:t>
            </a:r>
            <a:r>
              <a:rPr lang="he-IL" sz="3000" dirty="0" err="1"/>
              <a:t>לְדֹרֹתָם</a:t>
            </a:r>
            <a:r>
              <a:rPr lang="he-IL" sz="3000" dirty="0"/>
              <a:t>.  </a:t>
            </a:r>
            <a:r>
              <a:rPr lang="he-IL" sz="3000" b="1" dirty="0" err="1"/>
              <a:t>י</a:t>
            </a:r>
            <a:r>
              <a:rPr lang="he-IL" sz="3000" dirty="0" err="1"/>
              <a:t>זֹאת</a:t>
            </a:r>
            <a:r>
              <a:rPr lang="he-IL" sz="3000" dirty="0"/>
              <a:t> בְּרִיתִי אֲשֶׁר תִּשְׁמְרוּ בֵּינִי וּבֵינֵיכֶם וּבֵין זַרְעֲךָ אַחֲרֶיךָ  הִמּוֹל לָכֶם כָּל-זָכָר.  </a:t>
            </a:r>
            <a:r>
              <a:rPr lang="he-IL" sz="3000" b="1" dirty="0"/>
              <a:t>יא</a:t>
            </a:r>
            <a:r>
              <a:rPr lang="he-IL" sz="3000" dirty="0"/>
              <a:t> וּנְמַלְתֶּם אֵת בְּשַׂר עָרְלַתְכֶם וְהָיָה לְאוֹת בְּרִית בֵּינִי וּבֵינֵיכֶם.  </a:t>
            </a:r>
            <a:r>
              <a:rPr lang="he-IL" sz="3000" b="1" dirty="0" err="1"/>
              <a:t>יב</a:t>
            </a:r>
            <a:r>
              <a:rPr lang="he-IL" sz="3000" dirty="0"/>
              <a:t> וּבֶן-שְׁמֹנַת יָמִים יִמּוֹל לָכֶם כָּל-זָכָר </a:t>
            </a:r>
            <a:r>
              <a:rPr lang="he-IL" sz="3000" dirty="0" err="1"/>
              <a:t>לְדֹרֹתֵיכֶם</a:t>
            </a:r>
            <a:r>
              <a:rPr lang="he-IL" sz="3000" dirty="0"/>
              <a:t>  יְלִיד בָּיִת וּמִקְנַת-כֶּסֶף מִכֹּל </a:t>
            </a:r>
            <a:r>
              <a:rPr lang="he-IL" sz="3000" dirty="0" err="1"/>
              <a:t>בֶּן-נֵכָר</a:t>
            </a:r>
            <a:r>
              <a:rPr lang="he-IL" sz="3000" dirty="0"/>
              <a:t> אֲשֶׁר לֹא מִזַּרְעֲךָ הוּא.  </a:t>
            </a:r>
            <a:r>
              <a:rPr lang="he-IL" sz="3000" b="1" dirty="0" err="1"/>
              <a:t>יג</a:t>
            </a:r>
            <a:r>
              <a:rPr lang="he-IL" sz="3000" dirty="0"/>
              <a:t> הִמּוֹל</a:t>
            </a:r>
            <a:r>
              <a:rPr lang="he-IL" sz="3000" b="1" dirty="0"/>
              <a:t> </a:t>
            </a:r>
            <a:r>
              <a:rPr lang="he-IL" sz="3000" dirty="0"/>
              <a:t>יִמּוֹל יְלִיד בֵּיתְךָ וּמִקְנַת כַּסְפֶּךָ </a:t>
            </a:r>
            <a:r>
              <a:rPr lang="he-IL" sz="3000" dirty="0" err="1"/>
              <a:t>וְהָיְתָה</a:t>
            </a:r>
            <a:r>
              <a:rPr lang="he-IL" sz="3000" dirty="0"/>
              <a:t> בְרִיתִי בִּבְשַׂרְכֶם לִבְרִית עוֹלָם.  </a:t>
            </a:r>
            <a:r>
              <a:rPr lang="he-IL" sz="3000" b="1" dirty="0"/>
              <a:t>יד</a:t>
            </a:r>
            <a:r>
              <a:rPr lang="he-IL" sz="3000" dirty="0"/>
              <a:t> וְעָרֵל זָכָר אֲשֶׁר לֹא-יִמּוֹל אֶת-בְּשַׂר עָרְלָתוֹ וְנִכְרְתָה הַנֶּפֶשׁ הַהִוא מֵעַמֶּיהָ  אֶת-בְּרִיתִי הֵפַר.  {ס} </a:t>
            </a:r>
            <a:endParaRPr lang="hu-HU" sz="3000" dirty="0"/>
          </a:p>
        </p:txBody>
      </p:sp>
    </p:spTree>
    <p:extLst>
      <p:ext uri="{BB962C8B-B14F-4D97-AF65-F5344CB8AC3E}">
        <p14:creationId xmlns:p14="http://schemas.microsoft.com/office/powerpoint/2010/main" val="2586256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Gen</a:t>
            </a:r>
            <a:r>
              <a:rPr lang="hu-HU" dirty="0" smtClean="0"/>
              <a:t>. 17.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39647" y="1319134"/>
            <a:ext cx="10814154" cy="5291528"/>
          </a:xfrm>
        </p:spPr>
        <p:txBody>
          <a:bodyPr>
            <a:normAutofit/>
          </a:bodyPr>
          <a:lstStyle/>
          <a:p>
            <a:pPr marL="0" indent="0" algn="r">
              <a:lnSpc>
                <a:spcPct val="120000"/>
              </a:lnSpc>
              <a:buNone/>
            </a:pPr>
            <a:r>
              <a:rPr lang="he-IL" sz="3000" b="1" dirty="0"/>
              <a:t>טו</a:t>
            </a:r>
            <a:r>
              <a:rPr lang="he-IL" sz="3000" dirty="0"/>
              <a:t> וַיֹּאמֶר </a:t>
            </a:r>
            <a:r>
              <a:rPr lang="he-IL" sz="3000" dirty="0" err="1"/>
              <a:t>אֱלֹהִים</a:t>
            </a:r>
            <a:r>
              <a:rPr lang="he-IL" sz="3000" dirty="0"/>
              <a:t> אֶל-אַבְרָהָם שָׂרַי אִשְׁתְּךָ לֹא-תִקְרָא אֶת-שְׁמָהּ שָׂרָי  כִּי שָׂרָה שְׁמָהּ.  </a:t>
            </a:r>
            <a:r>
              <a:rPr lang="he-IL" sz="3000" b="1" dirty="0" err="1"/>
              <a:t>טז</a:t>
            </a:r>
            <a:r>
              <a:rPr lang="he-IL" sz="3000" dirty="0"/>
              <a:t> וּבֵרַכְתִּי אֹתָהּ וְגַם נָתַתִּי מִמֶּנָּה לְךָ בֵּן </a:t>
            </a:r>
            <a:r>
              <a:rPr lang="he-IL" sz="3000" dirty="0" err="1"/>
              <a:t>וּבֵרַכְתִּיה</a:t>
            </a:r>
            <a:r>
              <a:rPr lang="he-IL" sz="3000" dirty="0"/>
              <a:t>ָ </a:t>
            </a:r>
            <a:r>
              <a:rPr lang="he-IL" sz="3000" dirty="0" err="1"/>
              <a:t>וְהָיְתָה</a:t>
            </a:r>
            <a:r>
              <a:rPr lang="he-IL" sz="3000" dirty="0"/>
              <a:t> לְגוֹיִם מַלְכֵי עַמִּים מִמֶּנָּה יִהְיוּ.  </a:t>
            </a:r>
            <a:r>
              <a:rPr lang="he-IL" sz="3000" b="1" dirty="0" err="1" smtClean="0"/>
              <a:t>יז</a:t>
            </a:r>
            <a:r>
              <a:rPr lang="he-IL" sz="3000" dirty="0" err="1" smtClean="0"/>
              <a:t>וַיִּפֹּל</a:t>
            </a:r>
            <a:r>
              <a:rPr lang="he-IL" sz="3000" dirty="0" smtClean="0"/>
              <a:t> </a:t>
            </a:r>
            <a:r>
              <a:rPr lang="he-IL" sz="3000" dirty="0"/>
              <a:t>אַבְרָהָם עַל-פָּנָיו וַיִּצְחָק וַיֹּאמֶר בְּלִבּוֹ הַלְּבֶן מֵאָה-שָׁנָה יִוָּלֵד וְאִם-שָׂרָה הֲבַת-תִּשְׁעִים שָׁנָה תֵּלֵד.  </a:t>
            </a:r>
            <a:r>
              <a:rPr lang="he-IL" sz="3000" b="1" dirty="0" err="1" smtClean="0"/>
              <a:t>יח</a:t>
            </a:r>
            <a:r>
              <a:rPr lang="he-IL" sz="3000" dirty="0" err="1" smtClean="0"/>
              <a:t>וַיֹּאמֶר</a:t>
            </a:r>
            <a:r>
              <a:rPr lang="he-IL" sz="3000" dirty="0" smtClean="0"/>
              <a:t> </a:t>
            </a:r>
            <a:r>
              <a:rPr lang="he-IL" sz="3000" dirty="0"/>
              <a:t>אַבְרָהָם </a:t>
            </a:r>
            <a:r>
              <a:rPr lang="he-IL" sz="3000" dirty="0" err="1"/>
              <a:t>אֶל-הָאֱלֹהִים</a:t>
            </a:r>
            <a:r>
              <a:rPr lang="he-IL" sz="3000" dirty="0"/>
              <a:t>  לוּ יִשְׁמָעֵאל יִחְיֶה לְפָנֶיךָ.  </a:t>
            </a:r>
            <a:r>
              <a:rPr lang="he-IL" sz="3000" b="1" dirty="0" err="1"/>
              <a:t>יט</a:t>
            </a:r>
            <a:r>
              <a:rPr lang="he-IL" sz="3000" dirty="0"/>
              <a:t> וַיֹּאמֶר </a:t>
            </a:r>
            <a:r>
              <a:rPr lang="he-IL" sz="3000" dirty="0" err="1"/>
              <a:t>אֱלֹהִים</a:t>
            </a:r>
            <a:r>
              <a:rPr lang="he-IL" sz="3000" dirty="0"/>
              <a:t> אֲבָל שָׂרָה אִשְׁתְּךָ יֹלֶדֶת לְךָ בֵּן וְקָרָאתָ אֶת-שְׁמוֹ יִצְחָק וַהֲקִמֹתִי אֶת-בְּרִיתִי אִתּוֹ לִבְרִית עוֹלָם לְזַרְעוֹ אַחֲרָיו.  </a:t>
            </a:r>
            <a:r>
              <a:rPr lang="he-IL" sz="3000" b="1" dirty="0"/>
              <a:t>כ</a:t>
            </a:r>
            <a:r>
              <a:rPr lang="he-IL" sz="3000" dirty="0"/>
              <a:t> וּלְיִשְׁמָעֵאל שְׁמַעְתִּיךָ הִנֵּה בֵּרַכְתִּי אֹתוֹ וְהִפְרֵיתִי אֹתוֹ וְהִרְבֵּיתִי אֹתוֹ </a:t>
            </a:r>
            <a:r>
              <a:rPr lang="he-IL" sz="3000" dirty="0" err="1"/>
              <a:t>בִּמְאֹד</a:t>
            </a:r>
            <a:r>
              <a:rPr lang="he-IL" sz="3000" dirty="0"/>
              <a:t> מְאֹד  שְׁנֵים-עָשָׂר נְשִׂיאִם יוֹלִיד וּנְתַתִּיו לְגוֹי גָּדוֹל.  </a:t>
            </a:r>
            <a:r>
              <a:rPr lang="he-IL" sz="3000" b="1" dirty="0" err="1"/>
              <a:t>כא</a:t>
            </a:r>
            <a:r>
              <a:rPr lang="he-IL" sz="3000" dirty="0"/>
              <a:t> וְאֶת-בְּרִיתִי אָקִים אֶת-יִצְחָק אֲשֶׁר תֵּלֵד לְךָ שָׂרָה לַמּוֹעֵד הַזֶּה בַּשָּׁנָה הָאַחֶרֶת. </a:t>
            </a:r>
            <a:endParaRPr lang="hu-HU" sz="3000" dirty="0"/>
          </a:p>
        </p:txBody>
      </p:sp>
      <p:pic>
        <p:nvPicPr>
          <p:cNvPr id="2050" name="Picture 1" descr="גרסה רגילה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57300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2" descr="spac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0500" cy="9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3" descr="גרסה מפוסקת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57300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4" descr="spac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0500" cy="9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5" descr="גרסת טעמי המקרא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57300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6" descr="spac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0500" cy="9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7" descr="-&gt;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825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8" descr="-&gt;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825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2705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Gen</a:t>
            </a:r>
            <a:r>
              <a:rPr lang="hu-HU" dirty="0" smtClean="0"/>
              <a:t>. 17.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39647" y="1319134"/>
            <a:ext cx="10814154" cy="5291528"/>
          </a:xfrm>
        </p:spPr>
        <p:txBody>
          <a:bodyPr>
            <a:normAutofit/>
          </a:bodyPr>
          <a:lstStyle/>
          <a:p>
            <a:pPr marL="0" indent="0" algn="r">
              <a:lnSpc>
                <a:spcPct val="140000"/>
              </a:lnSpc>
              <a:buNone/>
            </a:pPr>
            <a:r>
              <a:rPr lang="he-IL" sz="3000" dirty="0"/>
              <a:t> </a:t>
            </a:r>
            <a:r>
              <a:rPr lang="he-IL" sz="3000" b="1" dirty="0" err="1"/>
              <a:t>כב</a:t>
            </a:r>
            <a:r>
              <a:rPr lang="he-IL" sz="3000" dirty="0"/>
              <a:t> </a:t>
            </a:r>
            <a:r>
              <a:rPr lang="he-IL" sz="3000" dirty="0" err="1"/>
              <a:t>וַיְכַל</a:t>
            </a:r>
            <a:r>
              <a:rPr lang="he-IL" sz="3000" dirty="0"/>
              <a:t> לְדַבֵּר אִתּוֹ וַיַּעַל </a:t>
            </a:r>
            <a:r>
              <a:rPr lang="he-IL" sz="3000" dirty="0" err="1"/>
              <a:t>אֱלֹהִים</a:t>
            </a:r>
            <a:r>
              <a:rPr lang="he-IL" sz="3000" dirty="0"/>
              <a:t> מֵעַל אַבְרָהָם.  </a:t>
            </a:r>
            <a:r>
              <a:rPr lang="he-IL" sz="3000" b="1" dirty="0" err="1"/>
              <a:t>כג</a:t>
            </a:r>
            <a:r>
              <a:rPr lang="he-IL" sz="3000" dirty="0"/>
              <a:t> </a:t>
            </a:r>
            <a:r>
              <a:rPr lang="he-IL" sz="3000" dirty="0" err="1"/>
              <a:t>וַיִּקַּח</a:t>
            </a:r>
            <a:r>
              <a:rPr lang="he-IL" sz="3000" dirty="0"/>
              <a:t> אַבְרָהָם אֶת-יִשְׁמָעֵאל בְּנוֹ וְאֵת כָּל-יְלִידֵי בֵיתוֹ וְאֵת כָּל-מִקְנַת כַּסְפּוֹ כָּל-זָכָר בְּאַנְשֵׁי בֵּית אַבְרָהָם </a:t>
            </a:r>
            <a:r>
              <a:rPr lang="he-IL" sz="3000" dirty="0" err="1"/>
              <a:t>וַיָּמָל</a:t>
            </a:r>
            <a:r>
              <a:rPr lang="he-IL" sz="3000" dirty="0"/>
              <a:t> אֶת-בְּשַׂר עָרְלָתָם בְּעֶצֶם הַיּוֹם הַזֶּה כַּאֲשֶׁר דִּבֶּר אִתּוֹ </a:t>
            </a:r>
            <a:r>
              <a:rPr lang="he-IL" sz="3000" dirty="0" err="1"/>
              <a:t>אֱלֹהִים</a:t>
            </a:r>
            <a:r>
              <a:rPr lang="he-IL" sz="3000" dirty="0"/>
              <a:t>.  </a:t>
            </a:r>
            <a:r>
              <a:rPr lang="he-IL" sz="3000" b="1" dirty="0"/>
              <a:t>כד</a:t>
            </a:r>
            <a:r>
              <a:rPr lang="he-IL" sz="3000" dirty="0"/>
              <a:t> וְאַבְרָהָם בֶּן-תִּשְׁעִים וָתֵשַׁע שָׁנָה  </a:t>
            </a:r>
            <a:r>
              <a:rPr lang="he-IL" sz="3000" dirty="0" err="1"/>
              <a:t>בְּהִמֹּלו</a:t>
            </a:r>
            <a:r>
              <a:rPr lang="he-IL" sz="3000" dirty="0"/>
              <a:t>ֹ בְּשַׂר עָרְלָתוֹ.  </a:t>
            </a:r>
            <a:r>
              <a:rPr lang="he-IL" sz="3000" b="1" dirty="0"/>
              <a:t>כה</a:t>
            </a:r>
            <a:r>
              <a:rPr lang="he-IL" sz="3000" dirty="0"/>
              <a:t> וְיִשְׁמָעֵאל בְּנוֹ בֶּן-שְׁלֹשׁ עֶשְׂרֵה שָׁנָה  </a:t>
            </a:r>
            <a:r>
              <a:rPr lang="he-IL" sz="3000" dirty="0" err="1"/>
              <a:t>בְּהִמֹּלו</a:t>
            </a:r>
            <a:r>
              <a:rPr lang="he-IL" sz="3000" dirty="0"/>
              <a:t>ֹ אֵת בְּשַׂר עָרְלָתוֹ.  </a:t>
            </a:r>
            <a:r>
              <a:rPr lang="he-IL" sz="3000" b="1" dirty="0" err="1"/>
              <a:t>כו</a:t>
            </a:r>
            <a:r>
              <a:rPr lang="he-IL" sz="3000" dirty="0"/>
              <a:t> בְּעֶצֶם הַיּוֹם הַזֶּה נִמּוֹל אַבְרָהָם וְיִשְׁמָעֵאל בְּנוֹ.  </a:t>
            </a:r>
            <a:r>
              <a:rPr lang="he-IL" sz="3000" b="1" dirty="0" err="1"/>
              <a:t>כז</a:t>
            </a:r>
            <a:r>
              <a:rPr lang="he-IL" sz="3000" dirty="0"/>
              <a:t> וְכָל-אַנְשֵׁי בֵיתוֹ יְלִיד בָּיִת וּמִקְנַת-כֶּסֶף מֵאֵת </a:t>
            </a:r>
            <a:r>
              <a:rPr lang="he-IL" sz="3000" dirty="0" err="1"/>
              <a:t>בֶּן-נֵכָר</a:t>
            </a:r>
            <a:r>
              <a:rPr lang="he-IL" sz="3000" dirty="0"/>
              <a:t> נִמֹּלוּ אִתּוֹ.</a:t>
            </a:r>
            <a:endParaRPr lang="hu-HU" sz="3000" dirty="0"/>
          </a:p>
          <a:p>
            <a:pPr marL="0" indent="0">
              <a:lnSpc>
                <a:spcPct val="140000"/>
              </a:lnSpc>
              <a:buNone/>
            </a:pPr>
            <a:endParaRPr lang="hu-HU" sz="3000" dirty="0"/>
          </a:p>
        </p:txBody>
      </p:sp>
    </p:spTree>
    <p:extLst>
      <p:ext uri="{BB962C8B-B14F-4D97-AF65-F5344CB8AC3E}">
        <p14:creationId xmlns:p14="http://schemas.microsoft.com/office/powerpoint/2010/main" val="469271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Házi feladat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28899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059758" cy="1325563"/>
          </a:xfrm>
        </p:spPr>
        <p:txBody>
          <a:bodyPr/>
          <a:lstStyle/>
          <a:p>
            <a:r>
              <a:rPr lang="hu-HU" altLang="hu-HU" dirty="0" smtClean="0"/>
              <a:t>Következő órára: olvasandó + házi feladat</a:t>
            </a:r>
          </a:p>
        </p:txBody>
      </p:sp>
      <p:sp>
        <p:nvSpPr>
          <p:cNvPr id="15363" name="Tartalom helye 2"/>
          <p:cNvSpPr>
            <a:spLocks noGrp="1"/>
          </p:cNvSpPr>
          <p:nvPr>
            <p:ph idx="1"/>
          </p:nvPr>
        </p:nvSpPr>
        <p:spPr>
          <a:xfrm>
            <a:off x="838200" y="1591638"/>
            <a:ext cx="10515600" cy="4650126"/>
          </a:xfrm>
        </p:spPr>
        <p:txBody>
          <a:bodyPr/>
          <a:lstStyle/>
          <a:p>
            <a:pPr marL="538163" indent="-538163">
              <a:lnSpc>
                <a:spcPct val="100000"/>
              </a:lnSpc>
              <a:buAutoNum type="arabicPeriod"/>
            </a:pPr>
            <a:r>
              <a:rPr lang="hu-HU" altLang="hu-HU" u="sng" dirty="0" smtClean="0"/>
              <a:t>Elolvasni:</a:t>
            </a:r>
            <a:r>
              <a:rPr lang="hu-HU" altLang="hu-HU" dirty="0" smtClean="0"/>
              <a:t> 3.1 szakasz az igetörzsek szemantikájáról (pp. 36–53).</a:t>
            </a:r>
          </a:p>
          <a:p>
            <a:pPr marL="538163" indent="-538163">
              <a:lnSpc>
                <a:spcPct val="100000"/>
              </a:lnSpc>
              <a:buAutoNum type="arabicPeriod"/>
            </a:pPr>
            <a:r>
              <a:rPr lang="hu-HU" altLang="hu-HU" dirty="0" smtClean="0"/>
              <a:t>Témaválasztás dolgozatra?</a:t>
            </a:r>
            <a:endParaRPr lang="hu-HU" altLang="hu-HU" dirty="0"/>
          </a:p>
          <a:p>
            <a:pPr marL="538163" indent="-538163">
              <a:lnSpc>
                <a:spcPct val="100000"/>
              </a:lnSpc>
              <a:buAutoNum type="arabicPeriod"/>
            </a:pPr>
            <a:r>
              <a:rPr lang="hu-HU" altLang="hu-HU" dirty="0" smtClean="0"/>
              <a:t>Szabályos igék: az elsőéves tananyag </a:t>
            </a:r>
            <a:r>
              <a:rPr lang="hu-HU" altLang="hu-HU" u="sng" dirty="0" smtClean="0"/>
              <a:t>átismétlése</a:t>
            </a:r>
            <a:r>
              <a:rPr lang="hu-HU" altLang="hu-HU" dirty="0"/>
              <a:t> </a:t>
            </a:r>
            <a:r>
              <a:rPr lang="hu-HU" altLang="hu-HU" dirty="0" smtClean="0"/>
              <a:t>(összes törzs!)</a:t>
            </a:r>
          </a:p>
          <a:p>
            <a:pPr marL="538163" indent="-538163">
              <a:lnSpc>
                <a:spcPct val="100000"/>
              </a:lnSpc>
              <a:buAutoNum type="arabicPeriod"/>
            </a:pPr>
            <a:r>
              <a:rPr lang="hu-HU" altLang="hu-HU" dirty="0" smtClean="0"/>
              <a:t>Szabadon kiválasztott bibliai versekből</a:t>
            </a:r>
            <a:endParaRPr lang="hu-HU" altLang="hu-HU" dirty="0"/>
          </a:p>
          <a:p>
            <a:pPr marL="539750"/>
            <a:r>
              <a:rPr lang="hu-HU" altLang="hu-HU" u="sng" dirty="0" smtClean="0"/>
              <a:t>összegyűjteni</a:t>
            </a:r>
            <a:r>
              <a:rPr lang="hu-HU" altLang="hu-HU" dirty="0" smtClean="0"/>
              <a:t> </a:t>
            </a:r>
            <a:r>
              <a:rPr lang="hu-HU" altLang="hu-HU" dirty="0"/>
              <a:t>és </a:t>
            </a:r>
            <a:r>
              <a:rPr lang="hu-HU" altLang="hu-HU" dirty="0" smtClean="0"/>
              <a:t>elemezni </a:t>
            </a:r>
            <a:r>
              <a:rPr lang="hu-HU" altLang="hu-HU" u="sng" dirty="0" smtClean="0"/>
              <a:t>15 igét</a:t>
            </a:r>
            <a:r>
              <a:rPr lang="hu-HU" altLang="hu-HU" dirty="0"/>
              <a:t> </a:t>
            </a:r>
            <a:r>
              <a:rPr lang="hu-HU" altLang="hu-HU" dirty="0" smtClean="0"/>
              <a:t>	</a:t>
            </a:r>
            <a:r>
              <a:rPr lang="hu-HU" altLang="hu-HU" sz="2200" dirty="0" smtClean="0"/>
              <a:t>(lehetőleg „érdekeseket”):</a:t>
            </a:r>
            <a:endParaRPr lang="hu-HU" altLang="hu-HU" sz="2200" dirty="0"/>
          </a:p>
          <a:p>
            <a:pPr marL="900113" lvl="1">
              <a:lnSpc>
                <a:spcPct val="110000"/>
              </a:lnSpc>
            </a:pPr>
            <a:r>
              <a:rPr lang="hu-HU" altLang="hu-HU" dirty="0" smtClean="0"/>
              <a:t>Morfológiai </a:t>
            </a:r>
            <a:r>
              <a:rPr lang="hu-HU" altLang="hu-HU" u="sng" dirty="0" smtClean="0"/>
              <a:t>alak-meghatározás</a:t>
            </a:r>
            <a:r>
              <a:rPr lang="hu-HU" altLang="hu-HU" dirty="0" smtClean="0"/>
              <a:t>: gyök, törzs, aspektus/idő, szám, személy…</a:t>
            </a:r>
            <a:endParaRPr lang="hu-HU" altLang="hu-HU" dirty="0"/>
          </a:p>
          <a:p>
            <a:pPr marL="900113" lvl="1">
              <a:lnSpc>
                <a:spcPct val="110000"/>
              </a:lnSpc>
            </a:pPr>
            <a:r>
              <a:rPr lang="hu-HU" altLang="hu-HU" dirty="0" smtClean="0"/>
              <a:t>Az igének milyen </a:t>
            </a:r>
            <a:r>
              <a:rPr lang="hu-HU" altLang="hu-HU" u="sng" dirty="0" smtClean="0"/>
              <a:t>vonzatai</a:t>
            </a:r>
            <a:r>
              <a:rPr lang="hu-HU" altLang="hu-HU" dirty="0" smtClean="0"/>
              <a:t> és/vagy </a:t>
            </a:r>
            <a:r>
              <a:rPr lang="hu-HU" altLang="hu-HU" u="sng" dirty="0" smtClean="0"/>
              <a:t>bővítményei</a:t>
            </a:r>
            <a:r>
              <a:rPr lang="hu-HU" altLang="hu-HU" dirty="0" smtClean="0"/>
              <a:t> vannak a mondatban?</a:t>
            </a:r>
            <a:br>
              <a:rPr lang="hu-HU" altLang="hu-HU" dirty="0" smtClean="0"/>
            </a:br>
            <a:r>
              <a:rPr lang="hu-HU" altLang="hu-HU" dirty="0" smtClean="0"/>
              <a:t>Ki/mi az alanya, tárgya, határozója, stb.?</a:t>
            </a:r>
            <a:endParaRPr lang="hu-HU" sz="2200" dirty="0" smtClean="0"/>
          </a:p>
          <a:p>
            <a:pPr marL="311150" indent="0">
              <a:lnSpc>
                <a:spcPct val="100000"/>
              </a:lnSpc>
              <a:buNone/>
            </a:pPr>
            <a:r>
              <a:rPr lang="en-US" altLang="hu-HU" dirty="0" smtClean="0"/>
              <a:t>Pap</a:t>
            </a:r>
            <a:r>
              <a:rPr lang="hu-HU" altLang="hu-HU" dirty="0" err="1" smtClean="0"/>
              <a:t>íron</a:t>
            </a:r>
            <a:r>
              <a:rPr lang="hu-HU" altLang="hu-HU" dirty="0" smtClean="0"/>
              <a:t>, a tanszéki titkárságon leadva. Határidő: </a:t>
            </a:r>
            <a:r>
              <a:rPr lang="hu-HU" altLang="hu-HU" b="1" dirty="0" smtClean="0"/>
              <a:t>hétfő</a:t>
            </a:r>
            <a:r>
              <a:rPr lang="hu-HU" altLang="hu-HU" dirty="0" smtClean="0"/>
              <a:t> dél (12:00).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175558"/>
            <a:ext cx="10515600" cy="1325563"/>
          </a:xfrm>
        </p:spPr>
        <p:txBody>
          <a:bodyPr/>
          <a:lstStyle/>
          <a:p>
            <a:pPr algn="ctr"/>
            <a:r>
              <a:rPr lang="hu-HU" i="1" dirty="0" smtClean="0"/>
              <a:t>Viszlát jövő szerdán!</a:t>
            </a:r>
            <a:endParaRPr lang="hu-HU" i="1" dirty="0"/>
          </a:p>
        </p:txBody>
      </p:sp>
    </p:spTree>
    <p:extLst>
      <p:ext uri="{BB962C8B-B14F-4D97-AF65-F5344CB8AC3E}">
        <p14:creationId xmlns:p14="http://schemas.microsoft.com/office/powerpoint/2010/main" val="82988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/>
          <a:lstStyle/>
          <a:p>
            <a:r>
              <a:rPr lang="hu-HU" dirty="0" smtClean="0"/>
              <a:t>Ismétlés: igeragozás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72397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Arnold &amp; </a:t>
            </a:r>
            <a:r>
              <a:rPr lang="hu-HU" dirty="0" err="1" smtClean="0"/>
              <a:t>Choi</a:t>
            </a:r>
            <a:r>
              <a:rPr lang="hu-HU" dirty="0" smtClean="0"/>
              <a:t> 2.4, 2.6-2.7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60433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2.4 Értelmező (</a:t>
            </a:r>
            <a:r>
              <a:rPr lang="hu-HU" dirty="0" err="1" smtClean="0"/>
              <a:t>adpozíció</a:t>
            </a:r>
            <a:r>
              <a:rPr lang="hu-HU" dirty="0" smtClean="0"/>
              <a:t>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Szemben a </a:t>
            </a:r>
            <a:r>
              <a:rPr lang="hu-HU" dirty="0" err="1"/>
              <a:t>constructus-os</a:t>
            </a:r>
            <a:r>
              <a:rPr lang="hu-HU" dirty="0"/>
              <a:t> szerkezettel,</a:t>
            </a:r>
          </a:p>
          <a:p>
            <a:pPr marL="0" indent="0" algn="ctr">
              <a:buNone/>
            </a:pPr>
            <a:r>
              <a:rPr lang="hu-HU" dirty="0"/>
              <a:t>status </a:t>
            </a:r>
            <a:r>
              <a:rPr lang="hu-HU" dirty="0" err="1"/>
              <a:t>absolutus</a:t>
            </a:r>
            <a:r>
              <a:rPr lang="hu-HU" dirty="0"/>
              <a:t> (</a:t>
            </a:r>
            <a:r>
              <a:rPr lang="hu-HU" i="1" dirty="0" err="1" smtClean="0"/>
              <a:t>leadword</a:t>
            </a:r>
            <a:r>
              <a:rPr lang="hu-HU" dirty="0" smtClean="0"/>
              <a:t>, alaptag) </a:t>
            </a:r>
            <a:br>
              <a:rPr lang="hu-HU" dirty="0" smtClean="0"/>
            </a:br>
            <a:r>
              <a:rPr lang="hu-HU" dirty="0" smtClean="0"/>
              <a:t>+ </a:t>
            </a:r>
            <a:br>
              <a:rPr lang="hu-HU" dirty="0" smtClean="0"/>
            </a:br>
            <a:r>
              <a:rPr lang="hu-HU" dirty="0" smtClean="0"/>
              <a:t>status </a:t>
            </a:r>
            <a:r>
              <a:rPr lang="hu-HU" dirty="0" err="1"/>
              <a:t>absolutus</a:t>
            </a:r>
            <a:r>
              <a:rPr lang="hu-HU" dirty="0"/>
              <a:t> (</a:t>
            </a:r>
            <a:r>
              <a:rPr lang="hu-HU" i="1" dirty="0" err="1" smtClean="0"/>
              <a:t>adposition</a:t>
            </a:r>
            <a:r>
              <a:rPr lang="hu-HU" dirty="0" smtClean="0"/>
              <a:t>, értelmező)</a:t>
            </a:r>
            <a:endParaRPr lang="hu-HU" dirty="0"/>
          </a:p>
          <a:p>
            <a:r>
              <a:rPr lang="hu-HU" dirty="0"/>
              <a:t>egyeznek nemben, számban, határozottságban</a:t>
            </a:r>
          </a:p>
          <a:p>
            <a:r>
              <a:rPr lang="hu-HU" dirty="0"/>
              <a:t>azonos szintaktikai funkció</a:t>
            </a:r>
          </a:p>
          <a:p>
            <a:r>
              <a:rPr lang="hu-HU" dirty="0"/>
              <a:t>azonos referencia a külvilágban</a:t>
            </a:r>
          </a:p>
          <a:p>
            <a:r>
              <a:rPr lang="hu-HU" dirty="0"/>
              <a:t>fordítás: gyakran melléknévvel vagy módosító mellékmondattal</a:t>
            </a:r>
          </a:p>
          <a:p>
            <a:pPr marL="0" indent="0">
              <a:buNone/>
            </a:pP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48861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47919"/>
            <a:ext cx="10515600" cy="1542770"/>
          </a:xfrm>
        </p:spPr>
        <p:txBody>
          <a:bodyPr/>
          <a:lstStyle/>
          <a:p>
            <a:r>
              <a:rPr lang="hu-HU" dirty="0" smtClean="0"/>
              <a:t>2.4 Értelmező (</a:t>
            </a:r>
            <a:r>
              <a:rPr lang="hu-HU" dirty="0" err="1" smtClean="0"/>
              <a:t>adpozíció</a:t>
            </a:r>
            <a:r>
              <a:rPr lang="hu-HU" dirty="0" smtClean="0"/>
              <a:t>)</a:t>
            </a:r>
            <a:endParaRPr lang="hu-HU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6488741"/>
              </p:ext>
            </p:extLst>
          </p:nvPr>
        </p:nvGraphicFramePr>
        <p:xfrm>
          <a:off x="838200" y="1386741"/>
          <a:ext cx="10908000" cy="54174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6000"/>
                <a:gridCol w="3636000"/>
                <a:gridCol w="3636000"/>
              </a:tblGrid>
              <a:tr h="642099">
                <a:tc>
                  <a:txBody>
                    <a:bodyPr/>
                    <a:lstStyle/>
                    <a:p>
                      <a:pPr algn="ctr"/>
                      <a:r>
                        <a:rPr lang="hu-HU" sz="2400" i="0" dirty="0" err="1" smtClean="0"/>
                        <a:t>Constructus-os</a:t>
                      </a:r>
                      <a:r>
                        <a:rPr lang="hu-HU" sz="2400" i="0" dirty="0" smtClean="0"/>
                        <a:t> szerkezet</a:t>
                      </a:r>
                      <a:endParaRPr lang="hu-HU" sz="240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400" i="0" dirty="0" smtClean="0"/>
                        <a:t>Értelmezős szerkezet</a:t>
                      </a:r>
                      <a:endParaRPr lang="hu-HU" sz="240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400" i="0" dirty="0" smtClean="0"/>
                        <a:t>Mellékneves </a:t>
                      </a:r>
                      <a:r>
                        <a:rPr lang="hu-HU" sz="2400" i="0" dirty="0" smtClean="0"/>
                        <a:t>szerkezet</a:t>
                      </a:r>
                      <a:endParaRPr lang="hu-HU" sz="2400" i="0" dirty="0"/>
                    </a:p>
                  </a:txBody>
                  <a:tcPr anchor="ctr"/>
                </a:tc>
              </a:tr>
              <a:tr h="1203318">
                <a:tc>
                  <a:txBody>
                    <a:bodyPr/>
                    <a:lstStyle/>
                    <a:p>
                      <a:pPr algn="ctr"/>
                      <a:r>
                        <a:rPr lang="hu-HU" sz="2200" dirty="0" smtClean="0"/>
                        <a:t>Főnév </a:t>
                      </a:r>
                      <a:r>
                        <a:rPr lang="hu-HU" sz="2200" i="1" dirty="0" smtClean="0"/>
                        <a:t>status</a:t>
                      </a:r>
                      <a:r>
                        <a:rPr lang="hu-HU" sz="2200" i="1" baseline="0" dirty="0" smtClean="0"/>
                        <a:t> </a:t>
                      </a:r>
                      <a:r>
                        <a:rPr lang="hu-HU" sz="2200" i="1" baseline="0" dirty="0" err="1" smtClean="0"/>
                        <a:t>constructus</a:t>
                      </a:r>
                      <a:r>
                        <a:rPr lang="hu-HU" sz="2200" baseline="0" dirty="0" err="1" smtClean="0"/>
                        <a:t>-ban</a:t>
                      </a:r>
                      <a:r>
                        <a:rPr lang="hu-HU" sz="2200" baseline="0" dirty="0" smtClean="0"/>
                        <a:t> + </a:t>
                      </a:r>
                      <a:br>
                        <a:rPr lang="hu-HU" sz="2200" baseline="0" dirty="0" smtClean="0"/>
                      </a:br>
                      <a:r>
                        <a:rPr lang="hu-HU" sz="2200" baseline="0" dirty="0" smtClean="0"/>
                        <a:t>Főnév </a:t>
                      </a:r>
                      <a:r>
                        <a:rPr lang="hu-HU" sz="2200" i="1" baseline="0" dirty="0" smtClean="0"/>
                        <a:t>status </a:t>
                      </a:r>
                      <a:r>
                        <a:rPr lang="hu-HU" sz="2200" i="1" baseline="0" dirty="0" err="1" smtClean="0"/>
                        <a:t>absolutus</a:t>
                      </a:r>
                      <a:r>
                        <a:rPr lang="hu-HU" sz="2200" baseline="0" dirty="0" err="1" smtClean="0"/>
                        <a:t>-ban</a:t>
                      </a:r>
                      <a:endParaRPr lang="hu-HU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200" dirty="0" smtClean="0"/>
                        <a:t>Főnév </a:t>
                      </a:r>
                      <a:r>
                        <a:rPr lang="hu-HU" sz="2200" i="1" dirty="0" smtClean="0"/>
                        <a:t>status</a:t>
                      </a:r>
                      <a:r>
                        <a:rPr lang="hu-HU" sz="2200" i="1" baseline="0" dirty="0" smtClean="0"/>
                        <a:t> </a:t>
                      </a:r>
                      <a:r>
                        <a:rPr lang="hu-HU" sz="2200" i="1" baseline="0" dirty="0" err="1" smtClean="0"/>
                        <a:t>absolutus</a:t>
                      </a:r>
                      <a:r>
                        <a:rPr lang="hu-HU" sz="2200" baseline="0" dirty="0" err="1" smtClean="0"/>
                        <a:t>-ban</a:t>
                      </a:r>
                      <a:r>
                        <a:rPr lang="hu-HU" sz="2200" baseline="0" dirty="0" smtClean="0"/>
                        <a:t/>
                      </a:r>
                      <a:br>
                        <a:rPr lang="hu-HU" sz="2200" baseline="0" dirty="0" smtClean="0"/>
                      </a:br>
                      <a:r>
                        <a:rPr lang="hu-HU" sz="2200" baseline="0" dirty="0" smtClean="0"/>
                        <a:t>+ </a:t>
                      </a:r>
                      <a:br>
                        <a:rPr lang="hu-HU" sz="2200" baseline="0" dirty="0" smtClean="0"/>
                      </a:br>
                      <a:r>
                        <a:rPr lang="hu-HU" sz="2200" baseline="0" dirty="0" smtClean="0"/>
                        <a:t>Főnév </a:t>
                      </a:r>
                      <a:r>
                        <a:rPr lang="hu-HU" sz="2200" i="1" baseline="0" dirty="0" smtClean="0"/>
                        <a:t>status </a:t>
                      </a:r>
                      <a:r>
                        <a:rPr lang="hu-HU" sz="2200" i="1" baseline="0" dirty="0" err="1" smtClean="0"/>
                        <a:t>absolutus</a:t>
                      </a:r>
                      <a:r>
                        <a:rPr lang="hu-HU" sz="2200" baseline="0" dirty="0" err="1" smtClean="0"/>
                        <a:t>-ban</a:t>
                      </a:r>
                      <a:endParaRPr lang="hu-HU" sz="22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200" dirty="0" smtClean="0"/>
                        <a:t>Főnév </a:t>
                      </a:r>
                      <a:r>
                        <a:rPr lang="hu-HU" sz="2200" i="1" dirty="0" smtClean="0"/>
                        <a:t>status</a:t>
                      </a:r>
                      <a:r>
                        <a:rPr lang="hu-HU" sz="2200" i="1" baseline="0" dirty="0" smtClean="0"/>
                        <a:t> </a:t>
                      </a:r>
                      <a:r>
                        <a:rPr lang="hu-HU" sz="2200" i="1" baseline="0" dirty="0" err="1" smtClean="0"/>
                        <a:t>absolutus</a:t>
                      </a:r>
                      <a:r>
                        <a:rPr lang="hu-HU" sz="2200" baseline="0" dirty="0" err="1" smtClean="0"/>
                        <a:t>-ban</a:t>
                      </a:r>
                      <a:r>
                        <a:rPr lang="hu-HU" sz="2200" baseline="0" dirty="0" smtClean="0"/>
                        <a:t/>
                      </a:r>
                      <a:br>
                        <a:rPr lang="hu-HU" sz="2200" baseline="0" dirty="0" smtClean="0"/>
                      </a:br>
                      <a:r>
                        <a:rPr lang="hu-HU" sz="2200" baseline="0" dirty="0" smtClean="0"/>
                        <a:t>+ </a:t>
                      </a:r>
                      <a:br>
                        <a:rPr lang="hu-HU" sz="2200" baseline="0" dirty="0" smtClean="0"/>
                      </a:br>
                      <a:r>
                        <a:rPr lang="hu-HU" sz="2200" baseline="0" dirty="0" smtClean="0"/>
                        <a:t>Melléknév</a:t>
                      </a:r>
                      <a:endParaRPr lang="hu-HU" sz="2200" dirty="0" smtClean="0"/>
                    </a:p>
                  </a:txBody>
                  <a:tcPr anchor="ctr"/>
                </a:tc>
              </a:tr>
              <a:tr h="1184368">
                <a:tc>
                  <a:txBody>
                    <a:bodyPr/>
                    <a:lstStyle/>
                    <a:p>
                      <a:pPr algn="ctr"/>
                      <a:r>
                        <a:rPr lang="hu-HU" sz="2200" dirty="0" smtClean="0"/>
                        <a:t>Az </a:t>
                      </a:r>
                      <a:r>
                        <a:rPr lang="hu-HU" sz="2200" i="1" dirty="0" smtClean="0"/>
                        <a:t>alaptag</a:t>
                      </a:r>
                      <a:r>
                        <a:rPr lang="hu-HU" sz="2200" dirty="0" smtClean="0"/>
                        <a:t> és a </a:t>
                      </a:r>
                      <a:r>
                        <a:rPr lang="hu-HU" sz="2200" i="1" dirty="0" smtClean="0"/>
                        <a:t>módosító</a:t>
                      </a:r>
                      <a:r>
                        <a:rPr lang="hu-HU" sz="2200" i="0" dirty="0" smtClean="0"/>
                        <a:t/>
                      </a:r>
                      <a:br>
                        <a:rPr lang="hu-HU" sz="2200" i="0" dirty="0" smtClean="0"/>
                      </a:br>
                      <a:r>
                        <a:rPr lang="hu-HU" sz="2200" dirty="0" smtClean="0"/>
                        <a:t>nem </a:t>
                      </a:r>
                      <a:r>
                        <a:rPr lang="hu-HU" sz="2200" dirty="0" smtClean="0"/>
                        <a:t>egyezik.</a:t>
                      </a:r>
                      <a:endParaRPr lang="hu-HU" sz="22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hu-HU" sz="2200" dirty="0" smtClean="0"/>
                        <a:t>Az </a:t>
                      </a:r>
                      <a:r>
                        <a:rPr lang="hu-HU" sz="2200" i="1" dirty="0" smtClean="0"/>
                        <a:t>alaptag</a:t>
                      </a:r>
                      <a:r>
                        <a:rPr lang="hu-HU" sz="2200" dirty="0" smtClean="0"/>
                        <a:t> és a </a:t>
                      </a:r>
                      <a:r>
                        <a:rPr lang="hu-HU" sz="2200" i="1" dirty="0" smtClean="0"/>
                        <a:t>módosító</a:t>
                      </a:r>
                      <a:r>
                        <a:rPr lang="hu-HU" sz="2200" dirty="0" smtClean="0"/>
                        <a:t> egyezik</a:t>
                      </a:r>
                      <a:br>
                        <a:rPr lang="hu-HU" sz="2200" dirty="0" smtClean="0"/>
                      </a:br>
                      <a:r>
                        <a:rPr lang="hu-HU" sz="2200" dirty="0" smtClean="0"/>
                        <a:t>nemben,</a:t>
                      </a:r>
                      <a:r>
                        <a:rPr lang="hu-HU" sz="2200" baseline="0" dirty="0" smtClean="0"/>
                        <a:t> számban, határozottságban (és esetben).</a:t>
                      </a:r>
                      <a:endParaRPr lang="hu-HU" sz="2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hu-HU" sz="2200" dirty="0"/>
                    </a:p>
                  </a:txBody>
                  <a:tcPr anchor="ctr"/>
                </a:tc>
              </a:tr>
              <a:tr h="1203318">
                <a:tc>
                  <a:txBody>
                    <a:bodyPr/>
                    <a:lstStyle/>
                    <a:p>
                      <a:pPr algn="ctr"/>
                      <a:r>
                        <a:rPr lang="hu-HU" sz="2200" dirty="0" smtClean="0"/>
                        <a:t>Az </a:t>
                      </a:r>
                      <a:r>
                        <a:rPr lang="hu-HU" sz="2200" i="1" dirty="0" smtClean="0"/>
                        <a:t>alaptag</a:t>
                      </a:r>
                      <a:r>
                        <a:rPr lang="hu-HU" sz="2200" dirty="0" smtClean="0"/>
                        <a:t> és a </a:t>
                      </a:r>
                      <a:r>
                        <a:rPr lang="hu-HU" sz="2200" i="1" dirty="0" smtClean="0"/>
                        <a:t>módosító</a:t>
                      </a:r>
                      <a:r>
                        <a:rPr lang="hu-HU" sz="2200" dirty="0" smtClean="0"/>
                        <a:t> referenciája a külvilágban</a:t>
                      </a:r>
                      <a:r>
                        <a:rPr lang="hu-HU" sz="2200" smtClean="0"/>
                        <a:t>: </a:t>
                      </a:r>
                      <a:r>
                        <a:rPr lang="hu-HU" sz="2200" smtClean="0"/>
                        <a:t/>
                      </a:r>
                      <a:br>
                        <a:rPr lang="hu-HU" sz="2200" smtClean="0"/>
                      </a:br>
                      <a:r>
                        <a:rPr lang="hu-HU" sz="2200" smtClean="0"/>
                        <a:t>két </a:t>
                      </a:r>
                      <a:r>
                        <a:rPr lang="hu-HU" sz="2200" dirty="0" smtClean="0"/>
                        <a:t>különböző entitás.</a:t>
                      </a:r>
                      <a:endParaRPr lang="hu-HU" sz="22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hu-HU" sz="2200" dirty="0" smtClean="0"/>
                        <a:t>Az </a:t>
                      </a:r>
                      <a:r>
                        <a:rPr lang="hu-HU" sz="2200" i="1" dirty="0" smtClean="0"/>
                        <a:t>alaptag</a:t>
                      </a:r>
                      <a:r>
                        <a:rPr lang="hu-HU" sz="2200" dirty="0" smtClean="0"/>
                        <a:t> és a </a:t>
                      </a:r>
                      <a:r>
                        <a:rPr lang="hu-HU" sz="2200" i="1" dirty="0" smtClean="0"/>
                        <a:t>módosító</a:t>
                      </a:r>
                      <a:r>
                        <a:rPr lang="hu-HU" sz="2200" dirty="0" smtClean="0"/>
                        <a:t> referenciája</a:t>
                      </a:r>
                      <a:r>
                        <a:rPr lang="hu-HU" sz="2200" baseline="0" dirty="0" smtClean="0"/>
                        <a:t> a külvilágban: </a:t>
                      </a:r>
                      <a:br>
                        <a:rPr lang="hu-HU" sz="2200" baseline="0" dirty="0" smtClean="0"/>
                      </a:br>
                      <a:r>
                        <a:rPr lang="hu-HU" sz="2200" baseline="0" dirty="0" smtClean="0"/>
                        <a:t>ugyanaz az entitás, amelyet az alaptag meghatároz, és a második szó tovább „finomít” (vagy „módosít”).</a:t>
                      </a:r>
                      <a:endParaRPr lang="hu-HU" sz="2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hu-HU" sz="2200" dirty="0"/>
                    </a:p>
                  </a:txBody>
                  <a:tcPr anchor="ctr"/>
                </a:tc>
              </a:tr>
              <a:tr h="1184368">
                <a:tc>
                  <a:txBody>
                    <a:bodyPr/>
                    <a:lstStyle/>
                    <a:p>
                      <a:pPr algn="ctr"/>
                      <a:r>
                        <a:rPr lang="hu-HU" sz="1950" dirty="0" smtClean="0"/>
                        <a:t>A szerkezet e két entitás közötti viszonyt </a:t>
                      </a:r>
                      <a:r>
                        <a:rPr lang="hu-HU" sz="1950" baseline="0" dirty="0" smtClean="0"/>
                        <a:t>írja le: például birtokviszonyt birtokos jelzővel.</a:t>
                      </a:r>
                      <a:endParaRPr lang="hu-HU" sz="19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950" dirty="0" smtClean="0"/>
                        <a:t>A két</a:t>
                      </a:r>
                      <a:r>
                        <a:rPr lang="hu-HU" sz="1950" baseline="0" dirty="0" smtClean="0"/>
                        <a:t> szó azonos szintaktikai funkciót tölt be a mondatban: például egyszerre alany/tárgy/stb.</a:t>
                      </a:r>
                      <a:endParaRPr lang="hu-HU" sz="19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950" dirty="0" smtClean="0"/>
                        <a:t>A melléknév a főnév minőségjelzője.</a:t>
                      </a:r>
                      <a:endParaRPr lang="hu-HU" sz="195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9595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2.4 Értelmező (</a:t>
            </a:r>
            <a:r>
              <a:rPr lang="hu-HU" dirty="0" err="1"/>
              <a:t>adpozíció</a:t>
            </a:r>
            <a:r>
              <a:rPr lang="hu-HU" dirty="0"/>
              <a:t>)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2.4.1 Species: az </a:t>
            </a:r>
            <a:r>
              <a:rPr lang="hu-HU" dirty="0" smtClean="0"/>
              <a:t>értelmező az alaptag </a:t>
            </a:r>
            <a:r>
              <a:rPr lang="hu-HU" dirty="0"/>
              <a:t>alkategóriája</a:t>
            </a:r>
          </a:p>
          <a:p>
            <a:r>
              <a:rPr lang="hu-HU" dirty="0"/>
              <a:t>2.4.2 </a:t>
            </a:r>
            <a:r>
              <a:rPr lang="hu-HU" dirty="0" err="1"/>
              <a:t>Attributive</a:t>
            </a:r>
            <a:r>
              <a:rPr lang="hu-HU" dirty="0"/>
              <a:t>: az </a:t>
            </a:r>
            <a:r>
              <a:rPr lang="hu-HU" dirty="0" smtClean="0"/>
              <a:t>értelmező az alaptag </a:t>
            </a:r>
            <a:r>
              <a:rPr lang="hu-HU" dirty="0"/>
              <a:t>minőségjelzője</a:t>
            </a:r>
          </a:p>
          <a:p>
            <a:r>
              <a:rPr lang="hu-HU" dirty="0"/>
              <a:t>2.4.3 </a:t>
            </a:r>
            <a:r>
              <a:rPr lang="hu-HU" dirty="0" err="1"/>
              <a:t>Material</a:t>
            </a:r>
            <a:r>
              <a:rPr lang="hu-HU" dirty="0"/>
              <a:t>: az </a:t>
            </a:r>
            <a:r>
              <a:rPr lang="hu-HU" dirty="0" smtClean="0"/>
              <a:t>értelmező az alaptag </a:t>
            </a:r>
            <a:r>
              <a:rPr lang="hu-HU" dirty="0"/>
              <a:t>anyagát határozza meg</a:t>
            </a:r>
          </a:p>
          <a:p>
            <a:r>
              <a:rPr lang="hu-HU" dirty="0"/>
              <a:t>2.4.4 </a:t>
            </a:r>
            <a:r>
              <a:rPr lang="hu-HU" dirty="0" err="1"/>
              <a:t>Measure</a:t>
            </a:r>
            <a:r>
              <a:rPr lang="hu-HU" dirty="0"/>
              <a:t>: </a:t>
            </a:r>
            <a:r>
              <a:rPr lang="hu-HU" dirty="0" smtClean="0"/>
              <a:t>az alaptag </a:t>
            </a:r>
            <a:r>
              <a:rPr lang="hu-HU" dirty="0"/>
              <a:t>szám/mennyiség, amennyi az </a:t>
            </a:r>
            <a:r>
              <a:rPr lang="hu-HU" dirty="0" smtClean="0"/>
              <a:t>értelmezőből </a:t>
            </a:r>
            <a:r>
              <a:rPr lang="hu-HU" dirty="0"/>
              <a:t>van </a:t>
            </a:r>
            <a:r>
              <a:rPr lang="hu-HU" dirty="0" smtClean="0"/>
              <a:t>(</a:t>
            </a:r>
            <a:r>
              <a:rPr lang="hu-HU" dirty="0" err="1" smtClean="0"/>
              <a:t>cf</a:t>
            </a:r>
            <a:r>
              <a:rPr lang="hu-HU" dirty="0" smtClean="0"/>
              <a:t>. </a:t>
            </a:r>
            <a:r>
              <a:rPr lang="hu-HU" i="1" dirty="0" smtClean="0"/>
              <a:t>genitivus </a:t>
            </a:r>
            <a:r>
              <a:rPr lang="hu-HU" i="1" dirty="0" err="1" smtClean="0"/>
              <a:t>partitivus</a:t>
            </a:r>
            <a:r>
              <a:rPr lang="hu-HU" dirty="0" smtClean="0"/>
              <a:t>)</a:t>
            </a:r>
            <a:endParaRPr lang="hu-HU" dirty="0"/>
          </a:p>
          <a:p>
            <a:r>
              <a:rPr lang="hu-HU" dirty="0"/>
              <a:t>2.4.5 </a:t>
            </a:r>
            <a:r>
              <a:rPr lang="hu-HU" dirty="0" err="1"/>
              <a:t>Explicative</a:t>
            </a:r>
            <a:r>
              <a:rPr lang="hu-HU" dirty="0"/>
              <a:t>: </a:t>
            </a:r>
            <a:r>
              <a:rPr lang="hu-HU" dirty="0" smtClean="0"/>
              <a:t>az alaptag </a:t>
            </a:r>
            <a:r>
              <a:rPr lang="hu-HU" dirty="0"/>
              <a:t>az </a:t>
            </a:r>
            <a:r>
              <a:rPr lang="hu-HU" dirty="0" smtClean="0"/>
              <a:t>értelmező </a:t>
            </a:r>
            <a:r>
              <a:rPr lang="hu-HU" dirty="0"/>
              <a:t>kategóriáját határozza meg</a:t>
            </a:r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2400" i="1" dirty="0" smtClean="0"/>
              <a:t>Utóbbi </a:t>
            </a:r>
            <a:r>
              <a:rPr lang="hu-HU" sz="2400" i="1" dirty="0"/>
              <a:t>kettő esetén az </a:t>
            </a:r>
            <a:r>
              <a:rPr lang="hu-HU" sz="2400" i="1" dirty="0" smtClean="0"/>
              <a:t>értelmező </a:t>
            </a:r>
            <a:r>
              <a:rPr lang="hu-HU" sz="2400" i="1" dirty="0"/>
              <a:t>és </a:t>
            </a:r>
            <a:r>
              <a:rPr lang="hu-HU" sz="2400" i="1" dirty="0" smtClean="0"/>
              <a:t>az alaptag </a:t>
            </a:r>
            <a:r>
              <a:rPr lang="hu-HU" sz="2400" i="1" dirty="0"/>
              <a:t>sorrendje megfordulhat.</a:t>
            </a:r>
          </a:p>
        </p:txBody>
      </p:sp>
    </p:spTree>
    <p:extLst>
      <p:ext uri="{BB962C8B-B14F-4D97-AF65-F5344CB8AC3E}">
        <p14:creationId xmlns:p14="http://schemas.microsoft.com/office/powerpoint/2010/main" val="2012377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2.6 Határozottság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hu-HU" dirty="0" smtClean="0"/>
              <a:t>Főnév (főnévi szerkezet)</a:t>
            </a:r>
            <a:r>
              <a:rPr lang="hu-HU" dirty="0"/>
              <a:t> </a:t>
            </a:r>
            <a:r>
              <a:rPr lang="hu-HU" dirty="0" err="1" smtClean="0"/>
              <a:t>BH-ben</a:t>
            </a:r>
            <a:endParaRPr lang="hu-HU" dirty="0" smtClean="0"/>
          </a:p>
          <a:p>
            <a:pPr lvl="1">
              <a:lnSpc>
                <a:spcPct val="110000"/>
              </a:lnSpc>
            </a:pPr>
            <a:r>
              <a:rPr lang="hu-HU" dirty="0" smtClean="0"/>
              <a:t>határozatlan </a:t>
            </a:r>
            <a:r>
              <a:rPr lang="hu-HU" i="1" dirty="0" smtClean="0"/>
              <a:t>(</a:t>
            </a:r>
            <a:r>
              <a:rPr lang="hu-HU" i="1" dirty="0" err="1" smtClean="0"/>
              <a:t>indefinite</a:t>
            </a:r>
            <a:r>
              <a:rPr lang="hu-HU" i="1" dirty="0" smtClean="0"/>
              <a:t>, </a:t>
            </a:r>
            <a:r>
              <a:rPr lang="hu-HU" i="1" dirty="0" err="1" smtClean="0"/>
              <a:t>indeterminate</a:t>
            </a:r>
            <a:r>
              <a:rPr lang="hu-HU" i="1" dirty="0" smtClean="0"/>
              <a:t>):</a:t>
            </a:r>
            <a:br>
              <a:rPr lang="hu-HU" i="1" dirty="0" smtClean="0"/>
            </a:br>
            <a:r>
              <a:rPr lang="hu-HU" dirty="0" smtClean="0"/>
              <a:t>nincs névelő	(vagy néha </a:t>
            </a:r>
            <a:r>
              <a:rPr lang="hu-HU" i="1" dirty="0" err="1" smtClean="0"/>
              <a:t>ehad</a:t>
            </a:r>
            <a:r>
              <a:rPr lang="hu-HU" i="1" dirty="0" smtClean="0"/>
              <a:t>/</a:t>
            </a:r>
            <a:r>
              <a:rPr lang="hu-HU" i="1" dirty="0" err="1" smtClean="0"/>
              <a:t>ahat</a:t>
            </a:r>
            <a:r>
              <a:rPr lang="hu-HU" dirty="0" smtClean="0"/>
              <a:t> számnévvel)</a:t>
            </a:r>
          </a:p>
          <a:p>
            <a:pPr lvl="1">
              <a:lnSpc>
                <a:spcPct val="110000"/>
              </a:lnSpc>
            </a:pPr>
            <a:r>
              <a:rPr lang="hu-HU" dirty="0"/>
              <a:t>h</a:t>
            </a:r>
            <a:r>
              <a:rPr lang="hu-HU" dirty="0" smtClean="0"/>
              <a:t>atározott: 	(a) határozott névelő, 			(b) birtokos szuffixum, </a:t>
            </a:r>
            <a:br>
              <a:rPr lang="hu-HU" dirty="0" smtClean="0"/>
            </a:br>
            <a:r>
              <a:rPr lang="hu-HU" dirty="0" smtClean="0"/>
              <a:t>			(c) </a:t>
            </a:r>
            <a:r>
              <a:rPr lang="hu-HU" dirty="0" err="1" smtClean="0"/>
              <a:t>constructus-os</a:t>
            </a:r>
            <a:r>
              <a:rPr lang="hu-HU" dirty="0" smtClean="0"/>
              <a:t> szerkezetben, 	(d) tulajdonnév.</a:t>
            </a:r>
          </a:p>
          <a:p>
            <a:pPr>
              <a:lnSpc>
                <a:spcPct val="110000"/>
              </a:lnSpc>
            </a:pPr>
            <a:endParaRPr lang="hu-HU" dirty="0" smtClean="0">
              <a:solidFill>
                <a:prstClr val="black"/>
              </a:solidFill>
            </a:endParaRPr>
          </a:p>
          <a:p>
            <a:pPr>
              <a:lnSpc>
                <a:spcPct val="110000"/>
              </a:lnSpc>
            </a:pPr>
            <a:r>
              <a:rPr lang="hu-HU" dirty="0" smtClean="0">
                <a:solidFill>
                  <a:prstClr val="black"/>
                </a:solidFill>
              </a:rPr>
              <a:t>A </a:t>
            </a:r>
            <a:r>
              <a:rPr lang="hu-HU" dirty="0">
                <a:solidFill>
                  <a:prstClr val="black"/>
                </a:solidFill>
              </a:rPr>
              <a:t>határozottság jelölése: </a:t>
            </a:r>
            <a:r>
              <a:rPr lang="hu-HU" sz="2200" dirty="0">
                <a:solidFill>
                  <a:prstClr val="black"/>
                </a:solidFill>
              </a:rPr>
              <a:t>nem teljesen azonos magyarral, angollal, ivrittel</a:t>
            </a:r>
            <a:endParaRPr lang="hu-HU" dirty="0" smtClean="0"/>
          </a:p>
          <a:p>
            <a:pPr marL="0" indent="0">
              <a:lnSpc>
                <a:spcPct val="110000"/>
              </a:lnSpc>
              <a:buNone/>
            </a:pPr>
            <a:endParaRPr lang="hu-HU" sz="2200" dirty="0" smtClean="0"/>
          </a:p>
        </p:txBody>
      </p:sp>
    </p:spTree>
    <p:extLst>
      <p:ext uri="{BB962C8B-B14F-4D97-AF65-F5344CB8AC3E}">
        <p14:creationId xmlns:p14="http://schemas.microsoft.com/office/powerpoint/2010/main" val="1279262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2.6 Határozottság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>
                <a:solidFill>
                  <a:prstClr val="black"/>
                </a:solidFill>
              </a:rPr>
              <a:t>A </a:t>
            </a:r>
            <a:r>
              <a:rPr lang="hu-HU" dirty="0">
                <a:solidFill>
                  <a:prstClr val="black"/>
                </a:solidFill>
              </a:rPr>
              <a:t>határozottság jelölése: </a:t>
            </a:r>
            <a:r>
              <a:rPr lang="hu-HU" sz="2200" dirty="0">
                <a:solidFill>
                  <a:prstClr val="black"/>
                </a:solidFill>
              </a:rPr>
              <a:t>nem teljesen azonos magyarral, angollal, ivrittel</a:t>
            </a:r>
            <a:endParaRPr lang="hu-HU" dirty="0" smtClean="0"/>
          </a:p>
          <a:p>
            <a:r>
              <a:rPr lang="hu-HU" dirty="0" err="1" smtClean="0"/>
              <a:t>Referential</a:t>
            </a:r>
            <a:r>
              <a:rPr lang="hu-HU" dirty="0" smtClean="0"/>
              <a:t>: a diskurzusba már beemelt (ismert) elemre hivatkozás</a:t>
            </a:r>
          </a:p>
          <a:p>
            <a:r>
              <a:rPr lang="hu-HU" dirty="0" err="1" smtClean="0"/>
              <a:t>Vocative</a:t>
            </a:r>
            <a:r>
              <a:rPr lang="hu-HU" dirty="0" smtClean="0"/>
              <a:t>: megszólítás</a:t>
            </a:r>
          </a:p>
          <a:p>
            <a:r>
              <a:rPr lang="hu-HU" dirty="0" smtClean="0"/>
              <a:t>Egyes tulajdonnevekkel</a:t>
            </a:r>
          </a:p>
          <a:p>
            <a:r>
              <a:rPr lang="hu-HU" dirty="0" err="1" smtClean="0"/>
              <a:t>Solitary</a:t>
            </a:r>
            <a:r>
              <a:rPr lang="hu-HU" dirty="0" smtClean="0"/>
              <a:t>: egyedi </a:t>
            </a:r>
          </a:p>
          <a:p>
            <a:r>
              <a:rPr lang="hu-HU" dirty="0" err="1" smtClean="0"/>
              <a:t>Generic</a:t>
            </a:r>
            <a:r>
              <a:rPr lang="hu-HU" dirty="0" smtClean="0"/>
              <a:t>: általános fogalom</a:t>
            </a:r>
          </a:p>
          <a:p>
            <a:r>
              <a:rPr lang="hu-HU" dirty="0" err="1" smtClean="0"/>
              <a:t>Demonstrative</a:t>
            </a:r>
            <a:r>
              <a:rPr lang="hu-HU" dirty="0" smtClean="0"/>
              <a:t>: rámutatás (</a:t>
            </a:r>
            <a:r>
              <a:rPr lang="hu-HU" i="1" dirty="0" err="1" smtClean="0"/>
              <a:t>deixis</a:t>
            </a:r>
            <a:r>
              <a:rPr lang="hu-HU" dirty="0" smtClean="0"/>
              <a:t>, </a:t>
            </a:r>
            <a:r>
              <a:rPr lang="hu-HU" i="1" dirty="0" err="1" smtClean="0"/>
              <a:t>deiktikus</a:t>
            </a:r>
            <a:r>
              <a:rPr lang="hu-HU" i="1" dirty="0" smtClean="0"/>
              <a:t> </a:t>
            </a:r>
            <a:r>
              <a:rPr lang="hu-HU" dirty="0" smtClean="0"/>
              <a:t>szerep)</a:t>
            </a:r>
          </a:p>
          <a:p>
            <a:r>
              <a:rPr lang="hu-HU" dirty="0" err="1" smtClean="0"/>
              <a:t>Possessive</a:t>
            </a:r>
            <a:r>
              <a:rPr lang="hu-HU" dirty="0" smtClean="0"/>
              <a:t>: a tulajdonosa már ismert a diskurzus során</a:t>
            </a:r>
          </a:p>
          <a:p>
            <a:endParaRPr lang="hu-HU" sz="2200" dirty="0" smtClean="0"/>
          </a:p>
        </p:txBody>
      </p:sp>
    </p:spTree>
    <p:extLst>
      <p:ext uri="{BB962C8B-B14F-4D97-AF65-F5344CB8AC3E}">
        <p14:creationId xmlns:p14="http://schemas.microsoft.com/office/powerpoint/2010/main" val="3344519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2.7 Számnevek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Tőszámnév (</a:t>
            </a:r>
            <a:r>
              <a:rPr lang="hu-HU" i="1" dirty="0" err="1" smtClean="0"/>
              <a:t>cardinal</a:t>
            </a:r>
            <a:r>
              <a:rPr lang="hu-HU" dirty="0" smtClean="0"/>
              <a:t>)</a:t>
            </a:r>
            <a:r>
              <a:rPr lang="hu-HU" i="1" dirty="0" smtClean="0"/>
              <a:t>,</a:t>
            </a:r>
            <a:r>
              <a:rPr lang="hu-HU" dirty="0" smtClean="0"/>
              <a:t> sorszámnév</a:t>
            </a:r>
            <a:r>
              <a:rPr lang="hu-HU" i="1" dirty="0" smtClean="0"/>
              <a:t> </a:t>
            </a:r>
            <a:r>
              <a:rPr lang="hu-HU" dirty="0" smtClean="0"/>
              <a:t>(</a:t>
            </a:r>
            <a:r>
              <a:rPr lang="hu-HU" i="1" dirty="0" err="1" smtClean="0"/>
              <a:t>ordinal</a:t>
            </a:r>
            <a:r>
              <a:rPr lang="hu-HU" dirty="0" smtClean="0"/>
              <a:t>)</a:t>
            </a:r>
          </a:p>
          <a:p>
            <a:r>
              <a:rPr lang="hu-HU" dirty="0" smtClean="0"/>
              <a:t>Határozott és határozatlan számnevek</a:t>
            </a:r>
          </a:p>
          <a:p>
            <a:r>
              <a:rPr lang="hu-HU" dirty="0" smtClean="0"/>
              <a:t>Sokszorosítás (</a:t>
            </a:r>
            <a:r>
              <a:rPr lang="hu-HU" i="1" dirty="0" err="1" smtClean="0"/>
              <a:t>multiplication</a:t>
            </a:r>
            <a:r>
              <a:rPr lang="hu-HU" dirty="0" smtClean="0"/>
              <a:t>)</a:t>
            </a:r>
          </a:p>
          <a:p>
            <a:r>
              <a:rPr lang="hu-HU" dirty="0" smtClean="0"/>
              <a:t>„Szétosztás” (</a:t>
            </a:r>
            <a:r>
              <a:rPr lang="hu-HU" i="1" dirty="0" err="1" smtClean="0"/>
              <a:t>distribution</a:t>
            </a:r>
            <a:r>
              <a:rPr lang="hu-HU" dirty="0" smtClean="0"/>
              <a:t>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52894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1071</TotalTime>
  <Words>362</Words>
  <Application>Microsoft Office PowerPoint</Application>
  <PresentationFormat>Szélesvásznú</PresentationFormat>
  <Paragraphs>75</Paragraphs>
  <Slides>17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Office-téma</vt:lpstr>
      <vt:lpstr>Klasszikus héber nyelv 4.: Szintaxis</vt:lpstr>
      <vt:lpstr>Ismétlés: igeragozás</vt:lpstr>
      <vt:lpstr>Arnold &amp; Choi 2.4, 2.6-2.7</vt:lpstr>
      <vt:lpstr>2.4 Értelmező (adpozíció)</vt:lpstr>
      <vt:lpstr>2.4 Értelmező (adpozíció)</vt:lpstr>
      <vt:lpstr>2.4 Értelmező (adpozíció)</vt:lpstr>
      <vt:lpstr>2.6 Határozottság</vt:lpstr>
      <vt:lpstr>2.6 Határozottság</vt:lpstr>
      <vt:lpstr>2.7 Számnevek</vt:lpstr>
      <vt:lpstr>Genezis 17: Ábrahám körülmetélése</vt:lpstr>
      <vt:lpstr>Gen. 17.</vt:lpstr>
      <vt:lpstr>Gen. 17.</vt:lpstr>
      <vt:lpstr>Gen. 17.</vt:lpstr>
      <vt:lpstr>Gen. 17.</vt:lpstr>
      <vt:lpstr>Házi feladat</vt:lpstr>
      <vt:lpstr>Következő órára: olvasandó + házi feladat</vt:lpstr>
      <vt:lpstr>Viszlát jövő szerdán!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birot</dc:creator>
  <cp:lastModifiedBy>birot</cp:lastModifiedBy>
  <cp:revision>146</cp:revision>
  <dcterms:created xsi:type="dcterms:W3CDTF">2014-09-05T15:07:34Z</dcterms:created>
  <dcterms:modified xsi:type="dcterms:W3CDTF">2014-10-14T11:38:48Z</dcterms:modified>
</cp:coreProperties>
</file>