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297" r:id="rId4"/>
    <p:sldId id="328" r:id="rId5"/>
    <p:sldId id="324" r:id="rId6"/>
    <p:sldId id="342" r:id="rId7"/>
    <p:sldId id="325" r:id="rId8"/>
    <p:sldId id="326" r:id="rId9"/>
    <p:sldId id="337" r:id="rId10"/>
    <p:sldId id="338" r:id="rId11"/>
    <p:sldId id="339" r:id="rId12"/>
    <p:sldId id="346" r:id="rId13"/>
    <p:sldId id="343" r:id="rId14"/>
    <p:sldId id="344" r:id="rId15"/>
    <p:sldId id="347" r:id="rId16"/>
    <p:sldId id="327" r:id="rId17"/>
    <p:sldId id="348" r:id="rId18"/>
    <p:sldId id="329" r:id="rId19"/>
    <p:sldId id="330" r:id="rId20"/>
    <p:sldId id="331" r:id="rId21"/>
    <p:sldId id="332" r:id="rId22"/>
    <p:sldId id="333" r:id="rId23"/>
    <p:sldId id="340" r:id="rId24"/>
    <p:sldId id="341" r:id="rId25"/>
    <p:sldId id="285" r:id="rId26"/>
    <p:sldId id="258" r:id="rId27"/>
    <p:sldId id="287" r:id="rId28"/>
  </p:sldIdLst>
  <p:sldSz cx="12192000" cy="6858000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B96A2-F6AD-4F15-BF3E-38414CACD252}" type="datetimeFigureOut">
              <a:rPr lang="hu-HU"/>
              <a:pPr>
                <a:defRPr/>
              </a:pPr>
              <a:t>2014.10.15.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3518F-DECE-45B8-A42A-7E197023378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074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1EE26-CDED-4E89-AA28-EC9B08504758}" type="datetimeFigureOut">
              <a:rPr lang="hu-HU"/>
              <a:pPr>
                <a:defRPr/>
              </a:pPr>
              <a:t>2014.10.15.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ACE9A-8CD8-440F-9F3A-949B85CD4B7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110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8015-61BF-435C-8270-63443FC15B07}" type="datetimeFigureOut">
              <a:rPr lang="hu-HU"/>
              <a:pPr>
                <a:defRPr/>
              </a:pPr>
              <a:t>2014.10.15.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F58B1-4003-4C18-9129-C21E15263C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2922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AC76B-5275-45E9-8D7A-D9670D3DE57B}" type="datetimeFigureOut">
              <a:rPr lang="hu-HU"/>
              <a:pPr>
                <a:defRPr/>
              </a:pPr>
              <a:t>2014.10.15.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92F0A-09A5-4DF6-8C53-0000FAC0540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6276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4B024-D166-46F5-A7B9-5264B246E624}" type="datetimeFigureOut">
              <a:rPr lang="hu-HU"/>
              <a:pPr>
                <a:defRPr/>
              </a:pPr>
              <a:t>2014.10.15.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0883-FD5F-4D26-A6DC-FE9B8C5D0E3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981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FC10-A453-43C6-B48B-7735C177838B}" type="datetimeFigureOut">
              <a:rPr lang="hu-HU"/>
              <a:pPr>
                <a:defRPr/>
              </a:pPr>
              <a:t>2014.10.15.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C8D1C-6EDC-4A89-968F-9B1B6EAAD86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893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F7373-91E0-4457-BD3B-789C7A1E2ACE}" type="datetimeFigureOut">
              <a:rPr lang="hu-HU"/>
              <a:pPr>
                <a:defRPr/>
              </a:pPr>
              <a:t>2014.10.15.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C6006-606D-46E7-B42A-0814BB48453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081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79B3-6823-4BEC-866F-9F25D7089105}" type="datetimeFigureOut">
              <a:rPr lang="hu-HU"/>
              <a:pPr>
                <a:defRPr/>
              </a:pPr>
              <a:t>2014.10.15.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43FC7-6D27-4CCB-95F1-1DAFD9303B1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804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9251-DAFF-48CC-8CBD-7A54AE7CB94E}" type="datetimeFigureOut">
              <a:rPr lang="hu-HU"/>
              <a:pPr>
                <a:defRPr/>
              </a:pPr>
              <a:t>2014.10.15.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3125E-EFB4-4074-8D73-523A924201F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2282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08E6A-6928-4D79-95FC-F9FF8B453948}" type="datetimeFigureOut">
              <a:rPr lang="hu-HU"/>
              <a:pPr>
                <a:defRPr/>
              </a:pPr>
              <a:t>2014.10.15.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33EE7-7E4D-4F8E-84B4-C5A8E9278ED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2817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62A19-851A-49C5-AB58-A9E17A2209CD}" type="datetimeFigureOut">
              <a:rPr lang="hu-HU"/>
              <a:pPr>
                <a:defRPr/>
              </a:pPr>
              <a:t>2014.10.15.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B44E5-4111-4603-975D-39044B2BE00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267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DC4879-521B-4723-ADBB-7C4F2CCDB267}" type="datetimeFigureOut">
              <a:rPr lang="hu-HU"/>
              <a:pPr>
                <a:defRPr/>
              </a:pPr>
              <a:t>2014.10.15.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A1A4D1-7CB0-4C90-85C5-243D6F73008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1524000" y="315543"/>
            <a:ext cx="9144000" cy="2387600"/>
          </a:xfrm>
        </p:spPr>
        <p:txBody>
          <a:bodyPr/>
          <a:lstStyle/>
          <a:p>
            <a:r>
              <a:rPr lang="hu-HU" b="1" dirty="0"/>
              <a:t>Klasszikus héber nyelv 4.: Szintaxis</a:t>
            </a:r>
            <a:endParaRPr lang="hu-HU" altLang="hu-HU" b="1" dirty="0" smtClean="0"/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524000" y="3294533"/>
            <a:ext cx="9144000" cy="1169894"/>
          </a:xfrm>
        </p:spPr>
        <p:txBody>
          <a:bodyPr/>
          <a:lstStyle/>
          <a:p>
            <a:r>
              <a:rPr lang="hu-HU" dirty="0" smtClean="0"/>
              <a:t>BBN-HEB11-204</a:t>
            </a:r>
          </a:p>
          <a:p>
            <a:r>
              <a:rPr lang="hu-HU" altLang="hu-HU" dirty="0" smtClean="0"/>
              <a:t>Koltai Kornélia, </a:t>
            </a:r>
            <a:r>
              <a:rPr lang="hu-HU" altLang="hu-HU" dirty="0" err="1" smtClean="0"/>
              <a:t>Biró</a:t>
            </a:r>
            <a:r>
              <a:rPr lang="hu-HU" altLang="hu-HU" dirty="0" smtClean="0"/>
              <a:t> Tamás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3805519" y="49619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i="1" dirty="0" smtClean="0"/>
              <a:t>2014. október 15.</a:t>
            </a:r>
            <a:endParaRPr lang="hu-H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Tematikus szerepek: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ágens</a:t>
            </a:r>
            <a:r>
              <a:rPr lang="hu-HU" dirty="0" smtClean="0"/>
              <a:t>, </a:t>
            </a:r>
            <a:r>
              <a:rPr lang="hu-HU" dirty="0" smtClean="0">
                <a:solidFill>
                  <a:srgbClr val="C00000"/>
                </a:solidFill>
              </a:rPr>
              <a:t>páciens</a:t>
            </a:r>
            <a:r>
              <a:rPr lang="hu-HU" dirty="0" smtClean="0"/>
              <a:t>, </a:t>
            </a:r>
            <a:r>
              <a:rPr lang="hu-HU" dirty="0" smtClean="0">
                <a:solidFill>
                  <a:schemeClr val="accent2"/>
                </a:solidFill>
              </a:rPr>
              <a:t>eszköz</a:t>
            </a:r>
            <a:r>
              <a:rPr lang="hu-HU" dirty="0" smtClean="0"/>
              <a:t>…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113613"/>
            <a:ext cx="10515600" cy="4063350"/>
          </a:xfrm>
        </p:spPr>
        <p:txBody>
          <a:bodyPr/>
          <a:lstStyle/>
          <a:p>
            <a:pPr marL="514350" indent="-514350">
              <a:buAutoNum type="arabicParenBoth"/>
            </a:pPr>
            <a:r>
              <a:rPr lang="hu-HU" dirty="0" smtClean="0"/>
              <a:t>A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férfi </a:t>
            </a:r>
            <a:r>
              <a:rPr lang="hu-HU" dirty="0" smtClean="0"/>
              <a:t>összetörte a </a:t>
            </a:r>
            <a:r>
              <a:rPr lang="hu-HU" dirty="0" smtClean="0">
                <a:solidFill>
                  <a:srgbClr val="FF0000"/>
                </a:solidFill>
              </a:rPr>
              <a:t>vázát </a:t>
            </a:r>
            <a:r>
              <a:rPr lang="hu-HU" dirty="0" smtClean="0"/>
              <a:t>a </a:t>
            </a:r>
            <a:r>
              <a:rPr lang="hu-HU" dirty="0" smtClean="0">
                <a:solidFill>
                  <a:schemeClr val="accent2"/>
                </a:solidFill>
              </a:rPr>
              <a:t>kalapáccsal</a:t>
            </a:r>
            <a:r>
              <a:rPr lang="hu-HU" dirty="0" smtClean="0"/>
              <a:t>.</a:t>
            </a:r>
          </a:p>
          <a:p>
            <a:pPr marL="514350" indent="-514350">
              <a:buAutoNum type="arabicParenBoth"/>
            </a:pPr>
            <a:r>
              <a:rPr lang="hu-HU" dirty="0" smtClean="0"/>
              <a:t>A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férfi </a:t>
            </a:r>
            <a:r>
              <a:rPr lang="hu-HU" dirty="0" smtClean="0"/>
              <a:t>összetörte a </a:t>
            </a:r>
            <a:r>
              <a:rPr lang="hu-HU" dirty="0" smtClean="0">
                <a:solidFill>
                  <a:srgbClr val="FF0000"/>
                </a:solidFill>
              </a:rPr>
              <a:t>vázát</a:t>
            </a:r>
            <a:r>
              <a:rPr lang="hu-HU" dirty="0" smtClean="0"/>
              <a:t>.</a:t>
            </a:r>
          </a:p>
          <a:p>
            <a:pPr marL="514350" indent="-514350">
              <a:buAutoNum type="arabicParenBoth"/>
            </a:pPr>
            <a:r>
              <a:rPr lang="hu-HU" dirty="0" smtClean="0"/>
              <a:t>A </a:t>
            </a:r>
            <a:r>
              <a:rPr lang="hu-HU" dirty="0" smtClean="0">
                <a:solidFill>
                  <a:schemeClr val="accent2"/>
                </a:solidFill>
              </a:rPr>
              <a:t>kalapács </a:t>
            </a:r>
            <a:r>
              <a:rPr lang="hu-HU" dirty="0" smtClean="0"/>
              <a:t>összetörte a </a:t>
            </a:r>
            <a:r>
              <a:rPr lang="hu-HU" dirty="0" smtClean="0">
                <a:solidFill>
                  <a:srgbClr val="FF0000"/>
                </a:solidFill>
              </a:rPr>
              <a:t>vázát</a:t>
            </a:r>
            <a:r>
              <a:rPr lang="hu-HU" dirty="0" smtClean="0"/>
              <a:t>.</a:t>
            </a:r>
          </a:p>
          <a:p>
            <a:pPr marL="514350" indent="-514350">
              <a:buAutoNum type="arabicParenBoth"/>
            </a:pPr>
            <a:r>
              <a:rPr lang="hu-HU" dirty="0" smtClean="0"/>
              <a:t>A </a:t>
            </a:r>
            <a:r>
              <a:rPr lang="hu-HU" dirty="0" smtClean="0">
                <a:solidFill>
                  <a:srgbClr val="FF0000"/>
                </a:solidFill>
              </a:rPr>
              <a:t>váza </a:t>
            </a:r>
            <a:r>
              <a:rPr lang="hu-HU" dirty="0" smtClean="0"/>
              <a:t>összetört.</a:t>
            </a:r>
          </a:p>
          <a:p>
            <a:pPr marL="514350" indent="-514350">
              <a:buAutoNum type="arabicParenBoth"/>
            </a:pPr>
            <a:r>
              <a:rPr lang="hu-HU" dirty="0" smtClean="0"/>
              <a:t>A </a:t>
            </a:r>
            <a:r>
              <a:rPr lang="hu-HU" dirty="0" smtClean="0">
                <a:solidFill>
                  <a:schemeClr val="accent1"/>
                </a:solidFill>
              </a:rPr>
              <a:t>szél </a:t>
            </a:r>
            <a:r>
              <a:rPr lang="hu-HU" dirty="0" smtClean="0"/>
              <a:t>összetörte a </a:t>
            </a:r>
            <a:r>
              <a:rPr lang="hu-HU" dirty="0" smtClean="0">
                <a:solidFill>
                  <a:srgbClr val="FF0000"/>
                </a:solidFill>
              </a:rPr>
              <a:t>vázát</a:t>
            </a:r>
            <a:r>
              <a:rPr lang="hu-HU" dirty="0" smtClean="0"/>
              <a:t>.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(6) # A </a:t>
            </a:r>
            <a:r>
              <a:rPr lang="hu-HU" dirty="0" smtClean="0">
                <a:solidFill>
                  <a:schemeClr val="accent2"/>
                </a:solidFill>
              </a:rPr>
              <a:t>kalapács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hu-HU" dirty="0" smtClean="0"/>
              <a:t>összetörte a </a:t>
            </a:r>
            <a:r>
              <a:rPr lang="hu-HU" dirty="0" smtClean="0">
                <a:solidFill>
                  <a:srgbClr val="C00000"/>
                </a:solidFill>
              </a:rPr>
              <a:t>vázát</a:t>
            </a:r>
            <a:r>
              <a:rPr lang="hu-HU" dirty="0" smtClean="0"/>
              <a:t> a 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férfival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127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Szintaxis </a:t>
            </a:r>
            <a:r>
              <a:rPr lang="hu-HU" sz="3200" dirty="0" smtClean="0"/>
              <a:t>(mondattan)</a:t>
            </a:r>
            <a:r>
              <a:rPr lang="hu-HU" dirty="0" smtClean="0"/>
              <a:t>		Szemantika </a:t>
            </a:r>
            <a:r>
              <a:rPr lang="hu-HU" sz="3200" dirty="0" smtClean="0"/>
              <a:t>(jelentéstan)</a:t>
            </a:r>
            <a:endParaRPr lang="hu-HU" sz="32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304144"/>
            <a:ext cx="5157787" cy="1200931"/>
          </a:xfrm>
        </p:spPr>
        <p:txBody>
          <a:bodyPr anchor="ctr"/>
          <a:lstStyle/>
          <a:p>
            <a:pPr algn="ctr"/>
            <a:r>
              <a:rPr lang="hu-HU" dirty="0" smtClean="0"/>
              <a:t>Mondatrészek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113613"/>
            <a:ext cx="5157787" cy="40760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Az állítmánynak/igének van</a:t>
            </a:r>
          </a:p>
          <a:p>
            <a:r>
              <a:rPr lang="hu-HU" dirty="0" smtClean="0"/>
              <a:t>alanya</a:t>
            </a:r>
          </a:p>
          <a:p>
            <a:r>
              <a:rPr lang="hu-HU" dirty="0" smtClean="0"/>
              <a:t>tárgya</a:t>
            </a:r>
          </a:p>
          <a:p>
            <a:r>
              <a:rPr lang="hu-HU" dirty="0" smtClean="0"/>
              <a:t>eszközhatározója</a:t>
            </a:r>
          </a:p>
          <a:p>
            <a:r>
              <a:rPr lang="hu-HU" dirty="0" smtClean="0"/>
              <a:t>helyhatározója</a:t>
            </a:r>
          </a:p>
          <a:p>
            <a:r>
              <a:rPr lang="hu-HU" dirty="0" smtClean="0"/>
              <a:t>időhatározója</a:t>
            </a:r>
          </a:p>
          <a:p>
            <a:r>
              <a:rPr lang="hu-HU" dirty="0" smtClean="0"/>
              <a:t>…</a:t>
            </a:r>
          </a:p>
          <a:p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304144"/>
            <a:ext cx="5183188" cy="1200931"/>
          </a:xfrm>
        </p:spPr>
        <p:txBody>
          <a:bodyPr anchor="ctr"/>
          <a:lstStyle/>
          <a:p>
            <a:pPr algn="ctr"/>
            <a:r>
              <a:rPr lang="hu-HU" dirty="0" smtClean="0"/>
              <a:t>Tematikus szerepek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113613"/>
            <a:ext cx="5183188" cy="4076050"/>
          </a:xfrm>
        </p:spPr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 cselekvésnek van</a:t>
            </a:r>
          </a:p>
          <a:p>
            <a:r>
              <a:rPr lang="hu-HU" dirty="0" smtClean="0"/>
              <a:t>ágense („logikai alany”)</a:t>
            </a:r>
          </a:p>
          <a:p>
            <a:r>
              <a:rPr lang="hu-HU" dirty="0"/>
              <a:t>p</a:t>
            </a:r>
            <a:r>
              <a:rPr lang="hu-HU" dirty="0" smtClean="0"/>
              <a:t>áciense („logikai tárgy”)</a:t>
            </a:r>
          </a:p>
          <a:p>
            <a:r>
              <a:rPr lang="hu-HU" dirty="0" smtClean="0"/>
              <a:t>eszköze</a:t>
            </a:r>
          </a:p>
          <a:p>
            <a:r>
              <a:rPr lang="hu-HU" dirty="0" smtClean="0"/>
              <a:t>helye</a:t>
            </a:r>
          </a:p>
          <a:p>
            <a:r>
              <a:rPr lang="hu-HU" dirty="0" smtClean="0"/>
              <a:t>ideje</a:t>
            </a:r>
          </a:p>
          <a:p>
            <a:r>
              <a:rPr lang="hu-HU" dirty="0" smtClean="0"/>
              <a:t>…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8079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Tematikus szerepek</a:t>
            </a:r>
            <a:br>
              <a:rPr lang="hu-HU" dirty="0" smtClean="0"/>
            </a:br>
            <a:r>
              <a:rPr lang="hu-HU" sz="1800" dirty="0" smtClean="0"/>
              <a:t>(Forrás: </a:t>
            </a:r>
            <a:r>
              <a:rPr lang="hu-HU" sz="1800" dirty="0" err="1" smtClean="0"/>
              <a:t>Kiefer</a:t>
            </a:r>
            <a:r>
              <a:rPr lang="hu-HU" sz="1800" dirty="0" smtClean="0"/>
              <a:t> F. (</a:t>
            </a:r>
            <a:r>
              <a:rPr lang="hu-HU" sz="1800" dirty="0" err="1" smtClean="0"/>
              <a:t>szerk</a:t>
            </a:r>
            <a:r>
              <a:rPr lang="hu-HU" sz="1800" dirty="0" smtClean="0"/>
              <a:t>): </a:t>
            </a:r>
            <a:r>
              <a:rPr lang="hu-HU" sz="1800" i="1" dirty="0" smtClean="0"/>
              <a:t>Strukturális Magyar Nyelvtan 1. Mondattan</a:t>
            </a:r>
            <a:r>
              <a:rPr lang="hu-HU" sz="1800" dirty="0" smtClean="0"/>
              <a:t>, Akadémiai Kiadó, 1992, p. 902.)</a:t>
            </a:r>
            <a:endParaRPr lang="en-US" sz="1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Ágens: 		cselekvő</a:t>
            </a:r>
          </a:p>
          <a:p>
            <a:r>
              <a:rPr lang="hu-HU" dirty="0" err="1" smtClean="0"/>
              <a:t>Experiens</a:t>
            </a:r>
            <a:r>
              <a:rPr lang="hu-HU" dirty="0" smtClean="0"/>
              <a:t>: 		pszichikai folyamat átélője</a:t>
            </a:r>
          </a:p>
          <a:p>
            <a:r>
              <a:rPr lang="hu-HU" dirty="0" smtClean="0"/>
              <a:t>Instrumentum: 	a cselekvés eszköze</a:t>
            </a:r>
          </a:p>
          <a:p>
            <a:r>
              <a:rPr lang="hu-HU" dirty="0" smtClean="0"/>
              <a:t>Jellemzett: 	tulajdonság, állapot hordozója</a:t>
            </a:r>
          </a:p>
          <a:p>
            <a:r>
              <a:rPr lang="hu-HU" dirty="0" err="1" smtClean="0"/>
              <a:t>Patiens</a:t>
            </a:r>
            <a:r>
              <a:rPr lang="hu-HU" dirty="0" smtClean="0"/>
              <a:t>: 		hatás, változás elszenvedője</a:t>
            </a:r>
          </a:p>
          <a:p>
            <a:r>
              <a:rPr lang="hu-HU" sz="2000" dirty="0" smtClean="0"/>
              <a:t>Természeti erő: 	önmagától, de önmaga által kontrollálhatatlan módon „működő” szereplő</a:t>
            </a:r>
          </a:p>
          <a:p>
            <a:r>
              <a:rPr lang="hu-HU" dirty="0" smtClean="0"/>
              <a:t>Lokális: 		hely</a:t>
            </a:r>
          </a:p>
          <a:p>
            <a:r>
              <a:rPr lang="hu-HU" dirty="0" smtClean="0"/>
              <a:t>Eredmény: 	záró állapot</a:t>
            </a:r>
          </a:p>
          <a:p>
            <a:r>
              <a:rPr lang="hu-HU" dirty="0" smtClean="0"/>
              <a:t>Irány: 		mozgás végpontja			stb. 	stb.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igék típusai a vonzatszerkezetük szerint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hu-HU" dirty="0" smtClean="0"/>
              <a:t>Intranzitív: egy vonzat 	(pl. alany = ágens vagy páciens) 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Tranzitív: két vonzat 	(pl. alany = ágens 	</a:t>
            </a:r>
            <a:r>
              <a:rPr lang="hu-HU" i="1" dirty="0" smtClean="0"/>
              <a:t>és</a:t>
            </a:r>
            <a:r>
              <a:rPr lang="hu-HU" dirty="0" smtClean="0"/>
              <a:t> 	tárgy = páciens)</a:t>
            </a:r>
          </a:p>
          <a:p>
            <a:pPr>
              <a:lnSpc>
                <a:spcPct val="120000"/>
              </a:lnSpc>
            </a:pPr>
            <a:r>
              <a:rPr lang="hu-HU" dirty="0" err="1" smtClean="0"/>
              <a:t>Ditranzitív</a:t>
            </a:r>
            <a:r>
              <a:rPr lang="hu-HU" dirty="0" smtClean="0"/>
              <a:t>: három vonzat (pl. ágens </a:t>
            </a:r>
            <a:r>
              <a:rPr lang="hu-HU" i="1" dirty="0" smtClean="0"/>
              <a:t>és</a:t>
            </a:r>
            <a:r>
              <a:rPr lang="hu-HU" dirty="0" smtClean="0"/>
              <a:t> páciens </a:t>
            </a:r>
            <a:r>
              <a:rPr lang="hu-HU" i="1" dirty="0" smtClean="0"/>
              <a:t>és</a:t>
            </a:r>
            <a:r>
              <a:rPr lang="hu-HU" dirty="0" smtClean="0"/>
              <a:t> recipiens)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Stb.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745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igék típusai a vonzatszerkezetük szerint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721224"/>
            <a:ext cx="10973696" cy="4572000"/>
          </a:xfrm>
        </p:spPr>
        <p:txBody>
          <a:bodyPr/>
          <a:lstStyle/>
          <a:p>
            <a:r>
              <a:rPr lang="hu-HU" dirty="0" smtClean="0"/>
              <a:t>Aktív: 			alany </a:t>
            </a:r>
            <a:r>
              <a:rPr lang="hu-HU" dirty="0"/>
              <a:t>= ágens, </a:t>
            </a:r>
            <a:r>
              <a:rPr lang="hu-HU" dirty="0" smtClean="0"/>
              <a:t>	tárgy </a:t>
            </a:r>
            <a:r>
              <a:rPr lang="hu-HU" dirty="0"/>
              <a:t>= </a:t>
            </a:r>
            <a:r>
              <a:rPr lang="hu-HU" dirty="0" smtClean="0"/>
              <a:t>páciens</a:t>
            </a:r>
          </a:p>
          <a:p>
            <a:pPr>
              <a:buNone/>
            </a:pPr>
            <a:r>
              <a:rPr lang="hu-HU" dirty="0" smtClean="0"/>
              <a:t>	</a:t>
            </a:r>
            <a:r>
              <a:rPr lang="hu-HU" sz="2400" i="1" dirty="0" smtClean="0"/>
              <a:t>János becsukja az ajtót.			</a:t>
            </a:r>
            <a:r>
              <a:rPr lang="hu-HU" sz="2400" dirty="0" smtClean="0"/>
              <a:t>A hat B-re.</a:t>
            </a:r>
            <a:endParaRPr lang="hu-HU" sz="2400" i="1" dirty="0" smtClean="0"/>
          </a:p>
          <a:p>
            <a:pPr>
              <a:buNone/>
            </a:pPr>
            <a:endParaRPr lang="hu-HU" sz="600" dirty="0" smtClean="0"/>
          </a:p>
          <a:p>
            <a:r>
              <a:rPr lang="hu-HU" dirty="0" smtClean="0"/>
              <a:t>Passzív (szenvedő):	alany </a:t>
            </a:r>
            <a:r>
              <a:rPr lang="hu-HU" dirty="0"/>
              <a:t>= </a:t>
            </a:r>
            <a:r>
              <a:rPr lang="hu-HU" dirty="0" smtClean="0"/>
              <a:t>páciens 	</a:t>
            </a:r>
            <a:r>
              <a:rPr lang="hu-HU" sz="2200" dirty="0" smtClean="0"/>
              <a:t>[ágens kifejezése opcionális]</a:t>
            </a:r>
            <a:endParaRPr lang="hu-HU" sz="2400" dirty="0" smtClean="0"/>
          </a:p>
          <a:p>
            <a:pPr>
              <a:buNone/>
            </a:pPr>
            <a:r>
              <a:rPr lang="hu-HU" sz="2400" dirty="0" smtClean="0"/>
              <a:t>	</a:t>
            </a:r>
            <a:r>
              <a:rPr lang="hu-HU" sz="2400" i="1" dirty="0" smtClean="0"/>
              <a:t>Az ajtó </a:t>
            </a:r>
            <a:r>
              <a:rPr lang="hu-HU" sz="2400" i="1" dirty="0" err="1" smtClean="0"/>
              <a:t>becsukattatik</a:t>
            </a:r>
            <a:r>
              <a:rPr lang="hu-HU" sz="2400" i="1" dirty="0" smtClean="0"/>
              <a:t> [János által].		</a:t>
            </a:r>
            <a:r>
              <a:rPr lang="hu-HU" sz="2400" dirty="0" smtClean="0"/>
              <a:t>B-re történik hatás [A által</a:t>
            </a:r>
            <a:r>
              <a:rPr lang="hu-HU" sz="2400" dirty="0" smtClean="0"/>
              <a:t>].</a:t>
            </a:r>
            <a:endParaRPr lang="hu-HU" sz="2400" dirty="0" smtClean="0"/>
          </a:p>
          <a:p>
            <a:pPr>
              <a:buNone/>
            </a:pPr>
            <a:endParaRPr lang="hu-HU" sz="600" dirty="0" smtClean="0"/>
          </a:p>
          <a:p>
            <a:pPr lvl="0"/>
            <a:r>
              <a:rPr lang="hu-HU" dirty="0" smtClean="0"/>
              <a:t>Mediális:			nincs ágens, 	de van páciens.</a:t>
            </a:r>
            <a:endParaRPr lang="hu-HU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hu-HU" dirty="0" smtClean="0">
                <a:solidFill>
                  <a:prstClr val="black"/>
                </a:solidFill>
              </a:rPr>
              <a:t>	</a:t>
            </a:r>
            <a:r>
              <a:rPr lang="hu-HU" sz="2400" i="1" dirty="0" smtClean="0">
                <a:solidFill>
                  <a:prstClr val="black"/>
                </a:solidFill>
              </a:rPr>
              <a:t>Az ajtó becsukódik.				</a:t>
            </a:r>
            <a:r>
              <a:rPr lang="hu-HU" sz="2400" dirty="0" smtClean="0">
                <a:solidFill>
                  <a:prstClr val="black"/>
                </a:solidFill>
              </a:rPr>
              <a:t>B-re történik hatás (saját maga? más</a:t>
            </a:r>
            <a:r>
              <a:rPr lang="hu-HU" sz="2400" dirty="0" smtClean="0">
                <a:solidFill>
                  <a:prstClr val="black"/>
                </a:solidFill>
              </a:rPr>
              <a:t>?).</a:t>
            </a:r>
            <a:endParaRPr lang="hu-HU" sz="2400" dirty="0" smtClean="0">
              <a:solidFill>
                <a:prstClr val="black"/>
              </a:solidFill>
            </a:endParaRPr>
          </a:p>
          <a:p>
            <a:pPr lvl="0">
              <a:buNone/>
            </a:pPr>
            <a:endParaRPr lang="hu-HU" sz="600" dirty="0" smtClean="0"/>
          </a:p>
          <a:p>
            <a:r>
              <a:rPr lang="hu-HU" dirty="0" err="1" smtClean="0"/>
              <a:t>Statív</a:t>
            </a:r>
            <a:r>
              <a:rPr lang="hu-HU" dirty="0" smtClean="0"/>
              <a:t>: 			nincs ágens, nincs páciens, de van „jellemzett”</a:t>
            </a:r>
          </a:p>
          <a:p>
            <a:pPr>
              <a:buNone/>
            </a:pPr>
            <a:r>
              <a:rPr lang="hu-HU" sz="2400" dirty="0" smtClean="0"/>
              <a:t>	</a:t>
            </a:r>
            <a:r>
              <a:rPr lang="hu-HU" sz="2400" i="1" dirty="0" smtClean="0"/>
              <a:t>Az ajtó be van csukva.			</a:t>
            </a:r>
            <a:r>
              <a:rPr lang="hu-HU" sz="2400" dirty="0" smtClean="0"/>
              <a:t>B van valamilyen állapotban.</a:t>
            </a:r>
          </a:p>
        </p:txBody>
      </p:sp>
    </p:spTree>
    <p:extLst>
      <p:ext uri="{BB962C8B-B14F-4D97-AF65-F5344CB8AC3E}">
        <p14:creationId xmlns:p14="http://schemas.microsoft.com/office/powerpoint/2010/main" val="2093773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igék típusai a vonzatszerkezetük szerint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973696" cy="4351338"/>
          </a:xfrm>
        </p:spPr>
        <p:txBody>
          <a:bodyPr/>
          <a:lstStyle/>
          <a:p>
            <a:r>
              <a:rPr lang="hu-HU" dirty="0" smtClean="0"/>
              <a:t>Reflexív (visszaható): 	ágens = páciens</a:t>
            </a:r>
          </a:p>
          <a:p>
            <a:pPr>
              <a:buNone/>
            </a:pPr>
            <a:r>
              <a:rPr lang="hu-HU" dirty="0" smtClean="0"/>
              <a:t>	</a:t>
            </a:r>
            <a:r>
              <a:rPr lang="hu-HU" sz="2400" i="1" dirty="0" smtClean="0"/>
              <a:t>Az ajtó becsukja magát.				</a:t>
            </a:r>
            <a:r>
              <a:rPr lang="hu-HU" sz="2400" dirty="0" smtClean="0"/>
              <a:t>A </a:t>
            </a:r>
            <a:r>
              <a:rPr lang="hu-HU" sz="2400" dirty="0"/>
              <a:t>hat </a:t>
            </a:r>
            <a:r>
              <a:rPr lang="hu-HU" sz="2400" dirty="0" smtClean="0"/>
              <a:t>A-ra.</a:t>
            </a:r>
            <a:endParaRPr lang="hu-HU" sz="2400" dirty="0" smtClean="0"/>
          </a:p>
          <a:p>
            <a:endParaRPr lang="hu-HU" sz="1200" dirty="0" smtClean="0"/>
          </a:p>
          <a:p>
            <a:r>
              <a:rPr lang="hu-HU" dirty="0" smtClean="0"/>
              <a:t>Reciprok (kölcsönös): 	ágens 1 = páciens 2 és ágens 2 = páciens 1</a:t>
            </a:r>
            <a:endParaRPr lang="hu-HU" dirty="0"/>
          </a:p>
          <a:p>
            <a:pPr>
              <a:buNone/>
            </a:pPr>
            <a:r>
              <a:rPr lang="hu-HU" sz="2400" dirty="0" smtClean="0"/>
              <a:t>	</a:t>
            </a:r>
            <a:r>
              <a:rPr lang="hu-HU" sz="2400" i="1" dirty="0" smtClean="0"/>
              <a:t>Az ajtó és az ablak becsukja egymást.		</a:t>
            </a:r>
            <a:r>
              <a:rPr lang="hu-HU" sz="2400" dirty="0"/>
              <a:t>A hat B-re, és B hat </a:t>
            </a:r>
            <a:r>
              <a:rPr lang="hu-HU" sz="2400" dirty="0" smtClean="0"/>
              <a:t>A-ra.</a:t>
            </a:r>
            <a:endParaRPr lang="hu-HU" sz="2400" i="1" dirty="0" smtClean="0"/>
          </a:p>
          <a:p>
            <a:pPr>
              <a:buNone/>
            </a:pPr>
            <a:endParaRPr lang="hu-HU" sz="1200" dirty="0" smtClean="0"/>
          </a:p>
          <a:p>
            <a:r>
              <a:rPr lang="hu-HU" dirty="0" err="1" smtClean="0"/>
              <a:t>Kauzatív</a:t>
            </a:r>
            <a:r>
              <a:rPr lang="hu-HU" dirty="0" smtClean="0"/>
              <a:t> (műveltető): 	ágens 1 =&gt; páciens 1 = ágens 2 =&gt; páciens 2</a:t>
            </a:r>
          </a:p>
          <a:p>
            <a:pPr>
              <a:buNone/>
            </a:pPr>
            <a:r>
              <a:rPr lang="hu-HU" sz="2400" dirty="0" smtClean="0"/>
              <a:t>	</a:t>
            </a:r>
            <a:r>
              <a:rPr lang="hu-HU" sz="2400" i="1" dirty="0" smtClean="0"/>
              <a:t>A tanár becsukatja az ajtót Jánossal.		</a:t>
            </a:r>
            <a:r>
              <a:rPr lang="hu-HU" sz="2400" dirty="0" smtClean="0"/>
              <a:t>A hat B-re, hogy B hasson C-re.</a:t>
            </a:r>
          </a:p>
        </p:txBody>
      </p:sp>
    </p:spTree>
    <p:extLst>
      <p:ext uri="{BB962C8B-B14F-4D97-AF65-F5344CB8AC3E}">
        <p14:creationId xmlns:p14="http://schemas.microsoft.com/office/powerpoint/2010/main" val="2093773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ige:	</a:t>
            </a:r>
            <a:r>
              <a:rPr lang="hu-HU" sz="3600" dirty="0" smtClean="0"/>
              <a:t>„cselekvést</a:t>
            </a:r>
            <a:r>
              <a:rPr lang="hu-HU" sz="3600" dirty="0"/>
              <a:t>, történést, létezést kifejező szófaj</a:t>
            </a:r>
            <a:r>
              <a:rPr lang="hu-HU" sz="3600" dirty="0" smtClean="0"/>
              <a:t>”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27125" y="1825625"/>
            <a:ext cx="11381589" cy="4351338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hu-HU" dirty="0" smtClean="0"/>
              <a:t>Szemantika</a:t>
            </a:r>
            <a:r>
              <a:rPr lang="hu-HU" dirty="0"/>
              <a:t>: 	cselekvést, történést, létezést fejez ki</a:t>
            </a:r>
            <a:r>
              <a:rPr lang="hu-HU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(</a:t>
            </a:r>
            <a:r>
              <a:rPr lang="hu-HU" u="sng" dirty="0" smtClean="0"/>
              <a:t>Külső</a:t>
            </a:r>
            <a:r>
              <a:rPr lang="hu-HU" dirty="0" smtClean="0"/>
              <a:t>) idő: „cselekvés, történést, létezés” végbemenetelének időpontja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A </a:t>
            </a:r>
            <a:r>
              <a:rPr lang="hu-HU" i="1" dirty="0" smtClean="0"/>
              <a:t>beszédidőhöz</a:t>
            </a:r>
            <a:r>
              <a:rPr lang="hu-HU" dirty="0" smtClean="0"/>
              <a:t>, azaz a megnyilatkozás elhangzásához képest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A diskurzus referenciapontjaihoz képest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Aspektus </a:t>
            </a:r>
            <a:r>
              <a:rPr lang="hu-HU" sz="2400" dirty="0" smtClean="0"/>
              <a:t>(igeszemlélet)</a:t>
            </a:r>
            <a:r>
              <a:rPr lang="hu-HU" dirty="0" smtClean="0"/>
              <a:t>: a </a:t>
            </a:r>
            <a:r>
              <a:rPr lang="hu-HU" dirty="0"/>
              <a:t>„cselekvés, </a:t>
            </a:r>
            <a:r>
              <a:rPr lang="hu-HU" dirty="0" smtClean="0"/>
              <a:t>történés, </a:t>
            </a:r>
            <a:r>
              <a:rPr lang="hu-HU" dirty="0"/>
              <a:t>létezés</a:t>
            </a:r>
            <a:r>
              <a:rPr lang="hu-HU" dirty="0" smtClean="0"/>
              <a:t>” </a:t>
            </a:r>
            <a:r>
              <a:rPr lang="hu-HU" u="sng" dirty="0" smtClean="0"/>
              <a:t>belső</a:t>
            </a:r>
            <a:r>
              <a:rPr lang="hu-HU" dirty="0" smtClean="0"/>
              <a:t> időszerkezete: </a:t>
            </a:r>
          </a:p>
          <a:p>
            <a:pPr lvl="1">
              <a:lnSpc>
                <a:spcPct val="120000"/>
              </a:lnSpc>
            </a:pPr>
            <a:r>
              <a:rPr lang="hu-HU" dirty="0" err="1" smtClean="0"/>
              <a:t>imperfektív</a:t>
            </a:r>
            <a:r>
              <a:rPr lang="hu-HU" dirty="0" smtClean="0"/>
              <a:t> (lezáratlan, „osztható”) </a:t>
            </a:r>
            <a:r>
              <a:rPr lang="hu-HU" i="1" dirty="0" smtClean="0"/>
              <a:t>		</a:t>
            </a:r>
            <a:r>
              <a:rPr lang="hu-HU" dirty="0" smtClean="0"/>
              <a:t>perfektív (befejezett, „oszthatatlan”)</a:t>
            </a:r>
            <a:br>
              <a:rPr lang="hu-HU" dirty="0" smtClean="0"/>
            </a:br>
            <a:r>
              <a:rPr lang="hu-HU" dirty="0" smtClean="0"/>
              <a:t>progresszív (folyamatban lévő)			iteratív (ismétlődő)	stb. stb. stb.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Akcióminőség: lexikai (morfológiai eszközökkel kifejezett) aspektus</a:t>
            </a:r>
            <a:endParaRPr lang="hu-HU" dirty="0"/>
          </a:p>
          <a:p>
            <a:pPr>
              <a:lnSpc>
                <a:spcPct val="120000"/>
              </a:lnSpc>
            </a:pPr>
            <a:endParaRPr lang="hu-HU" sz="12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9794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Igeidő, </a:t>
            </a:r>
            <a:r>
              <a:rPr lang="en-US" dirty="0" err="1" smtClean="0"/>
              <a:t>igeszeml</a:t>
            </a:r>
            <a:r>
              <a:rPr lang="hu-HU" dirty="0" smtClean="0"/>
              <a:t>élet, akcióminőség 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Három, szorosan összefüggő fogalom. A pontos határok nyelvenként, nyelvcsaládonként, iskolánként és nyelvészenként gyakran változnak.</a:t>
            </a:r>
          </a:p>
          <a:p>
            <a:r>
              <a:rPr lang="hu-HU" dirty="0" smtClean="0"/>
              <a:t>Egy meghatározás (</a:t>
            </a:r>
            <a:r>
              <a:rPr lang="hu-HU" sz="2200" dirty="0" smtClean="0"/>
              <a:t>http://www.glottopedia.org/index.php/Aktionsart</a:t>
            </a:r>
            <a:r>
              <a:rPr lang="en-US" dirty="0" smtClean="0"/>
              <a:t>):</a:t>
            </a:r>
          </a:p>
          <a:p>
            <a:pPr>
              <a:buNone/>
            </a:pPr>
            <a:endParaRPr lang="en-US" sz="1200" dirty="0" smtClean="0"/>
          </a:p>
          <a:p>
            <a:pPr marL="355600" indent="0">
              <a:buNone/>
            </a:pPr>
            <a:r>
              <a:rPr lang="en-US" sz="2400" b="1" dirty="0" smtClean="0"/>
              <a:t>Grammatical aspect</a:t>
            </a:r>
            <a:r>
              <a:rPr lang="en-US" sz="2400" dirty="0" smtClean="0"/>
              <a:t> [</a:t>
            </a:r>
            <a:r>
              <a:rPr lang="hu-HU" sz="2400" dirty="0" smtClean="0"/>
              <a:t>= igeszemlélet</a:t>
            </a:r>
            <a:r>
              <a:rPr lang="en-US" sz="2400" dirty="0" smtClean="0"/>
              <a:t>] concerns the viewpoint from which a situation is viewed. </a:t>
            </a:r>
            <a:endParaRPr lang="hu-HU" sz="2400" dirty="0" smtClean="0"/>
          </a:p>
          <a:p>
            <a:pPr marL="355600" indent="0">
              <a:buNone/>
            </a:pPr>
            <a:r>
              <a:rPr lang="en-US" sz="2400" b="1" dirty="0" err="1" smtClean="0"/>
              <a:t>Aktionsart</a:t>
            </a:r>
            <a:r>
              <a:rPr lang="hu-HU" sz="2400" b="1" dirty="0" smtClean="0"/>
              <a:t> </a:t>
            </a:r>
            <a:r>
              <a:rPr lang="en-US" sz="2400" dirty="0" smtClean="0"/>
              <a:t>[</a:t>
            </a:r>
            <a:r>
              <a:rPr lang="hu-HU" sz="2400" dirty="0" smtClean="0"/>
              <a:t>= akcióminőség</a:t>
            </a:r>
            <a:r>
              <a:rPr lang="en-US" sz="2400" dirty="0" smtClean="0"/>
              <a:t>], by contrast, relates to the inherent temporal structure of a situation as determined by the predicate and the context. </a:t>
            </a:r>
            <a:endParaRPr lang="hu-HU" sz="2400" dirty="0" smtClean="0"/>
          </a:p>
          <a:p>
            <a:pPr marL="355600" indent="0">
              <a:buNone/>
            </a:pPr>
            <a:r>
              <a:rPr lang="en-US" sz="2400" b="1" dirty="0" smtClean="0"/>
              <a:t>The category of tense</a:t>
            </a:r>
            <a:r>
              <a:rPr lang="hu-HU" sz="2400" dirty="0" smtClean="0"/>
              <a:t> [= igeidő]</a:t>
            </a:r>
            <a:r>
              <a:rPr lang="en-US" sz="2400" dirty="0" smtClean="0"/>
              <a:t> describes the temporal situation of an action relative to the moment of utterance or some other temporal point of orientation.</a:t>
            </a:r>
            <a:r>
              <a:rPr lang="hu-HU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igetörzsek szemantikája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115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66612" cy="1325563"/>
          </a:xfrm>
        </p:spPr>
        <p:txBody>
          <a:bodyPr/>
          <a:lstStyle/>
          <a:p>
            <a:r>
              <a:rPr lang="hu-HU" dirty="0" smtClean="0"/>
              <a:t>Mi az, hogy „igetörzs”?	</a:t>
            </a:r>
            <a:br>
              <a:rPr lang="hu-HU" dirty="0" smtClean="0"/>
            </a:br>
            <a:r>
              <a:rPr lang="hu-HU" sz="3000" i="1" dirty="0" smtClean="0"/>
              <a:t>Avagy: a különböző szótárak eltérő logikája mögött mi húzódik meg?</a:t>
            </a:r>
            <a:endParaRPr lang="hu-HU" sz="3000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55694"/>
            <a:ext cx="10591800" cy="4639235"/>
          </a:xfrm>
        </p:spPr>
        <p:txBody>
          <a:bodyPr/>
          <a:lstStyle/>
          <a:p>
            <a:r>
              <a:rPr lang="hu-HU" dirty="0" smtClean="0"/>
              <a:t>Bibliai héber nyelvtanírási hagyomány</a:t>
            </a:r>
          </a:p>
          <a:p>
            <a:pPr lvl="1"/>
            <a:r>
              <a:rPr lang="hu-HU" sz="2200" dirty="0" smtClean="0"/>
              <a:t>Kiindulás: gyök 		=&gt; 	alapjelentés</a:t>
            </a:r>
          </a:p>
          <a:p>
            <a:pPr lvl="1"/>
            <a:r>
              <a:rPr lang="hu-HU" sz="2200" dirty="0" smtClean="0"/>
              <a:t>Gyök+törzs		=&gt;	gyök jelentése + </a:t>
            </a:r>
            <a:r>
              <a:rPr lang="hu-HU" sz="2200" b="1" dirty="0" smtClean="0">
                <a:solidFill>
                  <a:srgbClr val="FF0000"/>
                </a:solidFill>
              </a:rPr>
              <a:t>igetörzs </a:t>
            </a:r>
            <a:r>
              <a:rPr lang="hu-HU" sz="2200" b="1" dirty="0" smtClean="0">
                <a:solidFill>
                  <a:srgbClr val="FF0000"/>
                </a:solidFill>
              </a:rPr>
              <a:t>jelentése</a:t>
            </a:r>
          </a:p>
          <a:p>
            <a:pPr lvl="1"/>
            <a:r>
              <a:rPr lang="hu-HU" sz="2200" dirty="0" smtClean="0"/>
              <a:t>Adott gyök különböző törzsekbe</a:t>
            </a:r>
            <a:r>
              <a:rPr lang="hu-HU" sz="2200" dirty="0"/>
              <a:t> </a:t>
            </a:r>
            <a:r>
              <a:rPr lang="hu-HU" sz="2200" dirty="0" smtClean="0"/>
              <a:t>helyezve: mintha igéből igét képeznénk</a:t>
            </a:r>
          </a:p>
          <a:p>
            <a:pPr lvl="1"/>
            <a:r>
              <a:rPr lang="hu-HU" sz="2200" i="1" dirty="0" smtClean="0"/>
              <a:t>Probléma:</a:t>
            </a:r>
            <a:r>
              <a:rPr lang="hu-HU" sz="2200" dirty="0" smtClean="0"/>
              <a:t> az egyes törzsek jelentését nehéz szisztematikusan leírni.</a:t>
            </a:r>
          </a:p>
          <a:p>
            <a:pPr lvl="1"/>
            <a:endParaRPr lang="hu-HU" dirty="0" smtClean="0"/>
          </a:p>
          <a:p>
            <a:r>
              <a:rPr lang="hu-HU" dirty="0" smtClean="0"/>
              <a:t>Modern héber nyelvtanírási hagyomány</a:t>
            </a:r>
          </a:p>
          <a:p>
            <a:pPr lvl="1"/>
            <a:r>
              <a:rPr lang="hu-HU" sz="2200" dirty="0" smtClean="0"/>
              <a:t>Kiindulás: tő		=&gt;	alapjelentés</a:t>
            </a:r>
          </a:p>
          <a:p>
            <a:pPr lvl="1"/>
            <a:r>
              <a:rPr lang="hu-HU" sz="2200" dirty="0" smtClean="0"/>
              <a:t>Tő = gyök + törzs</a:t>
            </a:r>
          </a:p>
          <a:p>
            <a:pPr lvl="1"/>
            <a:r>
              <a:rPr lang="hu-HU" sz="2200" dirty="0" smtClean="0"/>
              <a:t>Törzsek, mint igeragozási paradigmák	</a:t>
            </a:r>
            <a:r>
              <a:rPr lang="hu-HU" sz="1800" dirty="0" smtClean="0"/>
              <a:t>(</a:t>
            </a:r>
            <a:r>
              <a:rPr lang="hu-HU" sz="1800" dirty="0" err="1" smtClean="0"/>
              <a:t>v.ö</a:t>
            </a:r>
            <a:r>
              <a:rPr lang="hu-HU" sz="1800" dirty="0" smtClean="0"/>
              <a:t>. latin, francia, orosz…)</a:t>
            </a:r>
          </a:p>
          <a:p>
            <a:pPr lvl="1"/>
            <a:r>
              <a:rPr lang="hu-HU" sz="2200" dirty="0" smtClean="0"/>
              <a:t>Adott gyök különböző törzsekben: vagy van szemantikai kapcsolat, vagy nincs.</a:t>
            </a:r>
          </a:p>
          <a:p>
            <a:pPr lvl="1"/>
            <a:r>
              <a:rPr lang="hu-HU" sz="2200" i="1" dirty="0" smtClean="0"/>
              <a:t>Probléma:</a:t>
            </a:r>
            <a:r>
              <a:rPr lang="hu-HU" sz="2200" dirty="0" smtClean="0"/>
              <a:t> általában több kapcsolat, mintha alternatív paradigmák lennének.</a:t>
            </a:r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113615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r>
              <a:rPr lang="hu-HU" dirty="0" smtClean="0"/>
              <a:t>Ismétlés: igeragozás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23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err="1" smtClean="0"/>
              <a:t>Qal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Fientive</a:t>
            </a:r>
            <a:r>
              <a:rPr lang="hu-HU" dirty="0" smtClean="0"/>
              <a:t> (</a:t>
            </a:r>
            <a:r>
              <a:rPr lang="hu-HU" dirty="0" err="1" smtClean="0"/>
              <a:t>fientív</a:t>
            </a:r>
            <a:r>
              <a:rPr lang="hu-HU" dirty="0" smtClean="0"/>
              <a:t>, dinamikus)</a:t>
            </a:r>
          </a:p>
          <a:p>
            <a:r>
              <a:rPr lang="hu-HU" dirty="0" err="1" smtClean="0"/>
              <a:t>Statív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38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err="1" smtClean="0"/>
              <a:t>Niphal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Passive</a:t>
            </a:r>
            <a:r>
              <a:rPr lang="hu-HU" dirty="0" smtClean="0"/>
              <a:t> (passzív, szenvedő)</a:t>
            </a:r>
          </a:p>
          <a:p>
            <a:r>
              <a:rPr lang="hu-HU" dirty="0" err="1" smtClean="0"/>
              <a:t>Middle</a:t>
            </a:r>
            <a:r>
              <a:rPr lang="hu-HU" dirty="0" smtClean="0"/>
              <a:t> (mediális ige)</a:t>
            </a:r>
          </a:p>
          <a:p>
            <a:r>
              <a:rPr lang="hu-HU" dirty="0" err="1" smtClean="0"/>
              <a:t>Reflexive</a:t>
            </a:r>
            <a:r>
              <a:rPr lang="hu-HU" dirty="0" smtClean="0"/>
              <a:t> (visszaható)</a:t>
            </a:r>
          </a:p>
          <a:p>
            <a:r>
              <a:rPr lang="hu-HU" dirty="0" err="1" smtClean="0"/>
              <a:t>Stative</a:t>
            </a:r>
            <a:r>
              <a:rPr lang="hu-HU" dirty="0" smtClean="0"/>
              <a:t> (</a:t>
            </a:r>
            <a:r>
              <a:rPr lang="hu-HU" dirty="0" err="1" smtClean="0"/>
              <a:t>statív</a:t>
            </a:r>
            <a:r>
              <a:rPr lang="hu-HU" dirty="0" smtClean="0"/>
              <a:t>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679255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err="1" smtClean="0"/>
              <a:t>Piel</a:t>
            </a:r>
            <a:r>
              <a:rPr lang="hu-HU" i="1" dirty="0" smtClean="0"/>
              <a:t> és </a:t>
            </a:r>
            <a:r>
              <a:rPr lang="hu-HU" i="1" dirty="0" err="1" smtClean="0"/>
              <a:t>pual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Factitive</a:t>
            </a:r>
            <a:endParaRPr lang="hu-HU" dirty="0" smtClean="0"/>
          </a:p>
          <a:p>
            <a:r>
              <a:rPr lang="hu-HU" dirty="0" err="1"/>
              <a:t>Denominative</a:t>
            </a:r>
            <a:r>
              <a:rPr lang="hu-HU" dirty="0"/>
              <a:t> (</a:t>
            </a:r>
            <a:r>
              <a:rPr lang="hu-HU" dirty="0" err="1"/>
              <a:t>denominális</a:t>
            </a:r>
            <a:r>
              <a:rPr lang="hu-HU" dirty="0"/>
              <a:t> – főnévből képzett – igék)</a:t>
            </a:r>
            <a:endParaRPr lang="hu-HU" dirty="0" smtClean="0"/>
          </a:p>
          <a:p>
            <a:r>
              <a:rPr lang="hu-HU" dirty="0" err="1" smtClean="0"/>
              <a:t>Frequentative</a:t>
            </a:r>
            <a:endParaRPr lang="hu-HU" dirty="0" smtClean="0"/>
          </a:p>
          <a:p>
            <a:r>
              <a:rPr lang="hu-HU" dirty="0" err="1" smtClean="0"/>
              <a:t>Declarative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i="1" dirty="0" err="1" smtClean="0"/>
              <a:t>Pual</a:t>
            </a:r>
            <a:r>
              <a:rPr lang="hu-HU" dirty="0" smtClean="0"/>
              <a:t>: a </a:t>
            </a:r>
            <a:r>
              <a:rPr lang="hu-HU" i="1" dirty="0" err="1" smtClean="0"/>
              <a:t>piel</a:t>
            </a:r>
            <a:r>
              <a:rPr lang="hu-HU" i="1" dirty="0" smtClean="0"/>
              <a:t> </a:t>
            </a:r>
            <a:r>
              <a:rPr lang="hu-HU" dirty="0" smtClean="0"/>
              <a:t>által kifejezett akcióminőségek passzív megfelelője.</a:t>
            </a:r>
            <a:endParaRPr lang="hu-HU" i="1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46966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err="1" smtClean="0"/>
              <a:t>Hithpael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Reflexive</a:t>
            </a:r>
            <a:r>
              <a:rPr lang="hu-HU" dirty="0" smtClean="0"/>
              <a:t> (visszaható)</a:t>
            </a:r>
          </a:p>
          <a:p>
            <a:r>
              <a:rPr lang="hu-HU" dirty="0" err="1" smtClean="0"/>
              <a:t>Reciprocal</a:t>
            </a:r>
            <a:r>
              <a:rPr lang="hu-HU" dirty="0" smtClean="0"/>
              <a:t> (kölcsönös)</a:t>
            </a:r>
          </a:p>
          <a:p>
            <a:r>
              <a:rPr lang="hu-HU" dirty="0" err="1" smtClean="0"/>
              <a:t>Iterative</a:t>
            </a:r>
            <a:r>
              <a:rPr lang="hu-HU" dirty="0" smtClean="0"/>
              <a:t> (rendszeresen ismétlődő)</a:t>
            </a:r>
          </a:p>
          <a:p>
            <a:r>
              <a:rPr lang="hu-HU" dirty="0" err="1"/>
              <a:t>Denominative</a:t>
            </a:r>
            <a:r>
              <a:rPr lang="hu-HU" dirty="0"/>
              <a:t> (</a:t>
            </a:r>
            <a:r>
              <a:rPr lang="hu-HU" dirty="0" err="1"/>
              <a:t>denominális</a:t>
            </a:r>
            <a:r>
              <a:rPr lang="hu-HU" dirty="0"/>
              <a:t> – főnévből képzett – igék)</a:t>
            </a:r>
          </a:p>
        </p:txBody>
      </p:sp>
    </p:spTree>
    <p:extLst>
      <p:ext uri="{BB962C8B-B14F-4D97-AF65-F5344CB8AC3E}">
        <p14:creationId xmlns:p14="http://schemas.microsoft.com/office/powerpoint/2010/main" val="16220958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err="1" smtClean="0"/>
              <a:t>Hiphil</a:t>
            </a:r>
            <a:r>
              <a:rPr lang="hu-HU" i="1" dirty="0" smtClean="0"/>
              <a:t> és </a:t>
            </a:r>
            <a:r>
              <a:rPr lang="hu-HU" i="1" dirty="0" err="1" smtClean="0"/>
              <a:t>hophal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Causative</a:t>
            </a:r>
            <a:r>
              <a:rPr lang="hu-HU" dirty="0" smtClean="0"/>
              <a:t> (műveltető)</a:t>
            </a:r>
          </a:p>
          <a:p>
            <a:r>
              <a:rPr lang="hu-HU" dirty="0" err="1" smtClean="0"/>
              <a:t>Stative</a:t>
            </a:r>
            <a:endParaRPr lang="hu-HU" dirty="0" smtClean="0"/>
          </a:p>
          <a:p>
            <a:r>
              <a:rPr lang="hu-HU" dirty="0" err="1" smtClean="0"/>
              <a:t>Declarative</a:t>
            </a:r>
            <a:endParaRPr lang="hu-HU" dirty="0" smtClean="0"/>
          </a:p>
          <a:p>
            <a:r>
              <a:rPr lang="hu-HU" dirty="0" err="1" smtClean="0"/>
              <a:t>Denominative</a:t>
            </a:r>
            <a:r>
              <a:rPr lang="hu-HU" dirty="0" smtClean="0"/>
              <a:t> (</a:t>
            </a:r>
            <a:r>
              <a:rPr lang="hu-HU" dirty="0" err="1" smtClean="0"/>
              <a:t>denominális</a:t>
            </a:r>
            <a:r>
              <a:rPr lang="hu-HU" dirty="0" smtClean="0"/>
              <a:t> – főnévből képzett – igék)</a:t>
            </a:r>
          </a:p>
          <a:p>
            <a:r>
              <a:rPr lang="hu-HU" dirty="0" err="1" smtClean="0"/>
              <a:t>Permissive</a:t>
            </a:r>
            <a:r>
              <a:rPr lang="hu-HU" dirty="0" smtClean="0"/>
              <a:t> (megengedő)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i="1" dirty="0" err="1" smtClean="0"/>
              <a:t>Hophal</a:t>
            </a:r>
            <a:r>
              <a:rPr lang="hu-HU" dirty="0" smtClean="0"/>
              <a:t>: a </a:t>
            </a:r>
            <a:r>
              <a:rPr lang="hu-HU" i="1" dirty="0" err="1" smtClean="0"/>
              <a:t>hiphil</a:t>
            </a:r>
            <a:r>
              <a:rPr lang="hu-HU" i="1" dirty="0" smtClean="0"/>
              <a:t> </a:t>
            </a:r>
            <a:r>
              <a:rPr lang="hu-HU" dirty="0" smtClean="0"/>
              <a:t>által kifejezett akcióminőségek passzív megfelelője.</a:t>
            </a:r>
            <a:endParaRPr lang="hu-HU" i="1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775976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Házi feladat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889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59758" cy="1325563"/>
          </a:xfrm>
        </p:spPr>
        <p:txBody>
          <a:bodyPr/>
          <a:lstStyle/>
          <a:p>
            <a:r>
              <a:rPr lang="hu-HU" altLang="hu-HU" dirty="0" smtClean="0"/>
              <a:t>Következő órára: olvasandó + házi feladat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838200" y="1578191"/>
            <a:ext cx="10515600" cy="4650126"/>
          </a:xfrm>
        </p:spPr>
        <p:txBody>
          <a:bodyPr/>
          <a:lstStyle/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u="sng" dirty="0" smtClean="0"/>
              <a:t>Elolvasni:</a:t>
            </a:r>
            <a:r>
              <a:rPr lang="hu-HU" altLang="hu-HU" dirty="0" smtClean="0"/>
              <a:t> 3.2-3.3 szakaszok (pp. 53–66).</a:t>
            </a:r>
          </a:p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dirty="0" smtClean="0"/>
              <a:t>Témaválasztás dolgozatra?</a:t>
            </a:r>
            <a:endParaRPr lang="hu-HU" altLang="hu-HU" dirty="0"/>
          </a:p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i="1" dirty="0" err="1" smtClean="0"/>
              <a:t>Lamed-he</a:t>
            </a:r>
            <a:r>
              <a:rPr lang="hu-HU" altLang="hu-HU" dirty="0" smtClean="0"/>
              <a:t> igék: az elsőéves tananyag </a:t>
            </a:r>
            <a:r>
              <a:rPr lang="hu-HU" altLang="hu-HU" u="sng" dirty="0" smtClean="0"/>
              <a:t>átismétlése</a:t>
            </a:r>
            <a:r>
              <a:rPr lang="hu-HU" altLang="hu-HU" dirty="0"/>
              <a:t> </a:t>
            </a:r>
            <a:r>
              <a:rPr lang="hu-HU" altLang="hu-HU" dirty="0" smtClean="0"/>
              <a:t>(összes törzs!)</a:t>
            </a:r>
          </a:p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dirty="0" smtClean="0"/>
              <a:t>Szabadon kiválasztott bibliai versekből</a:t>
            </a:r>
            <a:endParaRPr lang="hu-HU" altLang="hu-HU" dirty="0"/>
          </a:p>
          <a:p>
            <a:pPr marL="539750"/>
            <a:r>
              <a:rPr lang="hu-HU" altLang="hu-HU" dirty="0" smtClean="0"/>
              <a:t>A mára </a:t>
            </a:r>
            <a:r>
              <a:rPr lang="hu-HU" altLang="hu-HU" u="sng" dirty="0" smtClean="0"/>
              <a:t>összegyűjtött 15 igét</a:t>
            </a:r>
            <a:r>
              <a:rPr lang="hu-HU" altLang="hu-HU" sz="2200" dirty="0" smtClean="0"/>
              <a:t>: </a:t>
            </a:r>
            <a:br>
              <a:rPr lang="hu-HU" altLang="hu-HU" sz="2200" dirty="0" smtClean="0"/>
            </a:br>
            <a:r>
              <a:rPr lang="hu-HU" altLang="hu-HU" sz="2000" dirty="0" smtClean="0"/>
              <a:t>(ha túl sok ige azonos törzsből, akkor keressenek továbbiakat)</a:t>
            </a:r>
            <a:endParaRPr lang="hu-HU" altLang="hu-HU" sz="2000" dirty="0"/>
          </a:p>
          <a:p>
            <a:pPr marL="900113" lvl="1">
              <a:lnSpc>
                <a:spcPct val="110000"/>
              </a:lnSpc>
            </a:pPr>
            <a:r>
              <a:rPr lang="hu-HU" altLang="hu-HU" dirty="0" smtClean="0"/>
              <a:t>besorolni a tankönyvi kategóriák </a:t>
            </a:r>
            <a:r>
              <a:rPr lang="hu-HU" altLang="hu-HU" dirty="0"/>
              <a:t>(3.1 alpontjai: akcióminőség, stb.) </a:t>
            </a:r>
            <a:r>
              <a:rPr lang="hu-HU" altLang="hu-HU" dirty="0" smtClean="0"/>
              <a:t>szerint.</a:t>
            </a:r>
            <a:endParaRPr lang="hu-HU" altLang="hu-HU" sz="1200" dirty="0" smtClean="0"/>
          </a:p>
          <a:p>
            <a:pPr marL="900113" lvl="1">
              <a:lnSpc>
                <a:spcPct val="110000"/>
              </a:lnSpc>
            </a:pPr>
            <a:endParaRPr lang="hu-HU" sz="1200" dirty="0" smtClean="0"/>
          </a:p>
          <a:p>
            <a:pPr marL="311150" indent="0">
              <a:lnSpc>
                <a:spcPct val="100000"/>
              </a:lnSpc>
              <a:buNone/>
            </a:pPr>
            <a:r>
              <a:rPr lang="en-US" altLang="hu-HU" dirty="0" smtClean="0"/>
              <a:t>Pap</a:t>
            </a:r>
            <a:r>
              <a:rPr lang="hu-HU" altLang="hu-HU" dirty="0" err="1" smtClean="0"/>
              <a:t>íron</a:t>
            </a:r>
            <a:r>
              <a:rPr lang="hu-HU" altLang="hu-HU" dirty="0" smtClean="0"/>
              <a:t>, a tanszéki titkárságon leadva. Határidő: </a:t>
            </a:r>
            <a:r>
              <a:rPr lang="hu-HU" altLang="hu-HU" b="1" dirty="0" smtClean="0"/>
              <a:t>hétfő</a:t>
            </a:r>
            <a:r>
              <a:rPr lang="hu-HU" altLang="hu-HU" dirty="0" smtClean="0"/>
              <a:t> dél (12:00).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175558"/>
            <a:ext cx="10515600" cy="1325563"/>
          </a:xfrm>
        </p:spPr>
        <p:txBody>
          <a:bodyPr/>
          <a:lstStyle/>
          <a:p>
            <a:pPr algn="ctr"/>
            <a:r>
              <a:rPr lang="hu-HU" i="1" dirty="0" smtClean="0"/>
              <a:t>Viszlát jövő szerdán!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82988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Arnold &amp; </a:t>
            </a:r>
            <a:r>
              <a:rPr lang="hu-HU" dirty="0" err="1" smtClean="0"/>
              <a:t>Choi</a:t>
            </a:r>
            <a:r>
              <a:rPr lang="hu-HU" dirty="0" smtClean="0"/>
              <a:t> 3, 3.1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043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ige morfológiája, </a:t>
            </a:r>
            <a:br>
              <a:rPr lang="hu-HU" dirty="0" smtClean="0"/>
            </a:br>
            <a:r>
              <a:rPr lang="hu-HU" dirty="0" smtClean="0"/>
              <a:t>szintaxisa, szemantikája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546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ige:	</a:t>
            </a:r>
            <a:r>
              <a:rPr lang="hu-HU" sz="3600" dirty="0" smtClean="0"/>
              <a:t>„cselekvést</a:t>
            </a:r>
            <a:r>
              <a:rPr lang="hu-HU" sz="3600" dirty="0"/>
              <a:t>, történést, létezést kifejező szófaj</a:t>
            </a:r>
            <a:r>
              <a:rPr lang="hu-HU" sz="3600" dirty="0" smtClean="0"/>
              <a:t>”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hu-HU" dirty="0" smtClean="0"/>
              <a:t>Szemantika</a:t>
            </a:r>
            <a:r>
              <a:rPr lang="hu-HU" dirty="0"/>
              <a:t>: 	cselekvést, történést, létezést fejez ki.</a:t>
            </a:r>
          </a:p>
          <a:p>
            <a:pPr>
              <a:lnSpc>
                <a:spcPct val="120000"/>
              </a:lnSpc>
            </a:pP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dirty="0"/>
              <a:t>Szintaxis:		a mondatban </a:t>
            </a:r>
            <a:r>
              <a:rPr lang="hu-HU" dirty="0" smtClean="0"/>
              <a:t>az igei </a:t>
            </a:r>
            <a:r>
              <a:rPr lang="hu-HU" dirty="0"/>
              <a:t>állítmányi szerepet </a:t>
            </a:r>
            <a:r>
              <a:rPr lang="hu-HU" dirty="0" smtClean="0"/>
              <a:t>tölt</a:t>
            </a:r>
            <a:r>
              <a:rPr lang="hu-HU" u="sng" dirty="0" smtClean="0"/>
              <a:t>het</a:t>
            </a:r>
            <a:r>
              <a:rPr lang="hu-HU" dirty="0" smtClean="0"/>
              <a:t>i </a:t>
            </a:r>
            <a:r>
              <a:rPr lang="hu-HU" dirty="0"/>
              <a:t>be.</a:t>
            </a:r>
          </a:p>
          <a:p>
            <a:pPr>
              <a:lnSpc>
                <a:spcPct val="120000"/>
              </a:lnSpc>
            </a:pPr>
            <a:endParaRPr lang="hu-HU" sz="1200" dirty="0"/>
          </a:p>
          <a:p>
            <a:pPr>
              <a:lnSpc>
                <a:spcPct val="120000"/>
              </a:lnSpc>
            </a:pPr>
            <a:r>
              <a:rPr lang="hu-HU" dirty="0"/>
              <a:t>Morfológia</a:t>
            </a:r>
            <a:r>
              <a:rPr lang="hu-HU" dirty="0" smtClean="0"/>
              <a:t>:	</a:t>
            </a:r>
            <a:endParaRPr lang="hu-HU" dirty="0"/>
          </a:p>
          <a:p>
            <a:pPr lvl="1">
              <a:lnSpc>
                <a:spcPct val="120000"/>
              </a:lnSpc>
            </a:pPr>
            <a:r>
              <a:rPr lang="hu-HU" u="sng" dirty="0" err="1" smtClean="0"/>
              <a:t>Derivációs</a:t>
            </a:r>
            <a:r>
              <a:rPr lang="hu-HU" dirty="0" smtClean="0"/>
              <a:t> </a:t>
            </a:r>
            <a:r>
              <a:rPr lang="hu-HU" dirty="0"/>
              <a:t>(képzési) morfológia és szóösszetétel: „igeként” viselkedik</a:t>
            </a:r>
            <a:r>
              <a:rPr lang="hu-HU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hu-HU" u="sng" dirty="0" err="1"/>
              <a:t>Inflekciós</a:t>
            </a:r>
            <a:r>
              <a:rPr lang="hu-HU" dirty="0"/>
              <a:t> (ragozási) morfológia: igeragozási paradigma (</a:t>
            </a:r>
            <a:r>
              <a:rPr lang="hu-HU" i="1" dirty="0"/>
              <a:t>c</a:t>
            </a:r>
            <a:r>
              <a:rPr lang="en-US" i="1" dirty="0" err="1"/>
              <a:t>onjugation</a:t>
            </a:r>
            <a:r>
              <a:rPr lang="hu-HU" dirty="0"/>
              <a:t>) szerint:</a:t>
            </a:r>
          </a:p>
          <a:p>
            <a:pPr lvl="2">
              <a:lnSpc>
                <a:spcPct val="120000"/>
              </a:lnSpc>
            </a:pPr>
            <a:r>
              <a:rPr lang="hu-HU" sz="2300" dirty="0" smtClean="0"/>
              <a:t>Idő/aspektus, </a:t>
            </a:r>
            <a:r>
              <a:rPr lang="hu-HU" sz="2300" dirty="0"/>
              <a:t>mód, szám, </a:t>
            </a:r>
            <a:r>
              <a:rPr lang="hu-HU" sz="2300" dirty="0" smtClean="0"/>
              <a:t>személy, nem…</a:t>
            </a:r>
            <a:r>
              <a:rPr lang="en-US" sz="2300" dirty="0" smtClean="0"/>
              <a:t> + f</a:t>
            </a:r>
            <a:r>
              <a:rPr lang="hu-HU" sz="2300" dirty="0" err="1" smtClean="0"/>
              <a:t>őnévi</a:t>
            </a:r>
            <a:r>
              <a:rPr lang="hu-HU" sz="2300" dirty="0" smtClean="0"/>
              <a:t> és melléknévi igenevek…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4872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ige:	</a:t>
            </a:r>
            <a:r>
              <a:rPr lang="hu-HU" sz="3600" dirty="0" smtClean="0"/>
              <a:t>„cselekvést</a:t>
            </a:r>
            <a:r>
              <a:rPr lang="hu-HU" sz="3600" dirty="0"/>
              <a:t>, történést, létezést kifejező szófaj</a:t>
            </a:r>
            <a:r>
              <a:rPr lang="hu-HU" sz="3600" dirty="0" smtClean="0"/>
              <a:t>”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825625"/>
            <a:ext cx="10860741" cy="4817222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hu-HU" dirty="0" smtClean="0"/>
              <a:t>Morfológia:	</a:t>
            </a:r>
            <a:endParaRPr lang="hu-HU" dirty="0"/>
          </a:p>
          <a:p>
            <a:pPr>
              <a:lnSpc>
                <a:spcPct val="110000"/>
              </a:lnSpc>
            </a:pPr>
            <a:r>
              <a:rPr lang="hu-HU" u="sng" dirty="0" err="1"/>
              <a:t>Derivációs</a:t>
            </a:r>
            <a:r>
              <a:rPr lang="hu-HU" dirty="0"/>
              <a:t> (képzési) </a:t>
            </a:r>
            <a:r>
              <a:rPr lang="hu-HU" dirty="0" smtClean="0"/>
              <a:t>morfológia: </a:t>
            </a:r>
            <a:r>
              <a:rPr lang="hu-HU" sz="2400" dirty="0" smtClean="0"/>
              <a:t>a világ nyelveiben képzők és szóösszetétel.</a:t>
            </a:r>
            <a:endParaRPr lang="hu-HU" sz="2400" dirty="0"/>
          </a:p>
          <a:p>
            <a:pPr lvl="1">
              <a:lnSpc>
                <a:spcPct val="110000"/>
              </a:lnSpc>
            </a:pPr>
            <a:r>
              <a:rPr lang="hu-HU" dirty="0" smtClean="0"/>
              <a:t>De a </a:t>
            </a:r>
            <a:r>
              <a:rPr lang="hu-HU" dirty="0"/>
              <a:t>sémi nyelvekben nincsenek képzők, </a:t>
            </a:r>
            <a:r>
              <a:rPr lang="hu-HU" dirty="0" smtClean="0"/>
              <a:t>és</a:t>
            </a:r>
            <a:br>
              <a:rPr lang="hu-HU" dirty="0" smtClean="0"/>
            </a:br>
            <a:r>
              <a:rPr lang="hu-HU" dirty="0" smtClean="0"/>
              <a:t>nincs </a:t>
            </a:r>
            <a:r>
              <a:rPr lang="hu-HU" dirty="0"/>
              <a:t>szóösszetétel </a:t>
            </a:r>
            <a:r>
              <a:rPr lang="hu-HU" sz="1800" dirty="0" smtClean="0"/>
              <a:t>(</a:t>
            </a:r>
            <a:r>
              <a:rPr lang="hu-HU" sz="1800" dirty="0"/>
              <a:t>kivéve </a:t>
            </a:r>
            <a:r>
              <a:rPr lang="hu-HU" sz="1800" dirty="0" err="1" smtClean="0"/>
              <a:t>constructus-os</a:t>
            </a:r>
            <a:r>
              <a:rPr lang="hu-HU" sz="1800" dirty="0" smtClean="0"/>
              <a:t> </a:t>
            </a:r>
            <a:r>
              <a:rPr lang="hu-HU" sz="1800" dirty="0"/>
              <a:t>szerkezetet: </a:t>
            </a:r>
            <a:r>
              <a:rPr lang="hu-HU" sz="1800" dirty="0" smtClean="0"/>
              <a:t>főnévből [</a:t>
            </a:r>
            <a:r>
              <a:rPr lang="hu-HU" sz="1800" dirty="0" err="1" smtClean="0"/>
              <a:t>mn-ből</a:t>
            </a:r>
            <a:r>
              <a:rPr lang="hu-HU" sz="1800" dirty="0" smtClean="0"/>
              <a:t>] főnevet [</a:t>
            </a:r>
            <a:r>
              <a:rPr lang="hu-HU" sz="1800" dirty="0" err="1" smtClean="0"/>
              <a:t>mn-et</a:t>
            </a:r>
            <a:r>
              <a:rPr lang="hu-HU" sz="1800" dirty="0" smtClean="0"/>
              <a:t>] </a:t>
            </a:r>
            <a:r>
              <a:rPr lang="hu-HU" sz="1800" dirty="0"/>
              <a:t>hoz létre), </a:t>
            </a:r>
            <a:r>
              <a:rPr lang="hu-HU" sz="1800" dirty="0" smtClean="0"/>
              <a:t/>
            </a:r>
            <a:br>
              <a:rPr lang="hu-HU" sz="1800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>de vannak </a:t>
            </a:r>
            <a:r>
              <a:rPr lang="hu-HU" u="sng" dirty="0"/>
              <a:t>igetörzsek</a:t>
            </a:r>
            <a:r>
              <a:rPr lang="hu-HU" dirty="0"/>
              <a:t>: igéből igét „képez”. 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Főnévből igeképzés (</a:t>
            </a:r>
            <a:r>
              <a:rPr lang="hu-HU" dirty="0" err="1" smtClean="0"/>
              <a:t>denominális</a:t>
            </a:r>
            <a:r>
              <a:rPr lang="hu-HU" dirty="0" smtClean="0"/>
              <a:t> igék </a:t>
            </a:r>
            <a:r>
              <a:rPr lang="hu-HU" dirty="0"/>
              <a:t>= </a:t>
            </a:r>
            <a:r>
              <a:rPr lang="hu-HU" i="1" dirty="0" err="1" smtClean="0"/>
              <a:t>denominative</a:t>
            </a:r>
            <a:r>
              <a:rPr lang="hu-HU" i="1" dirty="0" smtClean="0"/>
              <a:t> </a:t>
            </a:r>
            <a:r>
              <a:rPr lang="hu-HU" i="1" dirty="0" err="1" smtClean="0"/>
              <a:t>verbs</a:t>
            </a:r>
            <a:r>
              <a:rPr lang="hu-HU" dirty="0" smtClean="0"/>
              <a:t>)</a:t>
            </a:r>
            <a:endParaRPr lang="hu-HU" dirty="0"/>
          </a:p>
          <a:p>
            <a:pPr>
              <a:lnSpc>
                <a:spcPct val="110000"/>
              </a:lnSpc>
            </a:pPr>
            <a:endParaRPr lang="hu-HU" sz="1200" u="sng" dirty="0" smtClean="0"/>
          </a:p>
          <a:p>
            <a:pPr>
              <a:lnSpc>
                <a:spcPct val="110000"/>
              </a:lnSpc>
            </a:pPr>
            <a:r>
              <a:rPr lang="hu-HU" u="sng" dirty="0" err="1" smtClean="0"/>
              <a:t>Inflekciós</a:t>
            </a:r>
            <a:r>
              <a:rPr lang="hu-HU" dirty="0" smtClean="0"/>
              <a:t> (ragozási) morfológia</a:t>
            </a:r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326289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ige:	</a:t>
            </a:r>
            <a:r>
              <a:rPr lang="hu-HU" sz="3600" dirty="0" smtClean="0"/>
              <a:t>„cselekvést</a:t>
            </a:r>
            <a:r>
              <a:rPr lang="hu-HU" sz="3600" dirty="0"/>
              <a:t>, történést, létezést kifejező szófaj</a:t>
            </a:r>
            <a:r>
              <a:rPr lang="hu-HU" sz="3600" dirty="0" smtClean="0"/>
              <a:t>”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hu-HU" dirty="0" smtClean="0"/>
              <a:t>Morfológia:	</a:t>
            </a:r>
            <a:endParaRPr lang="hu-HU" dirty="0"/>
          </a:p>
          <a:p>
            <a:pPr>
              <a:lnSpc>
                <a:spcPct val="120000"/>
              </a:lnSpc>
            </a:pPr>
            <a:r>
              <a:rPr lang="hu-HU" u="sng" dirty="0" err="1"/>
              <a:t>Derivációs</a:t>
            </a:r>
            <a:r>
              <a:rPr lang="hu-HU" dirty="0"/>
              <a:t> (képzési) morfológia </a:t>
            </a:r>
            <a:endParaRPr lang="hu-HU" dirty="0" smtClean="0"/>
          </a:p>
          <a:p>
            <a:pPr>
              <a:lnSpc>
                <a:spcPct val="120000"/>
              </a:lnSpc>
            </a:pPr>
            <a:endParaRPr lang="hu-HU" u="sng" dirty="0"/>
          </a:p>
          <a:p>
            <a:pPr>
              <a:lnSpc>
                <a:spcPct val="120000"/>
              </a:lnSpc>
            </a:pPr>
            <a:r>
              <a:rPr lang="hu-HU" u="sng" dirty="0" err="1" smtClean="0"/>
              <a:t>Inflekciós</a:t>
            </a:r>
            <a:r>
              <a:rPr lang="hu-HU" dirty="0" smtClean="0"/>
              <a:t> </a:t>
            </a:r>
            <a:r>
              <a:rPr lang="hu-HU" dirty="0"/>
              <a:t>(ragozási) morfológia: igeragozási paradigma </a:t>
            </a:r>
            <a:r>
              <a:rPr lang="hu-HU" dirty="0" smtClean="0"/>
              <a:t>(</a:t>
            </a:r>
            <a:r>
              <a:rPr lang="en-US" i="1" dirty="0" smtClean="0"/>
              <a:t>conjugation</a:t>
            </a:r>
            <a:r>
              <a:rPr lang="hu-HU" dirty="0" smtClean="0"/>
              <a:t>):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Idő/aspektus, mód, szám, személy (és nem, stb.) szerinti paradigma</a:t>
            </a:r>
          </a:p>
          <a:p>
            <a:pPr lvl="1">
              <a:lnSpc>
                <a:spcPct val="120000"/>
              </a:lnSpc>
            </a:pPr>
            <a:r>
              <a:rPr lang="hu-HU" i="1" dirty="0" err="1" smtClean="0"/>
              <a:t>Non-finit</a:t>
            </a:r>
            <a:r>
              <a:rPr lang="hu-HU" dirty="0" smtClean="0"/>
              <a:t> alakok: igenevek (</a:t>
            </a:r>
            <a:r>
              <a:rPr lang="hu-HU" i="1" dirty="0" smtClean="0"/>
              <a:t>participium</a:t>
            </a:r>
            <a:r>
              <a:rPr lang="hu-HU" dirty="0" smtClean="0"/>
              <a:t>, </a:t>
            </a:r>
            <a:r>
              <a:rPr lang="hu-HU" i="1" dirty="0" err="1" smtClean="0"/>
              <a:t>infinitivus</a:t>
            </a:r>
            <a:r>
              <a:rPr lang="hu-HU" dirty="0" smtClean="0"/>
              <a:t>…), stb.      </a:t>
            </a:r>
            <a:r>
              <a:rPr lang="hu-HU" sz="1800" i="1" dirty="0" smtClean="0"/>
              <a:t> (Ld. a következő diát!)</a:t>
            </a:r>
          </a:p>
          <a:p>
            <a:pPr marL="0" indent="0">
              <a:lnSpc>
                <a:spcPct val="120000"/>
              </a:lnSpc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5121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ige:	</a:t>
            </a:r>
            <a:r>
              <a:rPr lang="hu-HU" sz="3600" dirty="0" smtClean="0"/>
              <a:t>„cselekvést</a:t>
            </a:r>
            <a:r>
              <a:rPr lang="hu-HU" sz="3600" dirty="0"/>
              <a:t>, történést, létezést kifejező szófaj</a:t>
            </a:r>
            <a:r>
              <a:rPr lang="hu-HU" sz="3600" dirty="0" smtClean="0"/>
              <a:t>”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586752"/>
            <a:ext cx="10712824" cy="4760259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hu-HU" dirty="0" smtClean="0"/>
              <a:t>Szintaxis: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A </a:t>
            </a:r>
            <a:r>
              <a:rPr lang="hu-HU" dirty="0"/>
              <a:t>mondatban </a:t>
            </a:r>
            <a:r>
              <a:rPr lang="hu-HU" dirty="0" smtClean="0"/>
              <a:t>az igei </a:t>
            </a:r>
            <a:r>
              <a:rPr lang="hu-HU" dirty="0"/>
              <a:t>állítmányi szerepet tölti </a:t>
            </a:r>
            <a:r>
              <a:rPr lang="hu-HU" dirty="0" smtClean="0"/>
              <a:t>be: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Tehát van alanya, tárgya, stb.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[Első közelítésben] olyan cselekvés, történést, létezést fejez ki, amelyet az alany hajt végre, amely a tárgyra irányul, valamikor, valahol zajlik, stb.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hu-HU" dirty="0" smtClean="0">
                <a:sym typeface="Wingdings" panose="05000000000000000000" pitchFamily="2" charset="2"/>
              </a:rPr>
              <a:t> </a:t>
            </a:r>
            <a:r>
              <a:rPr lang="hu-HU" i="1" dirty="0" err="1" smtClean="0">
                <a:sym typeface="Wingdings" panose="05000000000000000000" pitchFamily="2" charset="2"/>
              </a:rPr>
              <a:t>finit</a:t>
            </a:r>
            <a:r>
              <a:rPr lang="hu-HU" i="1" dirty="0" smtClean="0">
                <a:sym typeface="Wingdings" panose="05000000000000000000" pitchFamily="2" charset="2"/>
              </a:rPr>
              <a:t> igealakok</a:t>
            </a:r>
            <a:r>
              <a:rPr lang="en-US" i="1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(</a:t>
            </a:r>
            <a:r>
              <a:rPr lang="en-US" dirty="0" err="1" smtClean="0">
                <a:sym typeface="Wingdings" panose="05000000000000000000" pitchFamily="2" charset="2"/>
              </a:rPr>
              <a:t>ragozott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szem</a:t>
            </a:r>
            <a:r>
              <a:rPr lang="hu-HU" dirty="0" err="1" smtClean="0">
                <a:sym typeface="Wingdings" panose="05000000000000000000" pitchFamily="2" charset="2"/>
              </a:rPr>
              <a:t>élyragozott</a:t>
            </a:r>
            <a:r>
              <a:rPr lang="hu-HU" dirty="0" smtClean="0">
                <a:sym typeface="Wingdings" panose="05000000000000000000" pitchFamily="2" charset="2"/>
              </a:rPr>
              <a:t>)</a:t>
            </a:r>
            <a:endParaRPr lang="hu-HU" dirty="0" smtClean="0"/>
          </a:p>
          <a:p>
            <a:pPr>
              <a:lnSpc>
                <a:spcPct val="120000"/>
              </a:lnSpc>
            </a:pPr>
            <a:r>
              <a:rPr lang="hu-HU" dirty="0" smtClean="0"/>
              <a:t>Vagy egyéb szerepet tölt be… 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>Például főnévként, melléknévként, határozószóként viselkedik a mondatban.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hu-HU" dirty="0">
                <a:sym typeface="Wingdings" panose="05000000000000000000" pitchFamily="2" charset="2"/>
              </a:rPr>
              <a:t> </a:t>
            </a:r>
            <a:r>
              <a:rPr lang="hu-HU" i="1" dirty="0" err="1" smtClean="0">
                <a:sym typeface="Wingdings" panose="05000000000000000000" pitchFamily="2" charset="2"/>
              </a:rPr>
              <a:t>non-finit</a:t>
            </a:r>
            <a:r>
              <a:rPr lang="hu-HU" i="1" dirty="0" smtClean="0">
                <a:sym typeface="Wingdings" panose="05000000000000000000" pitchFamily="2" charset="2"/>
              </a:rPr>
              <a:t> igealakok </a:t>
            </a:r>
            <a:r>
              <a:rPr lang="en-US" dirty="0" smtClean="0">
                <a:sym typeface="Wingdings" panose="05000000000000000000" pitchFamily="2" charset="2"/>
              </a:rPr>
              <a:t>(</a:t>
            </a:r>
            <a:r>
              <a:rPr lang="hu-HU" dirty="0" smtClean="0">
                <a:sym typeface="Wingdings" panose="05000000000000000000" pitchFamily="2" charset="2"/>
              </a:rPr>
              <a:t>nem </a:t>
            </a:r>
            <a:r>
              <a:rPr lang="en-US" dirty="0" err="1" smtClean="0">
                <a:sym typeface="Wingdings" panose="05000000000000000000" pitchFamily="2" charset="2"/>
              </a:rPr>
              <a:t>ragozott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hu-HU" dirty="0" smtClean="0">
                <a:sym typeface="Wingdings" panose="05000000000000000000" pitchFamily="2" charset="2"/>
              </a:rPr>
              <a:t>nem </a:t>
            </a:r>
            <a:r>
              <a:rPr lang="en-US" dirty="0" err="1" smtClean="0">
                <a:sym typeface="Wingdings" panose="05000000000000000000" pitchFamily="2" charset="2"/>
              </a:rPr>
              <a:t>szem</a:t>
            </a:r>
            <a:r>
              <a:rPr lang="hu-HU" dirty="0" err="1" smtClean="0">
                <a:sym typeface="Wingdings" panose="05000000000000000000" pitchFamily="2" charset="2"/>
              </a:rPr>
              <a:t>élyragozott</a:t>
            </a:r>
            <a:r>
              <a:rPr lang="hu-HU" dirty="0" smtClean="0">
                <a:sym typeface="Wingdings" panose="05000000000000000000" pitchFamily="2" charset="2"/>
              </a:rPr>
              <a:t>)</a:t>
            </a:r>
            <a:endParaRPr lang="hu-HU" dirty="0"/>
          </a:p>
          <a:p>
            <a:pPr>
              <a:lnSpc>
                <a:spcPct val="120000"/>
              </a:lnSpc>
            </a:pPr>
            <a:endParaRPr lang="hu-HU" sz="1200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2085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Mondatrészek: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alany</a:t>
            </a:r>
            <a:r>
              <a:rPr lang="hu-HU" dirty="0" smtClean="0"/>
              <a:t>, </a:t>
            </a:r>
            <a:r>
              <a:rPr lang="hu-HU" dirty="0" smtClean="0">
                <a:solidFill>
                  <a:srgbClr val="C00000"/>
                </a:solidFill>
              </a:rPr>
              <a:t>tárgy</a:t>
            </a:r>
            <a:r>
              <a:rPr lang="hu-HU" dirty="0" smtClean="0"/>
              <a:t>, </a:t>
            </a:r>
            <a:r>
              <a:rPr lang="hu-HU" dirty="0" smtClean="0">
                <a:solidFill>
                  <a:schemeClr val="accent2"/>
                </a:solidFill>
              </a:rPr>
              <a:t>eszközhatározó</a:t>
            </a:r>
            <a:r>
              <a:rPr lang="hu-HU" dirty="0" smtClean="0"/>
              <a:t>…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113613"/>
            <a:ext cx="10515600" cy="4063350"/>
          </a:xfrm>
        </p:spPr>
        <p:txBody>
          <a:bodyPr/>
          <a:lstStyle/>
          <a:p>
            <a:pPr marL="514350" indent="-514350">
              <a:buAutoNum type="arabicParenBoth"/>
            </a:pPr>
            <a:r>
              <a:rPr lang="hu-HU" dirty="0" smtClean="0"/>
              <a:t>A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férfi</a:t>
            </a:r>
            <a:r>
              <a:rPr lang="hu-HU" dirty="0" smtClean="0"/>
              <a:t> összetörte a </a:t>
            </a:r>
            <a:r>
              <a:rPr lang="hu-HU" dirty="0" smtClean="0">
                <a:solidFill>
                  <a:srgbClr val="C00000"/>
                </a:solidFill>
              </a:rPr>
              <a:t>vázát</a:t>
            </a:r>
            <a:r>
              <a:rPr lang="hu-HU" dirty="0" smtClean="0"/>
              <a:t> a </a:t>
            </a:r>
            <a:r>
              <a:rPr lang="hu-HU" dirty="0" smtClean="0">
                <a:solidFill>
                  <a:schemeClr val="accent2"/>
                </a:solidFill>
              </a:rPr>
              <a:t>kalapáccsal</a:t>
            </a:r>
            <a:r>
              <a:rPr lang="hu-HU" dirty="0" smtClean="0"/>
              <a:t>.</a:t>
            </a:r>
          </a:p>
          <a:p>
            <a:pPr marL="514350" indent="-514350">
              <a:buAutoNum type="arabicParenBoth"/>
            </a:pPr>
            <a:r>
              <a:rPr lang="hu-HU" dirty="0" smtClean="0"/>
              <a:t>A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férfi</a:t>
            </a:r>
            <a:r>
              <a:rPr lang="hu-HU" dirty="0" smtClean="0"/>
              <a:t> összetörte a </a:t>
            </a:r>
            <a:r>
              <a:rPr lang="hu-HU" dirty="0" smtClean="0">
                <a:solidFill>
                  <a:srgbClr val="C00000"/>
                </a:solidFill>
              </a:rPr>
              <a:t>vázát</a:t>
            </a:r>
            <a:r>
              <a:rPr lang="hu-HU" dirty="0" smtClean="0"/>
              <a:t>.</a:t>
            </a:r>
          </a:p>
          <a:p>
            <a:pPr marL="514350" indent="-514350">
              <a:buAutoNum type="arabicParenBoth"/>
            </a:pPr>
            <a:r>
              <a:rPr lang="hu-HU" dirty="0" smtClean="0"/>
              <a:t>A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kalapács</a:t>
            </a:r>
            <a:r>
              <a:rPr lang="hu-HU" dirty="0" smtClean="0"/>
              <a:t> összetörte a </a:t>
            </a:r>
            <a:r>
              <a:rPr lang="hu-HU" dirty="0" smtClean="0">
                <a:solidFill>
                  <a:srgbClr val="C00000"/>
                </a:solidFill>
              </a:rPr>
              <a:t>vázát</a:t>
            </a:r>
            <a:r>
              <a:rPr lang="hu-HU" dirty="0" smtClean="0"/>
              <a:t>.</a:t>
            </a:r>
          </a:p>
          <a:p>
            <a:pPr marL="514350" indent="-514350">
              <a:buAutoNum type="arabicParenBoth"/>
            </a:pPr>
            <a:r>
              <a:rPr lang="hu-HU" dirty="0" smtClean="0"/>
              <a:t>A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váza</a:t>
            </a:r>
            <a:r>
              <a:rPr lang="hu-HU" dirty="0" smtClean="0"/>
              <a:t> összetört.</a:t>
            </a:r>
          </a:p>
          <a:p>
            <a:pPr marL="514350" indent="-514350">
              <a:buAutoNum type="arabicParenBoth"/>
            </a:pPr>
            <a:r>
              <a:rPr lang="hu-HU" dirty="0" smtClean="0"/>
              <a:t>A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szél</a:t>
            </a:r>
            <a:r>
              <a:rPr lang="hu-HU" dirty="0" smtClean="0"/>
              <a:t> összetörte a </a:t>
            </a:r>
            <a:r>
              <a:rPr lang="hu-HU" dirty="0" smtClean="0">
                <a:solidFill>
                  <a:srgbClr val="FF0000"/>
                </a:solidFill>
              </a:rPr>
              <a:t>vázát</a:t>
            </a:r>
            <a:r>
              <a:rPr lang="hu-HU" dirty="0" smtClean="0"/>
              <a:t>.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(6) # A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kalapács</a:t>
            </a:r>
            <a:r>
              <a:rPr lang="hu-HU" dirty="0" smtClean="0"/>
              <a:t> összetörte a </a:t>
            </a:r>
            <a:r>
              <a:rPr lang="hu-HU" dirty="0" smtClean="0">
                <a:solidFill>
                  <a:srgbClr val="C00000"/>
                </a:solidFill>
              </a:rPr>
              <a:t>vázát</a:t>
            </a:r>
            <a:r>
              <a:rPr lang="hu-HU" dirty="0" smtClean="0"/>
              <a:t> a </a:t>
            </a:r>
            <a:r>
              <a:rPr lang="hu-HU" dirty="0" smtClean="0">
                <a:solidFill>
                  <a:schemeClr val="accent2">
                    <a:lumMod val="75000"/>
                  </a:schemeClr>
                </a:solidFill>
              </a:rPr>
              <a:t>férfival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395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493</Words>
  <Application>Microsoft Office PowerPoint</Application>
  <PresentationFormat>Szélesvásznú</PresentationFormat>
  <Paragraphs>177</Paragraphs>
  <Slides>27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Office-téma</vt:lpstr>
      <vt:lpstr>Klasszikus héber nyelv 4.: Szintaxis</vt:lpstr>
      <vt:lpstr>Ismétlés: igeragozás</vt:lpstr>
      <vt:lpstr>Arnold &amp; Choi 3, 3.1</vt:lpstr>
      <vt:lpstr>Az ige morfológiája,  szintaxisa, szemantikája</vt:lpstr>
      <vt:lpstr>Az ige: „cselekvést, történést, létezést kifejező szófaj”</vt:lpstr>
      <vt:lpstr>Az ige: „cselekvést, történést, létezést kifejező szófaj”</vt:lpstr>
      <vt:lpstr>Az ige: „cselekvést, történést, létezést kifejező szófaj”</vt:lpstr>
      <vt:lpstr>Az ige: „cselekvést, történést, létezést kifejező szófaj”</vt:lpstr>
      <vt:lpstr>Mondatrészek: alany, tárgy, eszközhatározó…</vt:lpstr>
      <vt:lpstr>Tematikus szerepek: ágens, páciens, eszköz…</vt:lpstr>
      <vt:lpstr>Szintaxis (mondattan)  Szemantika (jelentéstan)</vt:lpstr>
      <vt:lpstr>Tematikus szerepek (Forrás: Kiefer F. (szerk): Strukturális Magyar Nyelvtan 1. Mondattan, Akadémiai Kiadó, 1992, p. 902.)</vt:lpstr>
      <vt:lpstr>Az igék típusai a vonzatszerkezetük szerint</vt:lpstr>
      <vt:lpstr>Az igék típusai a vonzatszerkezetük szerint</vt:lpstr>
      <vt:lpstr>Az igék típusai a vonzatszerkezetük szerint</vt:lpstr>
      <vt:lpstr>Az ige: „cselekvést, történést, létezést kifejező szófaj”</vt:lpstr>
      <vt:lpstr>Igeidő, igeszemlélet, akcióminőség </vt:lpstr>
      <vt:lpstr>Az igetörzsek szemantikája</vt:lpstr>
      <vt:lpstr>Mi az, hogy „igetörzs”?  Avagy: a különböző szótárak eltérő logikája mögött mi húzódik meg?</vt:lpstr>
      <vt:lpstr>Qal</vt:lpstr>
      <vt:lpstr>Niphal</vt:lpstr>
      <vt:lpstr>Piel és pual</vt:lpstr>
      <vt:lpstr>Hithpael</vt:lpstr>
      <vt:lpstr>Hiphil és hophal</vt:lpstr>
      <vt:lpstr>Házi feladat</vt:lpstr>
      <vt:lpstr>Következő órára: olvasandó + házi feladat</vt:lpstr>
      <vt:lpstr>Viszlát jövő szerdán!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birot</dc:creator>
  <cp:lastModifiedBy>birot</cp:lastModifiedBy>
  <cp:revision>189</cp:revision>
  <dcterms:created xsi:type="dcterms:W3CDTF">2014-09-05T15:07:34Z</dcterms:created>
  <dcterms:modified xsi:type="dcterms:W3CDTF">2014-10-15T11:24:53Z</dcterms:modified>
</cp:coreProperties>
</file>