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97" r:id="rId4"/>
    <p:sldId id="351" r:id="rId5"/>
    <p:sldId id="345" r:id="rId6"/>
    <p:sldId id="330" r:id="rId7"/>
    <p:sldId id="339" r:id="rId8"/>
    <p:sldId id="344" r:id="rId9"/>
    <p:sldId id="347" r:id="rId10"/>
    <p:sldId id="350" r:id="rId11"/>
    <p:sldId id="327" r:id="rId12"/>
    <p:sldId id="348" r:id="rId13"/>
    <p:sldId id="361" r:id="rId14"/>
    <p:sldId id="362" r:id="rId15"/>
    <p:sldId id="349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360" r:id="rId25"/>
    <p:sldId id="285" r:id="rId26"/>
    <p:sldId id="258" r:id="rId27"/>
    <p:sldId id="287" r:id="rId28"/>
  </p:sldIdLst>
  <p:sldSz cx="12192000" cy="6858000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B96A2-F6AD-4F15-BF3E-38414CACD252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3518F-DECE-45B8-A42A-7E197023378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074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EE26-CDED-4E89-AA28-EC9B08504758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ACE9A-8CD8-440F-9F3A-949B85CD4B7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110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8015-61BF-435C-8270-63443FC15B07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F58B1-4003-4C18-9129-C21E15263C7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292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AC76B-5275-45E9-8D7A-D9670D3DE57B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92F0A-09A5-4DF6-8C53-0000FAC0540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3627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4B024-D166-46F5-A7B9-5264B246E624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0883-FD5F-4D26-A6DC-FE9B8C5D0E3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981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9FC10-A453-43C6-B48B-7735C177838B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C8D1C-6EDC-4A89-968F-9B1B6EAAD86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893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F7373-91E0-4457-BD3B-789C7A1E2ACE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8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C6006-606D-46E7-B42A-0814BB48453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081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79B3-6823-4BEC-866F-9F25D7089105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4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43FC7-6D27-4CCB-95F1-1DAFD9303B1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04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49251-DAFF-48CC-8CBD-7A54AE7CB94E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3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3125E-EFB4-4074-8D73-523A924201F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228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08E6A-6928-4D79-95FC-F9FF8B453948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3EE7-7E4D-4F8E-84B4-C5A8E9278E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281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62A19-851A-49C5-AB58-A9E17A2209CD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6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B44E5-4111-4603-975D-39044B2BE00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267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ím hely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027" name="Szöveg hely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C4879-521B-4723-ADBB-7C4F2CCDB267}" type="datetimeFigureOut">
              <a:rPr lang="hu-HU"/>
              <a:pPr>
                <a:defRPr/>
              </a:pPr>
              <a:t>2014.10.22.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A1A4D1-7CB0-4C90-85C5-243D6F73008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1524000" y="315543"/>
            <a:ext cx="9144000" cy="2387600"/>
          </a:xfrm>
        </p:spPr>
        <p:txBody>
          <a:bodyPr/>
          <a:lstStyle/>
          <a:p>
            <a:r>
              <a:rPr lang="hu-HU" b="1" dirty="0"/>
              <a:t>Klasszikus héber nyelv 4.: Szintaxis</a:t>
            </a:r>
            <a:endParaRPr lang="hu-HU" altLang="hu-HU" b="1" dirty="0" smtClean="0"/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1524000" y="3294533"/>
            <a:ext cx="9144000" cy="1169894"/>
          </a:xfrm>
        </p:spPr>
        <p:txBody>
          <a:bodyPr/>
          <a:lstStyle/>
          <a:p>
            <a:r>
              <a:rPr lang="hu-HU" dirty="0" smtClean="0"/>
              <a:t>BBN-HEB11-204</a:t>
            </a:r>
          </a:p>
          <a:p>
            <a:r>
              <a:rPr lang="hu-HU" altLang="hu-HU" dirty="0" smtClean="0"/>
              <a:t>Koltai Kornélia, </a:t>
            </a:r>
            <a:r>
              <a:rPr lang="hu-HU" altLang="hu-HU" dirty="0" err="1" smtClean="0"/>
              <a:t>Biró</a:t>
            </a:r>
            <a:r>
              <a:rPr lang="hu-HU" altLang="hu-HU" dirty="0" smtClean="0"/>
              <a:t> Tamás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3805519" y="4961965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i="1" dirty="0" smtClean="0"/>
              <a:t>2014. </a:t>
            </a:r>
            <a:r>
              <a:rPr lang="hu-HU" sz="2400" i="1" smtClean="0"/>
              <a:t>október 22.</a:t>
            </a:r>
            <a:endParaRPr lang="hu-H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Ige: „cselekvést, történést, létezést” fejez ki: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Az ige szemantikája: vonzatok/szerepek/bővítmények/módosítók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+ belső szerkezet</a:t>
            </a:r>
          </a:p>
          <a:p>
            <a:r>
              <a:rPr lang="hu-HU" dirty="0" smtClean="0"/>
              <a:t>A „cselekvés, történés, létezés” szerkezete:</a:t>
            </a:r>
          </a:p>
          <a:p>
            <a:endParaRPr lang="hu-HU" i="1" dirty="0" smtClean="0"/>
          </a:p>
          <a:p>
            <a:endParaRPr lang="hu-HU" i="1" dirty="0" smtClean="0"/>
          </a:p>
          <a:p>
            <a:pPr marL="0" indent="0">
              <a:buNone/>
            </a:pPr>
            <a:endParaRPr lang="hu-HU" i="1" dirty="0" smtClean="0"/>
          </a:p>
          <a:p>
            <a:r>
              <a:rPr lang="hu-HU" dirty="0" smtClean="0"/>
              <a:t>Időszerkezet:</a:t>
            </a:r>
          </a:p>
          <a:p>
            <a:pPr lvl="1"/>
            <a:r>
              <a:rPr lang="hu-HU" dirty="0" smtClean="0"/>
              <a:t>Külső időszerkezet</a:t>
            </a:r>
          </a:p>
          <a:p>
            <a:pPr lvl="1"/>
            <a:r>
              <a:rPr lang="hu-HU" dirty="0" smtClean="0"/>
              <a:t>Belső időszerkezet</a:t>
            </a: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231034"/>
              </p:ext>
            </p:extLst>
          </p:nvPr>
        </p:nvGraphicFramePr>
        <p:xfrm>
          <a:off x="1190171" y="3387778"/>
          <a:ext cx="10381131" cy="86713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62278"/>
                <a:gridCol w="1298537"/>
                <a:gridCol w="1559859"/>
                <a:gridCol w="1869141"/>
                <a:gridCol w="1465729"/>
                <a:gridCol w="3025587"/>
              </a:tblGrid>
              <a:tr h="440417"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Valaki</a:t>
                      </a:r>
                      <a:endParaRPr lang="hu-H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valahol</a:t>
                      </a:r>
                      <a:endParaRPr lang="hu-H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valamikor</a:t>
                      </a:r>
                      <a:endParaRPr lang="hu-H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>
                          <a:solidFill>
                            <a:srgbClr val="C00000"/>
                          </a:solidFill>
                        </a:rPr>
                        <a:t>valamit tesz</a:t>
                      </a:r>
                      <a:endParaRPr lang="hu-HU" sz="2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valakivel</a:t>
                      </a:r>
                      <a:endParaRPr lang="hu-H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dirty="0" smtClean="0"/>
                        <a:t>valami segítségével…</a:t>
                      </a:r>
                      <a:endParaRPr lang="hu-HU" sz="2200" dirty="0"/>
                    </a:p>
                  </a:txBody>
                  <a:tcPr/>
                </a:tc>
              </a:tr>
              <a:tr h="367603">
                <a:tc>
                  <a:txBody>
                    <a:bodyPr/>
                    <a:lstStyle/>
                    <a:p>
                      <a:r>
                        <a:rPr lang="hu-HU" sz="2200" cap="small" baseline="0" dirty="0" smtClean="0"/>
                        <a:t>ágens</a:t>
                      </a:r>
                      <a:endParaRPr lang="hu-HU" sz="2200" cap="sm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cap="small" baseline="0" dirty="0" smtClean="0"/>
                        <a:t>hely</a:t>
                      </a:r>
                      <a:endParaRPr lang="hu-HU" sz="2200" cap="sm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cap="small" baseline="0" dirty="0" smtClean="0"/>
                        <a:t>idő</a:t>
                      </a:r>
                      <a:endParaRPr lang="hu-HU" sz="2200" cap="sm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sz="2200" cap="sm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cap="small" baseline="0" dirty="0" smtClean="0"/>
                        <a:t>páciens</a:t>
                      </a:r>
                      <a:endParaRPr lang="hu-HU" sz="2200" cap="small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2200" cap="small" baseline="0" dirty="0" smtClean="0"/>
                        <a:t>eszköz...</a:t>
                      </a:r>
                      <a:endParaRPr lang="hu-HU" sz="2200" cap="small" baseline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Egyenes összekötő nyíllal 17"/>
          <p:cNvCxnSpPr/>
          <p:nvPr/>
        </p:nvCxnSpPr>
        <p:spPr>
          <a:xfrm flipH="1">
            <a:off x="2026536" y="4284895"/>
            <a:ext cx="1828800" cy="63201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9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ige:	</a:t>
            </a:r>
            <a:r>
              <a:rPr lang="hu-HU" sz="3600" dirty="0" smtClean="0"/>
              <a:t>„cselekvést</a:t>
            </a:r>
            <a:r>
              <a:rPr lang="hu-HU" sz="3600" dirty="0"/>
              <a:t>, történést, létezést kifejező szófaj</a:t>
            </a:r>
            <a:r>
              <a:rPr lang="hu-HU" sz="3600" dirty="0" smtClean="0"/>
              <a:t>”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7125" y="1825625"/>
            <a:ext cx="11381589" cy="4351338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hu-HU" dirty="0" smtClean="0"/>
              <a:t>Szemantika</a:t>
            </a:r>
            <a:r>
              <a:rPr lang="hu-HU" dirty="0"/>
              <a:t>: 	cselekvést, történést, létezést fejez ki</a:t>
            </a:r>
            <a:r>
              <a:rPr lang="hu-HU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hu-HU" dirty="0" smtClean="0"/>
              <a:t>(</a:t>
            </a:r>
            <a:r>
              <a:rPr lang="hu-HU" u="sng" dirty="0" smtClean="0"/>
              <a:t>Külső</a:t>
            </a:r>
            <a:r>
              <a:rPr lang="hu-HU" dirty="0" smtClean="0"/>
              <a:t>) idő: „cselekvés, történést, létezés” végbemenetelének időpontja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A </a:t>
            </a:r>
            <a:r>
              <a:rPr lang="hu-HU" i="1" dirty="0" smtClean="0"/>
              <a:t>beszédidőhöz</a:t>
            </a:r>
            <a:r>
              <a:rPr lang="hu-HU" dirty="0" smtClean="0"/>
              <a:t>, azaz a megnyilatkozás elhangzásához képest</a:t>
            </a:r>
          </a:p>
          <a:p>
            <a:pPr lvl="1">
              <a:lnSpc>
                <a:spcPct val="120000"/>
              </a:lnSpc>
            </a:pPr>
            <a:r>
              <a:rPr lang="hu-HU" dirty="0" smtClean="0"/>
              <a:t>A diskurzus referenciapontjaihoz képest</a:t>
            </a:r>
          </a:p>
          <a:p>
            <a:pPr>
              <a:lnSpc>
                <a:spcPct val="120000"/>
              </a:lnSpc>
            </a:pPr>
            <a:r>
              <a:rPr lang="hu-HU" dirty="0" smtClean="0"/>
              <a:t>Aspektus </a:t>
            </a:r>
            <a:r>
              <a:rPr lang="hu-HU" sz="2400" dirty="0" smtClean="0"/>
              <a:t>(igeszemlélet)</a:t>
            </a:r>
            <a:r>
              <a:rPr lang="hu-HU" dirty="0" smtClean="0"/>
              <a:t>: a </a:t>
            </a:r>
            <a:r>
              <a:rPr lang="hu-HU" dirty="0"/>
              <a:t>„cselekvés, </a:t>
            </a:r>
            <a:r>
              <a:rPr lang="hu-HU" dirty="0" smtClean="0"/>
              <a:t>történés, </a:t>
            </a:r>
            <a:r>
              <a:rPr lang="hu-HU" dirty="0"/>
              <a:t>létezés</a:t>
            </a:r>
            <a:r>
              <a:rPr lang="hu-HU" dirty="0" smtClean="0"/>
              <a:t>” </a:t>
            </a:r>
            <a:r>
              <a:rPr lang="hu-HU" u="sng" dirty="0" smtClean="0"/>
              <a:t>belső</a:t>
            </a:r>
            <a:r>
              <a:rPr lang="hu-HU" dirty="0" smtClean="0"/>
              <a:t> időszerkezete: </a:t>
            </a:r>
          </a:p>
          <a:p>
            <a:pPr lvl="1">
              <a:lnSpc>
                <a:spcPct val="120000"/>
              </a:lnSpc>
            </a:pPr>
            <a:r>
              <a:rPr lang="hu-HU" dirty="0" err="1" smtClean="0"/>
              <a:t>imperfektív</a:t>
            </a:r>
            <a:r>
              <a:rPr lang="hu-HU" dirty="0" smtClean="0"/>
              <a:t> (lezáratlan, „osztható”) </a:t>
            </a:r>
            <a:r>
              <a:rPr lang="hu-HU" i="1" dirty="0" smtClean="0"/>
              <a:t>		</a:t>
            </a:r>
            <a:r>
              <a:rPr lang="hu-HU" dirty="0" smtClean="0"/>
              <a:t>perfektív (befejezett, „oszthatatlan”)</a:t>
            </a:r>
            <a:br>
              <a:rPr lang="hu-HU" dirty="0" smtClean="0"/>
            </a:br>
            <a:r>
              <a:rPr lang="hu-HU" dirty="0" smtClean="0"/>
              <a:t>progresszív (folyamatban lévő)			iteratív (ismétlődő)	stb. stb. stb.</a:t>
            </a:r>
          </a:p>
          <a:p>
            <a:pPr>
              <a:lnSpc>
                <a:spcPct val="120000"/>
              </a:lnSpc>
            </a:pPr>
            <a:r>
              <a:rPr lang="hu-HU" dirty="0" smtClean="0"/>
              <a:t>Akcióminőség: lexikai (morfológiai eszközökkel kifejezett) aspektus</a:t>
            </a:r>
            <a:endParaRPr lang="hu-HU" dirty="0"/>
          </a:p>
          <a:p>
            <a:pPr>
              <a:lnSpc>
                <a:spcPct val="120000"/>
              </a:lnSpc>
            </a:pPr>
            <a:endParaRPr lang="hu-HU" sz="1200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979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Igeidő, </a:t>
            </a:r>
            <a:r>
              <a:rPr lang="en-US" dirty="0" err="1" smtClean="0"/>
              <a:t>igeszeml</a:t>
            </a:r>
            <a:r>
              <a:rPr lang="hu-HU" dirty="0" smtClean="0"/>
              <a:t>élet, akcióminőség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Három, szorosan összefüggő fogalom. A pontos határok nyelvenként, nyelvcsaládonként, iskolánként és nyelvészenként gyakran változnak.</a:t>
            </a:r>
          </a:p>
          <a:p>
            <a:r>
              <a:rPr lang="hu-HU" dirty="0" smtClean="0"/>
              <a:t>Egy meghatározás (</a:t>
            </a:r>
            <a:r>
              <a:rPr lang="hu-HU" sz="2200" dirty="0" smtClean="0"/>
              <a:t>http://www.glottopedia.org/index.php/Aktionsart</a:t>
            </a:r>
            <a:r>
              <a:rPr lang="en-US" dirty="0" smtClean="0"/>
              <a:t>):</a:t>
            </a:r>
          </a:p>
          <a:p>
            <a:pPr>
              <a:buNone/>
            </a:pPr>
            <a:endParaRPr lang="en-US" sz="1200" dirty="0" smtClean="0"/>
          </a:p>
          <a:p>
            <a:pPr marL="355600" indent="0">
              <a:buNone/>
            </a:pPr>
            <a:r>
              <a:rPr lang="en-US" sz="2400" b="1" dirty="0" smtClean="0"/>
              <a:t>Grammatical aspect</a:t>
            </a:r>
            <a:r>
              <a:rPr lang="en-US" sz="2400" dirty="0" smtClean="0"/>
              <a:t> [</a:t>
            </a:r>
            <a:r>
              <a:rPr lang="hu-HU" sz="2400" dirty="0" smtClean="0"/>
              <a:t>= igeszemlélet</a:t>
            </a:r>
            <a:r>
              <a:rPr lang="en-US" sz="2400" dirty="0" smtClean="0"/>
              <a:t>] concerns the viewpoint from which a situation is viewed. </a:t>
            </a:r>
            <a:endParaRPr lang="hu-HU" sz="2400" dirty="0" smtClean="0"/>
          </a:p>
          <a:p>
            <a:pPr marL="355600" indent="0">
              <a:buNone/>
            </a:pPr>
            <a:r>
              <a:rPr lang="en-US" sz="2400" b="1" dirty="0" err="1" smtClean="0"/>
              <a:t>Aktionsart</a:t>
            </a:r>
            <a:r>
              <a:rPr lang="hu-HU" sz="2400" b="1" dirty="0" smtClean="0"/>
              <a:t> </a:t>
            </a:r>
            <a:r>
              <a:rPr lang="en-US" sz="2400" dirty="0" smtClean="0"/>
              <a:t>[</a:t>
            </a:r>
            <a:r>
              <a:rPr lang="hu-HU" sz="2400" dirty="0" smtClean="0"/>
              <a:t>= akcióminőség</a:t>
            </a:r>
            <a:r>
              <a:rPr lang="en-US" sz="2400" dirty="0" smtClean="0"/>
              <a:t>], by contrast, relates to the inherent temporal structure of a situation as determined by the predicate and the context. </a:t>
            </a:r>
            <a:endParaRPr lang="hu-HU" sz="2400" dirty="0" smtClean="0"/>
          </a:p>
          <a:p>
            <a:pPr marL="355600" indent="0">
              <a:buNone/>
            </a:pPr>
            <a:r>
              <a:rPr lang="en-US" sz="2400" b="1" dirty="0" smtClean="0"/>
              <a:t>The category of tense</a:t>
            </a:r>
            <a:r>
              <a:rPr lang="hu-HU" sz="2400" dirty="0" smtClean="0"/>
              <a:t> [= igeidő]</a:t>
            </a:r>
            <a:r>
              <a:rPr lang="en-US" sz="2400" dirty="0" smtClean="0"/>
              <a:t> describes the temporal situation of an action relative to the moment of utterance or some other temporal point of orientation.</a:t>
            </a:r>
            <a:r>
              <a:rPr lang="hu-HU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Igeidő, </a:t>
            </a:r>
            <a:r>
              <a:rPr lang="en-US" dirty="0" err="1" smtClean="0"/>
              <a:t>igeszeml</a:t>
            </a:r>
            <a:r>
              <a:rPr lang="hu-HU" dirty="0" smtClean="0"/>
              <a:t>élet, akcióminőség 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 másik meghatározás (</a:t>
            </a:r>
            <a:r>
              <a:rPr lang="hu-HU" dirty="0" err="1" smtClean="0"/>
              <a:t>Waltke</a:t>
            </a:r>
            <a:r>
              <a:rPr lang="hu-HU" dirty="0" smtClean="0"/>
              <a:t> és </a:t>
            </a:r>
            <a:r>
              <a:rPr lang="hu-HU" dirty="0" err="1" smtClean="0"/>
              <a:t>O’Connor</a:t>
            </a:r>
            <a:r>
              <a:rPr lang="hu-HU" dirty="0" smtClean="0"/>
              <a:t>, pp. 346-348</a:t>
            </a:r>
            <a:r>
              <a:rPr lang="en-US" dirty="0" smtClean="0"/>
              <a:t>):</a:t>
            </a:r>
          </a:p>
          <a:p>
            <a:pPr>
              <a:buNone/>
            </a:pPr>
            <a:endParaRPr lang="en-US" sz="1200" dirty="0" smtClean="0"/>
          </a:p>
          <a:p>
            <a:pPr marL="355600" indent="0">
              <a:buNone/>
            </a:pPr>
            <a:r>
              <a:rPr lang="en-US" sz="2400" b="1" dirty="0" smtClean="0"/>
              <a:t>Grammatical aspect</a:t>
            </a:r>
            <a:r>
              <a:rPr lang="en-US" sz="2400" dirty="0" smtClean="0"/>
              <a:t> [</a:t>
            </a:r>
            <a:r>
              <a:rPr lang="hu-HU" sz="2400" dirty="0" smtClean="0"/>
              <a:t>= igeszemlélet</a:t>
            </a:r>
            <a:r>
              <a:rPr lang="en-US" sz="2400" dirty="0" smtClean="0"/>
              <a:t>]</a:t>
            </a:r>
            <a:r>
              <a:rPr lang="hu-HU" sz="2400" dirty="0" smtClean="0"/>
              <a:t>: „</a:t>
            </a:r>
            <a:r>
              <a:rPr lang="hu-HU" sz="2400" dirty="0" err="1" smtClean="0"/>
              <a:t>morphological</a:t>
            </a:r>
            <a:r>
              <a:rPr lang="hu-HU" sz="2400" dirty="0" smtClean="0"/>
              <a:t> </a:t>
            </a:r>
            <a:r>
              <a:rPr lang="hu-HU" sz="2400" dirty="0" err="1" smtClean="0"/>
              <a:t>phenomena</a:t>
            </a:r>
            <a:r>
              <a:rPr lang="hu-HU" sz="2400" dirty="0" smtClean="0"/>
              <a:t> </a:t>
            </a:r>
            <a:r>
              <a:rPr lang="hu-HU" sz="2400" dirty="0" err="1" smtClean="0"/>
              <a:t>that</a:t>
            </a:r>
            <a:r>
              <a:rPr lang="hu-HU" sz="2400" dirty="0" smtClean="0"/>
              <a:t> </a:t>
            </a:r>
            <a:r>
              <a:rPr lang="hu-HU" sz="2400" dirty="0" err="1" smtClean="0"/>
              <a:t>describe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contour</a:t>
            </a:r>
            <a:r>
              <a:rPr lang="hu-HU" sz="2400" dirty="0" smtClean="0"/>
              <a:t> of </a:t>
            </a:r>
            <a:r>
              <a:rPr lang="hu-HU" sz="2400" dirty="0" err="1" smtClean="0"/>
              <a:t>action</a:t>
            </a:r>
            <a:r>
              <a:rPr lang="hu-HU" sz="2400" dirty="0" smtClean="0"/>
              <a:t>/a </a:t>
            </a:r>
            <a:r>
              <a:rPr lang="hu-HU" sz="2400" dirty="0" err="1" smtClean="0"/>
              <a:t>situation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time</a:t>
            </a:r>
            <a:r>
              <a:rPr lang="hu-HU" sz="2400" dirty="0" smtClean="0"/>
              <a:t>”</a:t>
            </a:r>
            <a:r>
              <a:rPr lang="en-US" sz="2400" dirty="0" smtClean="0"/>
              <a:t> </a:t>
            </a:r>
            <a:r>
              <a:rPr lang="hu-HU" sz="2400" dirty="0" smtClean="0"/>
              <a:t>=&gt; </a:t>
            </a:r>
            <a:r>
              <a:rPr lang="hu-HU" sz="2400" dirty="0" err="1" smtClean="0"/>
              <a:t>distinguished</a:t>
            </a:r>
            <a:r>
              <a:rPr lang="hu-HU" sz="2400" dirty="0" smtClean="0"/>
              <a:t> </a:t>
            </a:r>
            <a:r>
              <a:rPr lang="hu-HU" sz="2400" dirty="0" err="1" smtClean="0"/>
              <a:t>through</a:t>
            </a:r>
            <a:r>
              <a:rPr lang="hu-HU" sz="2400" dirty="0" smtClean="0"/>
              <a:t> </a:t>
            </a:r>
            <a:r>
              <a:rPr lang="hu-HU" sz="2400" dirty="0" err="1" smtClean="0"/>
              <a:t>conjugation</a:t>
            </a:r>
            <a:r>
              <a:rPr lang="hu-HU" sz="2400" dirty="0" smtClean="0"/>
              <a:t>.</a:t>
            </a:r>
          </a:p>
          <a:p>
            <a:pPr marL="355600" indent="0">
              <a:buNone/>
            </a:pPr>
            <a:r>
              <a:rPr lang="en-US" sz="2400" b="1" dirty="0" err="1" smtClean="0"/>
              <a:t>Aktionsart</a:t>
            </a:r>
            <a:r>
              <a:rPr lang="hu-HU" sz="2400" b="1" dirty="0" smtClean="0"/>
              <a:t> </a:t>
            </a:r>
            <a:r>
              <a:rPr lang="en-US" sz="2400" dirty="0" smtClean="0"/>
              <a:t>[</a:t>
            </a:r>
            <a:r>
              <a:rPr lang="hu-HU" sz="2400" dirty="0" smtClean="0"/>
              <a:t>= akcióminőség</a:t>
            </a:r>
            <a:r>
              <a:rPr lang="en-US" sz="2400" dirty="0" smtClean="0"/>
              <a:t>]</a:t>
            </a:r>
            <a:r>
              <a:rPr lang="hu-HU" sz="2400" dirty="0" smtClean="0"/>
              <a:t>:</a:t>
            </a:r>
            <a:r>
              <a:rPr lang="en-US" sz="2400" dirty="0" smtClean="0"/>
              <a:t> </a:t>
            </a:r>
            <a:r>
              <a:rPr lang="hu-HU" sz="2400" dirty="0"/>
              <a:t>„</a:t>
            </a:r>
            <a:r>
              <a:rPr lang="hu-HU" sz="2400" dirty="0" err="1"/>
              <a:t>morphological</a:t>
            </a:r>
            <a:r>
              <a:rPr lang="hu-HU" sz="2400" dirty="0"/>
              <a:t> </a:t>
            </a:r>
            <a:r>
              <a:rPr lang="hu-HU" sz="2400" dirty="0" err="1"/>
              <a:t>phenomena</a:t>
            </a:r>
            <a:r>
              <a:rPr lang="hu-HU" sz="2400" dirty="0"/>
              <a:t> </a:t>
            </a:r>
            <a:r>
              <a:rPr lang="hu-HU" sz="2400" dirty="0" err="1"/>
              <a:t>that</a:t>
            </a:r>
            <a:r>
              <a:rPr lang="hu-HU" sz="2400" dirty="0"/>
              <a:t> </a:t>
            </a:r>
            <a:r>
              <a:rPr lang="hu-HU" sz="2400" dirty="0" err="1"/>
              <a:t>describe</a:t>
            </a:r>
            <a:r>
              <a:rPr lang="hu-HU" sz="2400" dirty="0"/>
              <a:t> </a:t>
            </a:r>
            <a:r>
              <a:rPr lang="hu-HU" sz="2400" dirty="0" err="1"/>
              <a:t>the</a:t>
            </a:r>
            <a:r>
              <a:rPr lang="hu-HU" sz="2400" dirty="0"/>
              <a:t> </a:t>
            </a:r>
            <a:r>
              <a:rPr lang="hu-HU" sz="2400" dirty="0" err="1" smtClean="0"/>
              <a:t>kind</a:t>
            </a:r>
            <a:r>
              <a:rPr lang="hu-HU" sz="2400" dirty="0" smtClean="0"/>
              <a:t> of </a:t>
            </a:r>
            <a:r>
              <a:rPr lang="hu-HU" sz="2400" dirty="0" err="1" smtClean="0"/>
              <a:t>action</a:t>
            </a:r>
            <a:r>
              <a:rPr lang="hu-HU" sz="2400" dirty="0" smtClean="0"/>
              <a:t>/</a:t>
            </a:r>
            <a:r>
              <a:rPr lang="hu-HU" sz="2400" dirty="0" err="1" smtClean="0"/>
              <a:t>situation</a:t>
            </a:r>
            <a:r>
              <a:rPr lang="hu-HU" sz="2400" dirty="0" smtClean="0"/>
              <a:t> a </a:t>
            </a:r>
            <a:r>
              <a:rPr lang="hu-HU" sz="2400" dirty="0" err="1" smtClean="0"/>
              <a:t>verb</a:t>
            </a:r>
            <a:r>
              <a:rPr lang="hu-HU" sz="2400" dirty="0" smtClean="0"/>
              <a:t> </a:t>
            </a:r>
            <a:r>
              <a:rPr lang="hu-HU" sz="2400" dirty="0" err="1" smtClean="0"/>
              <a:t>refers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”</a:t>
            </a:r>
            <a:r>
              <a:rPr lang="en-US" sz="2400" dirty="0"/>
              <a:t>  </a:t>
            </a:r>
            <a:r>
              <a:rPr lang="hu-HU" sz="2400" dirty="0"/>
              <a:t>=&gt; </a:t>
            </a:r>
            <a:r>
              <a:rPr lang="hu-HU" sz="2400" dirty="0" err="1"/>
              <a:t>distinguished</a:t>
            </a:r>
            <a:r>
              <a:rPr lang="hu-HU" sz="2400" dirty="0"/>
              <a:t> </a:t>
            </a:r>
            <a:r>
              <a:rPr lang="hu-HU" sz="2400" dirty="0" err="1"/>
              <a:t>through</a:t>
            </a:r>
            <a:r>
              <a:rPr lang="hu-HU" sz="2400" dirty="0"/>
              <a:t> </a:t>
            </a:r>
            <a:r>
              <a:rPr lang="hu-HU" sz="2400" dirty="0" err="1" smtClean="0"/>
              <a:t>stems</a:t>
            </a:r>
            <a:r>
              <a:rPr lang="hu-HU" sz="2400" dirty="0" smtClean="0"/>
              <a:t>.</a:t>
            </a:r>
          </a:p>
          <a:p>
            <a:pPr marL="355600" indent="0">
              <a:buNone/>
            </a:pPr>
            <a:r>
              <a:rPr lang="en-US" sz="2400" b="1" dirty="0" smtClean="0"/>
              <a:t>The category of tense</a:t>
            </a:r>
            <a:r>
              <a:rPr lang="hu-HU" sz="2400" dirty="0" smtClean="0"/>
              <a:t> [= igeidő</a:t>
            </a:r>
            <a:r>
              <a:rPr lang="hu-HU" sz="2400" dirty="0"/>
              <a:t>]: „</a:t>
            </a:r>
            <a:r>
              <a:rPr lang="hu-HU" sz="2400" dirty="0" err="1"/>
              <a:t>morphological</a:t>
            </a:r>
            <a:r>
              <a:rPr lang="hu-HU" sz="2400" dirty="0"/>
              <a:t> </a:t>
            </a:r>
            <a:r>
              <a:rPr lang="hu-HU" sz="2400" dirty="0" err="1"/>
              <a:t>phenomena</a:t>
            </a:r>
            <a:r>
              <a:rPr lang="hu-HU" sz="2400" dirty="0"/>
              <a:t> </a:t>
            </a:r>
            <a:r>
              <a:rPr lang="hu-HU" sz="2400" dirty="0" err="1"/>
              <a:t>that</a:t>
            </a:r>
            <a:r>
              <a:rPr lang="hu-HU" sz="2400" dirty="0"/>
              <a:t> </a:t>
            </a:r>
            <a:r>
              <a:rPr lang="hu-HU" sz="2400" dirty="0" err="1" smtClean="0"/>
              <a:t>locate</a:t>
            </a:r>
            <a:r>
              <a:rPr lang="hu-HU" sz="2400" dirty="0" smtClean="0"/>
              <a:t> a </a:t>
            </a:r>
            <a:r>
              <a:rPr lang="hu-HU" sz="2400" dirty="0" err="1" smtClean="0"/>
              <a:t>situation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course</a:t>
            </a:r>
            <a:r>
              <a:rPr lang="hu-HU" sz="2400" dirty="0" smtClean="0"/>
              <a:t> of </a:t>
            </a:r>
            <a:r>
              <a:rPr lang="hu-HU" sz="2400" dirty="0" err="1" smtClean="0"/>
              <a:t>time</a:t>
            </a:r>
            <a:r>
              <a:rPr lang="hu-HU" sz="2400" dirty="0" smtClean="0"/>
              <a:t>”.</a:t>
            </a:r>
            <a:r>
              <a:rPr lang="hu-H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53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</a:t>
            </a:r>
            <a:r>
              <a:rPr lang="en-US" dirty="0" err="1" smtClean="0"/>
              <a:t>geszeml</a:t>
            </a:r>
            <a:r>
              <a:rPr lang="hu-HU" dirty="0" smtClean="0"/>
              <a:t>élet (</a:t>
            </a:r>
            <a:r>
              <a:rPr lang="hu-HU" i="1" dirty="0" err="1" smtClean="0"/>
              <a:t>Aspekt</a:t>
            </a:r>
            <a:r>
              <a:rPr lang="hu-HU" dirty="0" smtClean="0"/>
              <a:t>)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Waltke</a:t>
            </a:r>
            <a:r>
              <a:rPr lang="en-US" dirty="0" smtClean="0"/>
              <a:t> </a:t>
            </a:r>
            <a:r>
              <a:rPr lang="en-US" dirty="0" err="1" smtClean="0"/>
              <a:t>és</a:t>
            </a:r>
            <a:r>
              <a:rPr lang="en-US" dirty="0" smtClean="0"/>
              <a:t> O’Connor, p. 350:</a:t>
            </a:r>
          </a:p>
          <a:p>
            <a:pPr>
              <a:buNone/>
            </a:pPr>
            <a:endParaRPr lang="en-US" sz="1200" dirty="0" smtClean="0"/>
          </a:p>
          <a:p>
            <a:pPr marL="812800" indent="-457200">
              <a:buAutoNum type="arabicPeriod"/>
            </a:pPr>
            <a:r>
              <a:rPr lang="en-US" sz="2400" dirty="0" smtClean="0"/>
              <a:t>Voice: 	active, passive, middle</a:t>
            </a:r>
          </a:p>
          <a:p>
            <a:pPr marL="869950" indent="-514350">
              <a:buAutoNum type="arabicPeriod"/>
            </a:pPr>
            <a:r>
              <a:rPr lang="en-US" sz="2400" dirty="0" smtClean="0"/>
              <a:t>Type of movement/activity: 	</a:t>
            </a:r>
            <a:r>
              <a:rPr lang="en-US" sz="2400" dirty="0" err="1" smtClean="0"/>
              <a:t>fientive</a:t>
            </a:r>
            <a:r>
              <a:rPr lang="en-US" sz="2400" dirty="0" smtClean="0"/>
              <a:t>, </a:t>
            </a:r>
            <a:r>
              <a:rPr lang="en-US" sz="2400" dirty="0" err="1" smtClean="0"/>
              <a:t>stative</a:t>
            </a:r>
            <a:endParaRPr lang="en-US" sz="2400" dirty="0" smtClean="0"/>
          </a:p>
          <a:p>
            <a:pPr marL="869950" indent="-514350">
              <a:buAutoNum type="arabicPeriod"/>
            </a:pPr>
            <a:r>
              <a:rPr lang="en-US" sz="2400" dirty="0" smtClean="0"/>
              <a:t>Contour of movement/activity: transitive, intransitive</a:t>
            </a:r>
          </a:p>
          <a:p>
            <a:pPr marL="869950" indent="-514350">
              <a:buAutoNum type="arabicPeriod"/>
            </a:pPr>
            <a:r>
              <a:rPr lang="en-US" sz="2400" dirty="0" smtClean="0"/>
              <a:t>Causation: causative, </a:t>
            </a:r>
            <a:r>
              <a:rPr lang="en-US" sz="2400" dirty="0" err="1" smtClean="0"/>
              <a:t>resultative</a:t>
            </a:r>
            <a:r>
              <a:rPr lang="en-US" sz="2400" dirty="0" smtClean="0"/>
              <a:t>/factitive, declarative</a:t>
            </a:r>
          </a:p>
          <a:p>
            <a:pPr marL="869950" indent="-514350">
              <a:buAutoNum type="arabicPeriod"/>
            </a:pPr>
            <a:r>
              <a:rPr lang="en-US" sz="2400" dirty="0" smtClean="0"/>
              <a:t>Double-status action: reflexive, reciprocal, </a:t>
            </a:r>
            <a:r>
              <a:rPr lang="en-US" sz="2400" dirty="0" err="1" smtClean="0"/>
              <a:t>tolerative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8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Arnold &amp; </a:t>
            </a:r>
            <a:r>
              <a:rPr lang="hu-HU" dirty="0" err="1" smtClean="0"/>
              <a:t>Choi</a:t>
            </a:r>
            <a:r>
              <a:rPr lang="hu-HU" dirty="0" smtClean="0"/>
              <a:t> 3.2-3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84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Az aspektus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hu-HU" dirty="0" smtClean="0"/>
          </a:p>
          <a:p>
            <a:pPr algn="just"/>
            <a:r>
              <a:rPr lang="hu-HU" dirty="0" err="1" smtClean="0"/>
              <a:t>lt</a:t>
            </a:r>
            <a:r>
              <a:rPr lang="hu-HU" dirty="0"/>
              <a:t>. </a:t>
            </a:r>
            <a:r>
              <a:rPr lang="hu-HU" i="1" dirty="0" err="1"/>
              <a:t>aspectus</a:t>
            </a:r>
            <a:r>
              <a:rPr lang="hu-HU" dirty="0"/>
              <a:t>: ’</a:t>
            </a:r>
            <a:r>
              <a:rPr lang="hu-HU" dirty="0" err="1"/>
              <a:t>rátekintés</a:t>
            </a:r>
            <a:r>
              <a:rPr lang="hu-HU" dirty="0"/>
              <a:t>’ </a:t>
            </a:r>
            <a:r>
              <a:rPr lang="hu-HU" dirty="0" smtClean="0">
                <a:sym typeface="Symbol"/>
              </a:rPr>
              <a:t></a:t>
            </a:r>
            <a:r>
              <a:rPr lang="hu-HU" dirty="0" smtClean="0"/>
              <a:t> </a:t>
            </a:r>
            <a:r>
              <a:rPr lang="hu-HU" i="1" dirty="0"/>
              <a:t>ad</a:t>
            </a:r>
            <a:r>
              <a:rPr lang="hu-HU" dirty="0"/>
              <a:t>: ’</a:t>
            </a:r>
            <a:r>
              <a:rPr lang="hu-HU" dirty="0" err="1"/>
              <a:t>-ra</a:t>
            </a:r>
            <a:r>
              <a:rPr lang="hu-HU" dirty="0"/>
              <a:t>/</a:t>
            </a:r>
            <a:r>
              <a:rPr lang="hu-HU" dirty="0" err="1"/>
              <a:t>-rá</a:t>
            </a:r>
            <a:r>
              <a:rPr lang="hu-HU" dirty="0"/>
              <a:t>’ – </a:t>
            </a:r>
            <a:r>
              <a:rPr lang="hu-HU" i="1" dirty="0" err="1"/>
              <a:t>spectare</a:t>
            </a:r>
            <a:r>
              <a:rPr lang="hu-HU" dirty="0"/>
              <a:t>: ’</a:t>
            </a:r>
            <a:r>
              <a:rPr lang="hu-HU" dirty="0" err="1"/>
              <a:t>szemlél</a:t>
            </a:r>
            <a:r>
              <a:rPr lang="hu-HU" dirty="0" smtClean="0"/>
              <a:t>’</a:t>
            </a:r>
          </a:p>
          <a:p>
            <a:pPr marL="0" indent="0" algn="just">
              <a:buNone/>
            </a:pPr>
            <a:r>
              <a:rPr lang="hu-HU" dirty="0" smtClean="0"/>
              <a:t> </a:t>
            </a:r>
            <a:endParaRPr lang="hu-HU" dirty="0"/>
          </a:p>
          <a:p>
            <a:pPr algn="just"/>
            <a:r>
              <a:rPr lang="hu-HU" dirty="0" err="1" smtClean="0"/>
              <a:t>mondatszemantikai</a:t>
            </a:r>
            <a:r>
              <a:rPr lang="hu-HU" dirty="0" smtClean="0"/>
              <a:t> kategória, „a mondat belső időszerkezete” (</a:t>
            </a:r>
            <a:r>
              <a:rPr lang="hu-HU" dirty="0" err="1" smtClean="0"/>
              <a:t>Kiefer</a:t>
            </a:r>
            <a:r>
              <a:rPr lang="hu-HU" dirty="0" smtClean="0"/>
              <a:t>, </a:t>
            </a:r>
            <a:r>
              <a:rPr lang="hu-HU" i="1" dirty="0" smtClean="0"/>
              <a:t>Aspektus és akcióminőség, különös tekintettel a magyar nyelvre, </a:t>
            </a:r>
            <a:r>
              <a:rPr lang="hu-HU" dirty="0" smtClean="0"/>
              <a:t>2006)</a:t>
            </a:r>
          </a:p>
          <a:p>
            <a:endParaRPr lang="hu-HU" dirty="0" smtClean="0"/>
          </a:p>
          <a:p>
            <a:r>
              <a:rPr lang="hu-HU" dirty="0" smtClean="0"/>
              <a:t>a bibliai héberben: a </a:t>
            </a:r>
            <a:r>
              <a:rPr lang="hu-HU" i="1" dirty="0" err="1" smtClean="0"/>
              <a:t>coniugatio</a:t>
            </a:r>
            <a:r>
              <a:rPr lang="hu-HU" i="1" dirty="0" smtClean="0"/>
              <a:t> </a:t>
            </a:r>
            <a:r>
              <a:rPr lang="hu-HU" dirty="0" smtClean="0"/>
              <a:t>(igeragozás) jelöli </a:t>
            </a:r>
            <a:r>
              <a:rPr lang="hu-HU" dirty="0" smtClean="0">
                <a:sym typeface="Symbol"/>
              </a:rPr>
              <a:t> ld. </a:t>
            </a:r>
            <a:r>
              <a:rPr lang="hu-HU" i="1" dirty="0" err="1" smtClean="0">
                <a:sym typeface="Symbol"/>
              </a:rPr>
              <a:t>perfectum</a:t>
            </a:r>
            <a:r>
              <a:rPr lang="hu-HU" dirty="0" smtClean="0">
                <a:sym typeface="Symbol"/>
              </a:rPr>
              <a:t>, </a:t>
            </a:r>
            <a:r>
              <a:rPr lang="hu-HU" i="1" dirty="0" smtClean="0">
                <a:sym typeface="Symbol"/>
              </a:rPr>
              <a:t>imperfectum</a:t>
            </a:r>
            <a:endParaRPr lang="hu-HU" i="1" dirty="0" smtClean="0"/>
          </a:p>
        </p:txBody>
      </p:sp>
    </p:spTree>
    <p:extLst>
      <p:ext uri="{BB962C8B-B14F-4D97-AF65-F5344CB8AC3E}">
        <p14:creationId xmlns:p14="http://schemas.microsoft.com/office/powerpoint/2010/main" val="4207538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6262" cy="1325563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i="1" dirty="0" err="1" smtClean="0"/>
              <a:t>perfectum</a:t>
            </a:r>
            <a:r>
              <a:rPr lang="hu-HU" i="1" dirty="0"/>
              <a:t> </a:t>
            </a:r>
            <a:r>
              <a:rPr lang="hu-HU" i="1" dirty="0" smtClean="0"/>
              <a:t>történeti kialakulása és definíciója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feltehetőleg </a:t>
            </a:r>
            <a:r>
              <a:rPr lang="hu-HU" dirty="0" smtClean="0"/>
              <a:t>egy </a:t>
            </a:r>
            <a:r>
              <a:rPr lang="hu-HU" dirty="0" err="1" smtClean="0"/>
              <a:t>proto-sémi</a:t>
            </a:r>
            <a:r>
              <a:rPr lang="hu-HU" dirty="0" smtClean="0"/>
              <a:t> </a:t>
            </a:r>
            <a:r>
              <a:rPr lang="hu-HU" i="1" dirty="0" err="1" smtClean="0"/>
              <a:t>statív</a:t>
            </a:r>
            <a:r>
              <a:rPr lang="hu-HU" dirty="0" err="1" smtClean="0"/>
              <a:t>ból</a:t>
            </a:r>
            <a:r>
              <a:rPr lang="hu-HU" dirty="0" smtClean="0"/>
              <a:t> </a:t>
            </a:r>
            <a:r>
              <a:rPr lang="hu-HU" dirty="0" smtClean="0"/>
              <a:t>fejlődött ki </a:t>
            </a:r>
            <a:r>
              <a:rPr lang="hu-HU" dirty="0" smtClean="0"/>
              <a:t>az i. e</a:t>
            </a:r>
            <a:r>
              <a:rPr lang="hu-HU" dirty="0" smtClean="0"/>
              <a:t>. III-II</a:t>
            </a:r>
            <a:r>
              <a:rPr lang="hu-HU" dirty="0" smtClean="0"/>
              <a:t>. évezred </a:t>
            </a:r>
            <a:r>
              <a:rPr lang="hu-HU" dirty="0" smtClean="0"/>
              <a:t>nyugati </a:t>
            </a:r>
            <a:r>
              <a:rPr lang="hu-HU" dirty="0" smtClean="0"/>
              <a:t>sémi </a:t>
            </a:r>
            <a:r>
              <a:rPr lang="hu-HU" dirty="0" smtClean="0"/>
              <a:t>nyelveiben (arab, héber, arámi, </a:t>
            </a:r>
            <a:r>
              <a:rPr lang="hu-HU" dirty="0" err="1" smtClean="0"/>
              <a:t>geez</a:t>
            </a:r>
            <a:r>
              <a:rPr lang="hu-HU" dirty="0" smtClean="0"/>
              <a:t>, stb.). Ez a feltételezett </a:t>
            </a:r>
            <a:r>
              <a:rPr lang="hu-HU" dirty="0" err="1" smtClean="0"/>
              <a:t>statív</a:t>
            </a:r>
            <a:r>
              <a:rPr lang="hu-HU" dirty="0" smtClean="0"/>
              <a:t> alakilag és jelentésileg is hasonlíthatott az akkád </a:t>
            </a:r>
            <a:r>
              <a:rPr lang="hu-HU" i="1" dirty="0" err="1" smtClean="0"/>
              <a:t>statív</a:t>
            </a:r>
            <a:r>
              <a:rPr lang="hu-HU" smtClean="0"/>
              <a:t> alakokhoz</a:t>
            </a:r>
            <a:r>
              <a:rPr lang="hu-HU" dirty="0" smtClean="0"/>
              <a:t>.</a:t>
            </a:r>
            <a:endParaRPr lang="hu-HU" i="1" dirty="0" smtClean="0"/>
          </a:p>
          <a:p>
            <a:endParaRPr lang="hu-HU" dirty="0" smtClean="0"/>
          </a:p>
          <a:p>
            <a:r>
              <a:rPr lang="hu-HU" dirty="0" smtClean="0"/>
              <a:t>„kívülről tekint egy szituációra, úgy tekintvén rá, mint egy komplett egészre… amely időben nem meghatározott” (Arnold</a:t>
            </a:r>
            <a:r>
              <a:rPr lang="hu-HU" dirty="0" smtClean="0">
                <a:sym typeface="Symbol"/>
              </a:rPr>
              <a:t></a:t>
            </a:r>
            <a:r>
              <a:rPr lang="hu-HU" dirty="0" err="1" smtClean="0">
                <a:sym typeface="Symbol"/>
              </a:rPr>
              <a:t>Choi</a:t>
            </a:r>
            <a:r>
              <a:rPr lang="hu-HU" dirty="0" smtClean="0"/>
              <a:t>)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78252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 </a:t>
            </a:r>
            <a:r>
              <a:rPr lang="hu-HU" i="1" dirty="0" err="1" smtClean="0"/>
              <a:t>perfectum</a:t>
            </a:r>
            <a:r>
              <a:rPr lang="hu-HU" i="1" dirty="0" smtClean="0"/>
              <a:t> jelentései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395046"/>
            <a:ext cx="10955215" cy="5462954"/>
          </a:xfrm>
        </p:spPr>
        <p:txBody>
          <a:bodyPr/>
          <a:lstStyle/>
          <a:p>
            <a:r>
              <a:rPr lang="hu-HU" dirty="0" smtClean="0"/>
              <a:t>Befejezett, teljes, egész </a:t>
            </a:r>
            <a:r>
              <a:rPr lang="hu-HU" sz="2400" dirty="0" smtClean="0"/>
              <a:t>(a „cselekvés stb.” eleje és vége is megragadva)</a:t>
            </a:r>
          </a:p>
          <a:p>
            <a:pPr lvl="4"/>
            <a:r>
              <a:rPr lang="hu-HU" dirty="0" smtClean="0"/>
              <a:t>(idővonatkozás: egyszerű múlt, befejezett jelen, régmúlt)</a:t>
            </a:r>
            <a:endParaRPr lang="hu-HU" dirty="0"/>
          </a:p>
          <a:p>
            <a:pPr marL="228600" lvl="3">
              <a:spcBef>
                <a:spcPts val="1000"/>
              </a:spcBef>
            </a:pPr>
            <a:r>
              <a:rPr lang="hu-HU" sz="2800" dirty="0" err="1" smtClean="0"/>
              <a:t>Statív</a:t>
            </a:r>
            <a:r>
              <a:rPr lang="hu-HU" sz="2800" dirty="0" smtClean="0"/>
              <a:t> </a:t>
            </a:r>
            <a:r>
              <a:rPr lang="hu-HU" sz="2400" dirty="0" smtClean="0"/>
              <a:t>(körülmény, helyzet, állapot) </a:t>
            </a:r>
          </a:p>
          <a:p>
            <a:pPr marL="2057400" lvl="7">
              <a:spcBef>
                <a:spcPts val="1000"/>
              </a:spcBef>
            </a:pPr>
            <a:r>
              <a:rPr lang="hu-HU" dirty="0" smtClean="0"/>
              <a:t>(idővonatkozás: </a:t>
            </a:r>
            <a:r>
              <a:rPr lang="hu-HU" dirty="0"/>
              <a:t>jelen</a:t>
            </a:r>
            <a:r>
              <a:rPr lang="hu-HU" dirty="0" smtClean="0"/>
              <a:t>)</a:t>
            </a:r>
            <a:endParaRPr lang="hu-HU" dirty="0"/>
          </a:p>
          <a:p>
            <a:r>
              <a:rPr lang="hu-HU" dirty="0" smtClean="0"/>
              <a:t>Megtapasztalás, tapasztalat </a:t>
            </a:r>
            <a:r>
              <a:rPr lang="hu-HU" sz="2400" dirty="0" smtClean="0"/>
              <a:t>(attitűd, észlelés)</a:t>
            </a:r>
          </a:p>
          <a:p>
            <a:pPr lvl="4"/>
            <a:r>
              <a:rPr lang="hu-HU" dirty="0"/>
              <a:t>(idővonatkozás: jelen</a:t>
            </a:r>
            <a:r>
              <a:rPr lang="hu-HU" dirty="0" smtClean="0"/>
              <a:t>)</a:t>
            </a:r>
          </a:p>
          <a:p>
            <a:r>
              <a:rPr lang="hu-HU" dirty="0" smtClean="0"/>
              <a:t>Retorikai jövő </a:t>
            </a:r>
            <a:r>
              <a:rPr lang="hu-HU" sz="2400" dirty="0" smtClean="0"/>
              <a:t>(= </a:t>
            </a:r>
            <a:r>
              <a:rPr lang="hu-HU" sz="2400" dirty="0" err="1" smtClean="0"/>
              <a:t>prófétikus</a:t>
            </a:r>
            <a:r>
              <a:rPr lang="hu-HU" sz="2400" dirty="0" smtClean="0"/>
              <a:t> </a:t>
            </a:r>
            <a:r>
              <a:rPr lang="hu-HU" sz="2400" dirty="0" err="1" smtClean="0"/>
              <a:t>perfectum</a:t>
            </a:r>
            <a:r>
              <a:rPr lang="hu-HU" sz="2400" dirty="0" smtClean="0"/>
              <a:t>, jövőbeni „cselekvés stb.” megtörténtként)</a:t>
            </a:r>
          </a:p>
          <a:p>
            <a:pPr marL="2057400" lvl="7">
              <a:spcBef>
                <a:spcPts val="1000"/>
              </a:spcBef>
            </a:pPr>
            <a:r>
              <a:rPr lang="hu-HU" dirty="0"/>
              <a:t>(idővonatkozás: jelen, jövő</a:t>
            </a:r>
            <a:r>
              <a:rPr lang="hu-HU" dirty="0" smtClean="0"/>
              <a:t>)</a:t>
            </a:r>
            <a:endParaRPr lang="hu-HU" sz="2400" dirty="0" smtClean="0"/>
          </a:p>
          <a:p>
            <a:pPr marL="285750" lvl="3" indent="-285750">
              <a:spcBef>
                <a:spcPts val="1000"/>
              </a:spcBef>
            </a:pPr>
            <a:r>
              <a:rPr lang="hu-HU" sz="2800" dirty="0" err="1" smtClean="0"/>
              <a:t>Proverbiális</a:t>
            </a:r>
            <a:r>
              <a:rPr lang="hu-HU" sz="2400" dirty="0" smtClean="0"/>
              <a:t> (= </a:t>
            </a:r>
            <a:r>
              <a:rPr lang="hu-HU" sz="2400" dirty="0" err="1" smtClean="0"/>
              <a:t>gnómikus</a:t>
            </a:r>
            <a:r>
              <a:rPr lang="hu-HU" sz="2400" dirty="0" smtClean="0"/>
              <a:t> </a:t>
            </a:r>
            <a:r>
              <a:rPr lang="hu-HU" sz="2400" dirty="0" err="1" smtClean="0"/>
              <a:t>perfectum</a:t>
            </a:r>
            <a:r>
              <a:rPr lang="hu-HU" sz="2400" dirty="0" smtClean="0"/>
              <a:t>, „cselekvés stb.” mint általános igazság)</a:t>
            </a:r>
            <a:r>
              <a:rPr lang="hu-HU" dirty="0" smtClean="0"/>
              <a:t>			(</a:t>
            </a:r>
            <a:r>
              <a:rPr lang="hu-HU" dirty="0"/>
              <a:t>idővonatkozás: jelen, jövő</a:t>
            </a:r>
            <a:r>
              <a:rPr lang="hu-HU" dirty="0" smtClean="0"/>
              <a:t>)</a:t>
            </a:r>
            <a:endParaRPr lang="hu-HU" sz="2400" dirty="0" smtClean="0"/>
          </a:p>
          <a:p>
            <a:r>
              <a:rPr lang="hu-HU" dirty="0" err="1" smtClean="0"/>
              <a:t>Performatív</a:t>
            </a:r>
            <a:r>
              <a:rPr lang="hu-HU" sz="2400" dirty="0" smtClean="0"/>
              <a:t> (beszéd által végrehajtott cselekvés)</a:t>
            </a:r>
          </a:p>
          <a:p>
            <a:pPr lvl="4"/>
            <a:r>
              <a:rPr lang="hu-HU" dirty="0" smtClean="0"/>
              <a:t>(idővonatkozás: jelen)</a:t>
            </a:r>
          </a:p>
          <a:p>
            <a:pPr lvl="3"/>
            <a:endParaRPr lang="hu-HU" dirty="0" smtClean="0"/>
          </a:p>
          <a:p>
            <a:pPr lvl="3"/>
            <a:endParaRPr lang="hu-HU" dirty="0" smtClean="0"/>
          </a:p>
          <a:p>
            <a:pPr lvl="3"/>
            <a:endParaRPr lang="hu-HU" dirty="0" smtClean="0"/>
          </a:p>
          <a:p>
            <a:pPr marL="1371600" lvl="3" indent="0">
              <a:buNone/>
            </a:pPr>
            <a:endParaRPr lang="hu-HU" dirty="0" smtClean="0"/>
          </a:p>
          <a:p>
            <a:pPr marL="1371600" lvl="3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379370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65125"/>
            <a:ext cx="11512062" cy="1325563"/>
          </a:xfrm>
        </p:spPr>
        <p:txBody>
          <a:bodyPr/>
          <a:lstStyle/>
          <a:p>
            <a:r>
              <a:rPr lang="hu-HU" i="1" dirty="0" smtClean="0"/>
              <a:t>Az imperfectum történeti kialakulása és definíciója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791092" cy="4351338"/>
          </a:xfrm>
        </p:spPr>
        <p:txBody>
          <a:bodyPr/>
          <a:lstStyle/>
          <a:p>
            <a:r>
              <a:rPr lang="hu-HU" dirty="0" err="1" smtClean="0"/>
              <a:t>Proto-héber</a:t>
            </a:r>
            <a:r>
              <a:rPr lang="hu-HU" dirty="0" smtClean="0"/>
              <a:t> (i. e. II. évezred vége): </a:t>
            </a:r>
          </a:p>
          <a:p>
            <a:pPr lvl="3"/>
            <a:r>
              <a:rPr lang="hu-HU" sz="2400" i="1" dirty="0" err="1" smtClean="0">
                <a:solidFill>
                  <a:srgbClr val="FF0000"/>
                </a:solidFill>
              </a:rPr>
              <a:t>yaqtul</a:t>
            </a:r>
            <a:r>
              <a:rPr lang="hu-HU" sz="2400" i="1" dirty="0" err="1" smtClean="0">
                <a:solidFill>
                  <a:schemeClr val="tx2"/>
                </a:solidFill>
              </a:rPr>
              <a:t>u</a:t>
            </a:r>
            <a:r>
              <a:rPr lang="hu-HU" sz="2400" i="1" dirty="0" smtClean="0"/>
              <a:t> </a:t>
            </a:r>
            <a:r>
              <a:rPr lang="hu-HU" sz="2400" dirty="0"/>
              <a:t>(kijelentő mód, </a:t>
            </a:r>
            <a:r>
              <a:rPr lang="hu-HU" sz="2400" i="1" dirty="0"/>
              <a:t>imperfectum</a:t>
            </a:r>
            <a:r>
              <a:rPr lang="hu-HU" sz="2400" dirty="0"/>
              <a:t>)</a:t>
            </a:r>
          </a:p>
          <a:p>
            <a:pPr lvl="3"/>
            <a:r>
              <a:rPr lang="hu-HU" sz="2400" i="1" dirty="0" err="1">
                <a:solidFill>
                  <a:srgbClr val="FF0000"/>
                </a:solidFill>
              </a:rPr>
              <a:t>yaqtul</a:t>
            </a:r>
            <a:r>
              <a:rPr lang="hu-HU" sz="2400" i="1" dirty="0" err="1">
                <a:solidFill>
                  <a:schemeClr val="tx2"/>
                </a:solidFill>
              </a:rPr>
              <a:t>a</a:t>
            </a:r>
            <a:r>
              <a:rPr lang="hu-HU" sz="2400" i="1" dirty="0"/>
              <a:t> </a:t>
            </a:r>
            <a:r>
              <a:rPr lang="hu-HU" sz="2400" dirty="0"/>
              <a:t>(kötőmód)</a:t>
            </a:r>
          </a:p>
          <a:p>
            <a:pPr lvl="3"/>
            <a:r>
              <a:rPr lang="hu-HU" sz="2400" i="1" dirty="0" err="1" smtClean="0">
                <a:solidFill>
                  <a:srgbClr val="FF0000"/>
                </a:solidFill>
              </a:rPr>
              <a:t>yaqtul</a:t>
            </a:r>
            <a:r>
              <a:rPr lang="hu-HU" sz="2400" i="1" dirty="0" smtClean="0">
                <a:solidFill>
                  <a:srgbClr val="FF0000"/>
                </a:solidFill>
              </a:rPr>
              <a:t> </a:t>
            </a:r>
            <a:r>
              <a:rPr lang="hu-HU" sz="2400" dirty="0"/>
              <a:t>(</a:t>
            </a:r>
            <a:r>
              <a:rPr lang="hu-HU" sz="2400" i="1" dirty="0" err="1"/>
              <a:t>jussivus</a:t>
            </a:r>
            <a:r>
              <a:rPr lang="hu-HU" sz="2400" dirty="0"/>
              <a:t>)</a:t>
            </a:r>
          </a:p>
          <a:p>
            <a:pPr lvl="3"/>
            <a:r>
              <a:rPr lang="hu-HU" sz="2400" i="1" dirty="0" err="1" smtClean="0">
                <a:solidFill>
                  <a:srgbClr val="FF0000"/>
                </a:solidFill>
              </a:rPr>
              <a:t>yaqtul</a:t>
            </a:r>
            <a:r>
              <a:rPr lang="hu-HU" sz="2400" dirty="0" smtClean="0">
                <a:solidFill>
                  <a:srgbClr val="FF0000"/>
                </a:solidFill>
              </a:rPr>
              <a:t> </a:t>
            </a:r>
            <a:r>
              <a:rPr lang="hu-HU" sz="2400" dirty="0"/>
              <a:t>(</a:t>
            </a:r>
            <a:r>
              <a:rPr lang="hu-HU" sz="2400" i="1" dirty="0" err="1" smtClean="0"/>
              <a:t>praeteritum</a:t>
            </a:r>
            <a:r>
              <a:rPr lang="hu-HU" sz="2400" dirty="0"/>
              <a:t>)</a:t>
            </a:r>
          </a:p>
          <a:p>
            <a:pPr lvl="3"/>
            <a:endParaRPr lang="hu-HU" sz="2400" dirty="0"/>
          </a:p>
          <a:p>
            <a:pPr lvl="3"/>
            <a:r>
              <a:rPr lang="hu-HU" sz="2400" dirty="0">
                <a:sym typeface="Symbol"/>
              </a:rPr>
              <a:t> szó végi magánhangzók lekopásával alaki egybeesés történik (ez magyarázhatja az </a:t>
            </a:r>
            <a:r>
              <a:rPr lang="hu-HU" sz="2400" i="1" dirty="0">
                <a:sym typeface="Symbol"/>
              </a:rPr>
              <a:t>imperfectum</a:t>
            </a:r>
            <a:r>
              <a:rPr lang="hu-HU" sz="2400" dirty="0">
                <a:sym typeface="Symbol"/>
              </a:rPr>
              <a:t> széles használati körét</a:t>
            </a:r>
            <a:r>
              <a:rPr lang="hu-HU" sz="2400" dirty="0" smtClean="0">
                <a:sym typeface="Symbol"/>
              </a:rPr>
              <a:t>)</a:t>
            </a:r>
          </a:p>
          <a:p>
            <a:pPr lvl="3"/>
            <a:endParaRPr lang="hu-HU" dirty="0" smtClean="0"/>
          </a:p>
          <a:p>
            <a:r>
              <a:rPr lang="hu-HU" dirty="0" smtClean="0"/>
              <a:t>„belülről tekint egy szituációra, amely folyamatban van” (Arnold</a:t>
            </a:r>
            <a:r>
              <a:rPr lang="hu-HU" dirty="0">
                <a:sym typeface="Symbol"/>
              </a:rPr>
              <a:t></a:t>
            </a:r>
            <a:r>
              <a:rPr lang="hu-HU" dirty="0" err="1">
                <a:sym typeface="Symbol"/>
              </a:rPr>
              <a:t>Choi</a:t>
            </a:r>
            <a:r>
              <a:rPr lang="hu-HU" dirty="0"/>
              <a:t>)</a:t>
            </a:r>
          </a:p>
          <a:p>
            <a:endParaRPr lang="hu-HU" dirty="0" smtClean="0"/>
          </a:p>
          <a:p>
            <a:pPr marL="1371600" lvl="3" indent="0">
              <a:buNone/>
            </a:pPr>
            <a:endParaRPr lang="hu-HU" sz="2400" dirty="0" smtClean="0">
              <a:sym typeface="Symbol"/>
            </a:endParaRPr>
          </a:p>
          <a:p>
            <a:pPr lvl="3"/>
            <a:endParaRPr lang="hu-HU" sz="2400" dirty="0" smtClean="0">
              <a:sym typeface="Symbol"/>
            </a:endParaRPr>
          </a:p>
          <a:p>
            <a:pPr lvl="3"/>
            <a:endParaRPr lang="hu-HU" sz="2400" dirty="0">
              <a:sym typeface="Symbol"/>
            </a:endParaRPr>
          </a:p>
          <a:p>
            <a:pPr lvl="3"/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98702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/>
          <a:lstStyle/>
          <a:p>
            <a:r>
              <a:rPr lang="hu-HU" dirty="0" smtClean="0"/>
              <a:t>Ismétlés: igeragozás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239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Az imperfectum jelentései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263" y="1825625"/>
            <a:ext cx="11312768" cy="4351338"/>
          </a:xfrm>
        </p:spPr>
        <p:txBody>
          <a:bodyPr/>
          <a:lstStyle/>
          <a:p>
            <a:r>
              <a:rPr lang="hu-HU" dirty="0" smtClean="0"/>
              <a:t>Jövő </a:t>
            </a:r>
            <a:r>
              <a:rPr lang="hu-HU" sz="2400" dirty="0" smtClean="0"/>
              <a:t>(időegyeztetés jelentősége)</a:t>
            </a:r>
          </a:p>
          <a:p>
            <a:r>
              <a:rPr lang="hu-HU" dirty="0" smtClean="0"/>
              <a:t>Szokásos, ismétlődő </a:t>
            </a:r>
            <a:r>
              <a:rPr lang="hu-HU" sz="2400" dirty="0" smtClean="0"/>
              <a:t>(rendszeres ismétlődés; </a:t>
            </a:r>
            <a:r>
              <a:rPr lang="hu-HU" sz="2400" dirty="0" err="1" smtClean="0"/>
              <a:t>proverbiális</a:t>
            </a:r>
            <a:r>
              <a:rPr lang="hu-HU" sz="2400" dirty="0" smtClean="0"/>
              <a:t> </a:t>
            </a:r>
            <a:r>
              <a:rPr lang="hu-HU" sz="2400" dirty="0" err="1" smtClean="0"/>
              <a:t>konnotáció</a:t>
            </a:r>
            <a:r>
              <a:rPr lang="hu-HU" sz="2400" dirty="0" smtClean="0"/>
              <a:t>)</a:t>
            </a:r>
          </a:p>
          <a:p>
            <a:pPr marL="2057400" lvl="8">
              <a:spcBef>
                <a:spcPts val="1000"/>
              </a:spcBef>
            </a:pPr>
            <a:r>
              <a:rPr lang="hu-HU" dirty="0"/>
              <a:t>(idővonatkozás: jelen és múlt ) </a:t>
            </a:r>
            <a:endParaRPr lang="hu-HU" sz="2400" dirty="0" smtClean="0"/>
          </a:p>
          <a:p>
            <a:r>
              <a:rPr lang="hu-HU" dirty="0" smtClean="0"/>
              <a:t>Folyamatos </a:t>
            </a:r>
            <a:r>
              <a:rPr lang="hu-HU" sz="2400" dirty="0" smtClean="0"/>
              <a:t>(egyidejűség, folyamatban levés)</a:t>
            </a:r>
          </a:p>
          <a:p>
            <a:pPr marL="2057400" lvl="8">
              <a:spcBef>
                <a:spcPts val="1000"/>
              </a:spcBef>
            </a:pPr>
            <a:r>
              <a:rPr lang="hu-HU" dirty="0"/>
              <a:t>(idővonatkozás: jelen) </a:t>
            </a:r>
          </a:p>
          <a:p>
            <a:pPr marL="228600" lvl="4">
              <a:spcBef>
                <a:spcPts val="1000"/>
              </a:spcBef>
            </a:pPr>
            <a:r>
              <a:rPr lang="hu-HU" sz="2800" dirty="0" smtClean="0"/>
              <a:t>Feltételes</a:t>
            </a:r>
            <a:r>
              <a:rPr lang="hu-HU" dirty="0" smtClean="0"/>
              <a:t>, </a:t>
            </a:r>
            <a:r>
              <a:rPr lang="hu-HU" sz="2800" dirty="0" smtClean="0"/>
              <a:t>esetleges</a:t>
            </a:r>
            <a:r>
              <a:rPr lang="hu-HU" dirty="0" smtClean="0"/>
              <a:t> </a:t>
            </a:r>
            <a:r>
              <a:rPr lang="hu-HU" sz="2400" dirty="0" smtClean="0"/>
              <a:t>(a cselekvés más tényezőktől függ: feltételes, megengedő, parancs-tiltás)</a:t>
            </a:r>
            <a:endParaRPr lang="hu-HU" dirty="0" smtClean="0"/>
          </a:p>
          <a:p>
            <a:pPr marL="2057400" lvl="8">
              <a:spcBef>
                <a:spcPts val="1000"/>
              </a:spcBef>
            </a:pPr>
            <a:r>
              <a:rPr lang="hu-HU" dirty="0" smtClean="0"/>
              <a:t>(</a:t>
            </a:r>
            <a:r>
              <a:rPr lang="hu-HU" dirty="0"/>
              <a:t>fordításban: segédigék, idővonatkozás: jelen és jövő</a:t>
            </a:r>
            <a:r>
              <a:rPr lang="hu-HU" dirty="0" smtClean="0"/>
              <a:t>)</a:t>
            </a:r>
            <a:endParaRPr lang="hu-HU" sz="2400" dirty="0" smtClean="0"/>
          </a:p>
          <a:p>
            <a:r>
              <a:rPr lang="hu-HU" dirty="0" err="1" smtClean="0"/>
              <a:t>Praeteritum</a:t>
            </a:r>
            <a:r>
              <a:rPr lang="hu-HU" sz="2400" dirty="0" smtClean="0"/>
              <a:t> (’</a:t>
            </a:r>
            <a:r>
              <a:rPr lang="hu-HU" sz="2400" i="1" dirty="0" err="1" smtClean="0"/>
              <a:t>áz</a:t>
            </a:r>
            <a:r>
              <a:rPr lang="hu-HU" sz="2400" dirty="0" smtClean="0"/>
              <a:t>, </a:t>
            </a:r>
            <a:r>
              <a:rPr lang="hu-HU" sz="2400" i="1" dirty="0" smtClean="0"/>
              <a:t>terem</a:t>
            </a:r>
            <a:r>
              <a:rPr lang="hu-HU" sz="2400" dirty="0" smtClean="0"/>
              <a:t> után)</a:t>
            </a:r>
          </a:p>
          <a:p>
            <a:pPr lvl="4"/>
            <a:r>
              <a:rPr lang="hu-HU" dirty="0" smtClean="0"/>
              <a:t> (idővonatkozás: múlt)</a:t>
            </a:r>
          </a:p>
          <a:p>
            <a:pPr lvl="4"/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85377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 módok a bibliai héberben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606062"/>
            <a:ext cx="10755923" cy="4570901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pPr algn="just"/>
            <a:r>
              <a:rPr lang="hu-HU" dirty="0" smtClean="0"/>
              <a:t>3 mód fejezi ki az „akarást”, melyek egymástól függetlenül alakultak ki:</a:t>
            </a:r>
          </a:p>
          <a:p>
            <a:pPr lvl="4" algn="just"/>
            <a:r>
              <a:rPr lang="hu-HU" sz="2400" i="1" dirty="0" err="1" smtClean="0"/>
              <a:t>Jussivus</a:t>
            </a:r>
            <a:endParaRPr lang="hu-HU" sz="2400" i="1" dirty="0" smtClean="0"/>
          </a:p>
          <a:p>
            <a:pPr lvl="4" algn="just"/>
            <a:r>
              <a:rPr lang="hu-HU" sz="2400" i="1" dirty="0" smtClean="0"/>
              <a:t>Imperativus</a:t>
            </a:r>
          </a:p>
          <a:p>
            <a:pPr lvl="4" algn="just"/>
            <a:r>
              <a:rPr lang="hu-HU" sz="2400" i="1" dirty="0" err="1" smtClean="0"/>
              <a:t>Cohortativus</a:t>
            </a:r>
            <a:endParaRPr lang="hu-HU" sz="2400" i="1" dirty="0" smtClean="0"/>
          </a:p>
          <a:p>
            <a:pPr marL="0" indent="0" algn="just">
              <a:buNone/>
            </a:pPr>
            <a:endParaRPr lang="hu-HU" dirty="0" smtClean="0"/>
          </a:p>
          <a:p>
            <a:pPr algn="just"/>
            <a:r>
              <a:rPr lang="hu-HU" dirty="0" smtClean="0"/>
              <a:t>Funkció szerint alkotnak egy osztályt, nem morfológiai hasonlóság alapján </a:t>
            </a:r>
          </a:p>
          <a:p>
            <a:pPr algn="just"/>
            <a:endParaRPr lang="hu-HU" dirty="0" smtClean="0"/>
          </a:p>
          <a:p>
            <a:pPr algn="just"/>
            <a:r>
              <a:rPr lang="hu-HU" dirty="0" smtClean="0"/>
              <a:t>Morfológiai sajátosságok gyors áttekintése</a:t>
            </a:r>
            <a:endParaRPr lang="hu-HU" dirty="0"/>
          </a:p>
          <a:p>
            <a:pPr algn="just"/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6725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 </a:t>
            </a:r>
            <a:r>
              <a:rPr lang="hu-HU" i="1" dirty="0" err="1" smtClean="0"/>
              <a:t>jussivus</a:t>
            </a:r>
            <a:r>
              <a:rPr lang="hu-HU" i="1" dirty="0" smtClean="0"/>
              <a:t> jelentései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Parancs</a:t>
            </a:r>
          </a:p>
          <a:p>
            <a:r>
              <a:rPr lang="hu-HU" dirty="0" smtClean="0"/>
              <a:t>Szándék, akarat</a:t>
            </a:r>
          </a:p>
          <a:p>
            <a:r>
              <a:rPr lang="hu-HU" dirty="0" smtClean="0"/>
              <a:t>Áldás</a:t>
            </a:r>
          </a:p>
          <a:p>
            <a:r>
              <a:rPr lang="hu-HU" dirty="0" smtClean="0"/>
              <a:t>Tiltás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72549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Az imperativus jelentései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Parancs</a:t>
            </a:r>
          </a:p>
          <a:p>
            <a:r>
              <a:rPr lang="hu-HU" dirty="0" smtClean="0"/>
              <a:t>Megengedés, engedély, beleegyezés</a:t>
            </a:r>
          </a:p>
          <a:p>
            <a:r>
              <a:rPr lang="hu-HU" dirty="0" smtClean="0"/>
              <a:t>Ígéret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490347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A </a:t>
            </a:r>
            <a:r>
              <a:rPr lang="hu-HU" i="1" dirty="0" err="1" smtClean="0"/>
              <a:t>cohortativus</a:t>
            </a:r>
            <a:r>
              <a:rPr lang="hu-HU" i="1" dirty="0" smtClean="0"/>
              <a:t> jelentései 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Elhatározás, döntés</a:t>
            </a:r>
          </a:p>
          <a:p>
            <a:r>
              <a:rPr lang="hu-HU" dirty="0" smtClean="0"/>
              <a:t>Kívánság</a:t>
            </a:r>
          </a:p>
          <a:p>
            <a:r>
              <a:rPr lang="hu-HU" dirty="0" smtClean="0"/>
              <a:t>Figyelmeztetés, buzdítás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583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Házi feladat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89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59758" cy="1325563"/>
          </a:xfrm>
        </p:spPr>
        <p:txBody>
          <a:bodyPr/>
          <a:lstStyle/>
          <a:p>
            <a:r>
              <a:rPr lang="hu-HU" altLang="hu-HU" dirty="0" smtClean="0"/>
              <a:t>Következő órára: olvasandó + házi feladat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838200" y="1591638"/>
            <a:ext cx="10515600" cy="4650126"/>
          </a:xfrm>
        </p:spPr>
        <p:txBody>
          <a:bodyPr/>
          <a:lstStyle/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u="sng" dirty="0" smtClean="0"/>
              <a:t>Elolvasni:</a:t>
            </a:r>
            <a:r>
              <a:rPr lang="hu-HU" altLang="hu-HU" dirty="0" smtClean="0"/>
              <a:t> 3.4-3.5 szakaszok (pp. 66–94).</a:t>
            </a:r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dirty="0" smtClean="0"/>
              <a:t>Határidő: témaválasztás házi dolgozatra – november 5!</a:t>
            </a:r>
            <a:endParaRPr lang="hu-HU" altLang="hu-HU" dirty="0"/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i="1" dirty="0" err="1" smtClean="0"/>
              <a:t>Gutturális</a:t>
            </a:r>
            <a:r>
              <a:rPr lang="hu-HU" altLang="hu-HU" dirty="0" smtClean="0"/>
              <a:t> </a:t>
            </a:r>
            <a:r>
              <a:rPr lang="hu-HU" altLang="hu-HU" dirty="0" smtClean="0"/>
              <a:t>igék (és </a:t>
            </a:r>
            <a:r>
              <a:rPr lang="he-IL" altLang="hu-HU" dirty="0" smtClean="0"/>
              <a:t>ל"א</a:t>
            </a:r>
            <a:r>
              <a:rPr lang="hu-HU" altLang="hu-HU" dirty="0" smtClean="0"/>
              <a:t>)</a:t>
            </a:r>
            <a:r>
              <a:rPr lang="hu-HU" altLang="hu-HU" dirty="0" smtClean="0"/>
              <a:t>: elsőéves anyag </a:t>
            </a:r>
            <a:r>
              <a:rPr lang="hu-HU" altLang="hu-HU" u="sng" dirty="0" smtClean="0"/>
              <a:t>átismétlése</a:t>
            </a:r>
            <a:r>
              <a:rPr lang="hu-HU" altLang="hu-HU" dirty="0"/>
              <a:t> </a:t>
            </a:r>
            <a:r>
              <a:rPr lang="hu-HU" altLang="hu-HU" dirty="0" smtClean="0"/>
              <a:t>(összes törzs!)</a:t>
            </a:r>
          </a:p>
          <a:p>
            <a:pPr marL="538163" indent="-538163">
              <a:lnSpc>
                <a:spcPct val="100000"/>
              </a:lnSpc>
              <a:buAutoNum type="arabicPeriod"/>
            </a:pPr>
            <a:r>
              <a:rPr lang="hu-HU" altLang="hu-HU" dirty="0" smtClean="0"/>
              <a:t>Az egyszer már szabadon kiválasztott bibliai versekből</a:t>
            </a:r>
            <a:endParaRPr lang="hu-HU" altLang="hu-HU" dirty="0"/>
          </a:p>
          <a:p>
            <a:pPr marL="539750"/>
            <a:r>
              <a:rPr lang="hu-HU" altLang="hu-HU" dirty="0" smtClean="0"/>
              <a:t>A múlt hétre </a:t>
            </a:r>
            <a:r>
              <a:rPr lang="hu-HU" altLang="hu-HU" u="sng" dirty="0" smtClean="0"/>
              <a:t>összegyűjtött 15 igét</a:t>
            </a:r>
            <a:r>
              <a:rPr lang="hu-HU" altLang="hu-HU" sz="2200" dirty="0" smtClean="0"/>
              <a:t>: </a:t>
            </a:r>
            <a:br>
              <a:rPr lang="hu-HU" altLang="hu-HU" sz="2200" dirty="0" smtClean="0"/>
            </a:br>
            <a:r>
              <a:rPr lang="hu-HU" altLang="hu-HU" sz="2000" dirty="0" smtClean="0"/>
              <a:t>(ha túl sok ige kerül azonos mód/aspektus kategóriába</a:t>
            </a:r>
            <a:r>
              <a:rPr lang="hu-HU" altLang="hu-HU" sz="2000" dirty="0" smtClean="0"/>
              <a:t>, </a:t>
            </a:r>
            <a:br>
              <a:rPr lang="hu-HU" altLang="hu-HU" sz="2000" dirty="0" smtClean="0"/>
            </a:br>
            <a:r>
              <a:rPr lang="hu-HU" altLang="hu-HU" sz="2000" dirty="0" smtClean="0"/>
              <a:t>valamint a </a:t>
            </a:r>
            <a:r>
              <a:rPr lang="hu-HU" altLang="hu-HU" sz="2000" i="1" dirty="0" err="1" smtClean="0"/>
              <a:t>non-finit</a:t>
            </a:r>
            <a:r>
              <a:rPr lang="hu-HU" altLang="hu-HU" sz="2000" dirty="0" smtClean="0"/>
              <a:t> alakok helyett keressenek továbbiak igéket a szövegükből)</a:t>
            </a:r>
            <a:endParaRPr lang="hu-HU" altLang="hu-HU" sz="2000" dirty="0"/>
          </a:p>
          <a:p>
            <a:pPr marL="900113" lvl="1">
              <a:lnSpc>
                <a:spcPct val="110000"/>
              </a:lnSpc>
            </a:pPr>
            <a:r>
              <a:rPr lang="hu-HU" altLang="hu-HU" dirty="0"/>
              <a:t>b</a:t>
            </a:r>
            <a:r>
              <a:rPr lang="hu-HU" altLang="hu-HU" dirty="0" smtClean="0"/>
              <a:t>esorolni </a:t>
            </a:r>
            <a:r>
              <a:rPr lang="hu-HU" altLang="hu-HU" dirty="0" smtClean="0"/>
              <a:t>aspektus (és mód) </a:t>
            </a:r>
            <a:r>
              <a:rPr lang="hu-HU" altLang="hu-HU" dirty="0" smtClean="0"/>
              <a:t>szerint </a:t>
            </a:r>
            <a:br>
              <a:rPr lang="hu-HU" altLang="hu-HU" dirty="0" smtClean="0"/>
            </a:br>
            <a:r>
              <a:rPr lang="hu-HU" altLang="hu-HU" dirty="0" smtClean="0"/>
              <a:t>(a tankönyvi kategóriák – 3.2-3.3 alpontjai – szerint)</a:t>
            </a:r>
            <a:endParaRPr lang="hu-HU" sz="2200" dirty="0" smtClean="0"/>
          </a:p>
          <a:p>
            <a:pPr marL="311150" indent="0">
              <a:lnSpc>
                <a:spcPct val="100000"/>
              </a:lnSpc>
              <a:buNone/>
            </a:pPr>
            <a:r>
              <a:rPr lang="en-US" altLang="hu-HU" dirty="0" smtClean="0"/>
              <a:t>Pap</a:t>
            </a:r>
            <a:r>
              <a:rPr lang="hu-HU" altLang="hu-HU" dirty="0" err="1" smtClean="0"/>
              <a:t>íron</a:t>
            </a:r>
            <a:r>
              <a:rPr lang="hu-HU" altLang="hu-HU" dirty="0" smtClean="0"/>
              <a:t>, a tanszéki titkárságon leadva. Határidő: </a:t>
            </a:r>
            <a:r>
              <a:rPr lang="hu-HU" altLang="hu-HU" b="1" dirty="0" smtClean="0"/>
              <a:t>hétfő</a:t>
            </a:r>
            <a:r>
              <a:rPr lang="hu-HU" altLang="hu-HU" dirty="0" smtClean="0"/>
              <a:t> dél (12:00).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175558"/>
            <a:ext cx="10515600" cy="1325563"/>
          </a:xfrm>
        </p:spPr>
        <p:txBody>
          <a:bodyPr/>
          <a:lstStyle/>
          <a:p>
            <a:pPr algn="ctr"/>
            <a:r>
              <a:rPr lang="hu-HU" i="1" dirty="0" smtClean="0"/>
              <a:t>Viszlát két hét múlva szerdán!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2988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Arnold &amp; </a:t>
            </a:r>
            <a:r>
              <a:rPr lang="hu-HU" dirty="0" err="1" smtClean="0"/>
              <a:t>Choi</a:t>
            </a:r>
            <a:r>
              <a:rPr lang="hu-HU" dirty="0" smtClean="0"/>
              <a:t> 3, 3.1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 smtClean="0"/>
          </a:p>
          <a:p>
            <a:pPr algn="ctr"/>
            <a:r>
              <a:rPr lang="hu-HU" sz="3200" i="1" dirty="0" smtClean="0">
                <a:solidFill>
                  <a:schemeClr val="tx1"/>
                </a:solidFill>
              </a:rPr>
              <a:t>… avagy bevezetés az ige szemantikájába</a:t>
            </a:r>
            <a:endParaRPr lang="hu-HU" sz="3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43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Adalék a határozott névelő jelentéséhez: </a:t>
            </a:r>
          </a:p>
          <a:p>
            <a:endParaRPr lang="hu-HU" dirty="0" smtClean="0"/>
          </a:p>
          <a:p>
            <a:pPr defTabSz="628650">
              <a:buFont typeface="Calibri" panose="020F0502020204030204" pitchFamily="34" charset="0"/>
              <a:buChar char="–"/>
            </a:pPr>
            <a:r>
              <a:rPr lang="hu-HU" dirty="0" smtClean="0"/>
              <a:t> Apa: 		Nem a lakásban biciklizünk, hanem az utcán.</a:t>
            </a:r>
          </a:p>
          <a:p>
            <a:pPr defTabSz="628650">
              <a:buFont typeface="Calibri" panose="020F0502020204030204" pitchFamily="34" charset="0"/>
              <a:buChar char="–"/>
            </a:pPr>
            <a:r>
              <a:rPr lang="hu-HU" dirty="0" smtClean="0"/>
              <a:t> H (2;11):</a:t>
            </a:r>
            <a:r>
              <a:rPr lang="hu-HU" dirty="0"/>
              <a:t>	</a:t>
            </a:r>
            <a:r>
              <a:rPr lang="hu-HU" i="1" dirty="0" smtClean="0"/>
              <a:t>Melyik utcán?</a:t>
            </a:r>
          </a:p>
          <a:p>
            <a:pPr marL="0" indent="0" defTabSz="628650">
              <a:buNone/>
            </a:pPr>
            <a:endParaRPr lang="hu-HU" i="1" dirty="0"/>
          </a:p>
          <a:p>
            <a:pPr marL="0" indent="0" defTabSz="628650">
              <a:buNone/>
            </a:pPr>
            <a:r>
              <a:rPr lang="hu-HU" dirty="0" smtClean="0"/>
              <a:t>H a (magyar) határozott névelő melyik jelentését ismeri, </a:t>
            </a:r>
            <a:br>
              <a:rPr lang="hu-HU" dirty="0" smtClean="0"/>
            </a:br>
            <a:r>
              <a:rPr lang="hu-HU" dirty="0" smtClean="0"/>
              <a:t>és melyiket nem?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6959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hu-HU" dirty="0" smtClean="0"/>
              <a:t>Morfológiai folyamatok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25564"/>
            <a:ext cx="10515600" cy="4851400"/>
          </a:xfrm>
        </p:spPr>
        <p:txBody>
          <a:bodyPr/>
          <a:lstStyle/>
          <a:p>
            <a:r>
              <a:rPr lang="hu-HU" b="1" dirty="0" smtClean="0"/>
              <a:t>Produktivitás</a:t>
            </a:r>
            <a:r>
              <a:rPr lang="hu-HU" dirty="0" smtClean="0"/>
              <a:t>: (majdnem) bármely szóra, pl. új szavakra alkalmazható</a:t>
            </a:r>
          </a:p>
          <a:p>
            <a:pPr lvl="1"/>
            <a:r>
              <a:rPr lang="hu-HU" dirty="0" smtClean="0"/>
              <a:t>Produktív: magyar </a:t>
            </a:r>
            <a:r>
              <a:rPr lang="hu-HU" dirty="0" err="1" smtClean="0"/>
              <a:t>denominatív</a:t>
            </a:r>
            <a:r>
              <a:rPr lang="hu-HU" dirty="0" smtClean="0"/>
              <a:t> igeképzés </a:t>
            </a:r>
            <a:r>
              <a:rPr lang="hu-HU" i="1" dirty="0" err="1" smtClean="0"/>
              <a:t>-l</a:t>
            </a:r>
            <a:r>
              <a:rPr lang="hu-HU" dirty="0" smtClean="0"/>
              <a:t> és </a:t>
            </a:r>
            <a:r>
              <a:rPr lang="hu-HU" i="1" dirty="0" err="1" smtClean="0"/>
              <a:t>-z</a:t>
            </a:r>
            <a:r>
              <a:rPr lang="hu-HU" dirty="0" smtClean="0"/>
              <a:t> képzőkkel</a:t>
            </a:r>
          </a:p>
          <a:p>
            <a:pPr lvl="1"/>
            <a:r>
              <a:rPr lang="hu-HU" dirty="0" smtClean="0"/>
              <a:t>Nem produktív: magyar </a:t>
            </a:r>
            <a:r>
              <a:rPr lang="hu-HU" dirty="0" err="1" smtClean="0"/>
              <a:t>-</a:t>
            </a:r>
            <a:r>
              <a:rPr lang="hu-HU" i="1" dirty="0" err="1" smtClean="0"/>
              <a:t>mány</a:t>
            </a:r>
            <a:r>
              <a:rPr lang="hu-HU" i="1" dirty="0" smtClean="0"/>
              <a:t>, </a:t>
            </a:r>
            <a:r>
              <a:rPr lang="hu-HU" i="1" dirty="0" err="1" smtClean="0"/>
              <a:t>-oda</a:t>
            </a:r>
            <a:r>
              <a:rPr lang="hu-HU" i="1" dirty="0" smtClean="0"/>
              <a:t>/</a:t>
            </a:r>
            <a:r>
              <a:rPr lang="hu-HU" i="1" dirty="0" err="1" smtClean="0"/>
              <a:t>-öde</a:t>
            </a:r>
            <a:r>
              <a:rPr lang="hu-HU" i="1" dirty="0" smtClean="0"/>
              <a:t> képzők</a:t>
            </a:r>
          </a:p>
          <a:p>
            <a:pPr lvl="1"/>
            <a:r>
              <a:rPr lang="hu-HU" dirty="0" smtClean="0"/>
              <a:t>Inflexiós morfológia (szinte) teljesen produktív, </a:t>
            </a:r>
            <a:br>
              <a:rPr lang="hu-HU" dirty="0" smtClean="0"/>
            </a:br>
            <a:r>
              <a:rPr lang="hu-HU" dirty="0" err="1" smtClean="0"/>
              <a:t>derivációs</a:t>
            </a:r>
            <a:r>
              <a:rPr lang="hu-HU" dirty="0" smtClean="0"/>
              <a:t> morfológia széles spektrumon mozoghat.</a:t>
            </a:r>
          </a:p>
          <a:p>
            <a:pPr lvl="1"/>
            <a:r>
              <a:rPr lang="hu-HU" dirty="0" err="1" smtClean="0"/>
              <a:t>V.ö</a:t>
            </a:r>
            <a:r>
              <a:rPr lang="hu-HU" dirty="0" smtClean="0"/>
              <a:t>. héber igetörzsekkel: produktívan tehető-e át egy gyök egy másik törzsbe?</a:t>
            </a:r>
          </a:p>
          <a:p>
            <a:pPr lvl="1"/>
            <a:endParaRPr lang="en-US" dirty="0" smtClean="0"/>
          </a:p>
          <a:p>
            <a:r>
              <a:rPr lang="hu-HU" b="1" dirty="0" smtClean="0"/>
              <a:t>Szemantikai transzparencia</a:t>
            </a:r>
            <a:r>
              <a:rPr lang="hu-HU" dirty="0" smtClean="0"/>
              <a:t>: jelentés megjósolható az összetevőkből</a:t>
            </a:r>
            <a:endParaRPr lang="en-US" dirty="0" smtClean="0"/>
          </a:p>
          <a:p>
            <a:pPr lvl="1"/>
            <a:r>
              <a:rPr lang="hu-HU" i="1" dirty="0" smtClean="0"/>
              <a:t>franciakulcs</a:t>
            </a:r>
            <a:r>
              <a:rPr lang="hu-HU" dirty="0" smtClean="0"/>
              <a:t> vs. </a:t>
            </a:r>
            <a:r>
              <a:rPr lang="hu-HU" i="1" dirty="0" smtClean="0"/>
              <a:t>francia kulcs</a:t>
            </a:r>
          </a:p>
          <a:p>
            <a:pPr lvl="1"/>
            <a:r>
              <a:rPr lang="hu-HU" dirty="0" smtClean="0"/>
              <a:t>Inflexiós morfológia transzparens, </a:t>
            </a:r>
            <a:r>
              <a:rPr lang="hu-HU" dirty="0" err="1" smtClean="0"/>
              <a:t>derivációs</a:t>
            </a:r>
            <a:r>
              <a:rPr lang="hu-HU" dirty="0" smtClean="0"/>
              <a:t> morfológia széles spektrumon.</a:t>
            </a:r>
          </a:p>
          <a:p>
            <a:pPr lvl="1"/>
            <a:r>
              <a:rPr lang="hu-HU" dirty="0" smtClean="0"/>
              <a:t>Héber igetörzsek: attól függ, hogy határozzuk meg egy-egy törzs jelentését.</a:t>
            </a:r>
          </a:p>
          <a:p>
            <a:pPr lvl="1"/>
            <a:r>
              <a:rPr lang="hu-HU" dirty="0" smtClean="0"/>
              <a:t>Ami (egyáltalán) nem transzparens, az önálló </a:t>
            </a:r>
            <a:r>
              <a:rPr lang="hu-HU" b="1" dirty="0" smtClean="0"/>
              <a:t>lexikális elem</a:t>
            </a:r>
            <a:r>
              <a:rPr lang="hu-HU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66612" cy="1325563"/>
          </a:xfrm>
        </p:spPr>
        <p:txBody>
          <a:bodyPr/>
          <a:lstStyle/>
          <a:p>
            <a:r>
              <a:rPr lang="hu-HU" dirty="0" smtClean="0"/>
              <a:t>Mi az, hogy „igetörzs”?	</a:t>
            </a:r>
            <a:br>
              <a:rPr lang="hu-HU" dirty="0" smtClean="0"/>
            </a:br>
            <a:r>
              <a:rPr lang="hu-HU" sz="3000" i="1" dirty="0" smtClean="0"/>
              <a:t>Avagy: a különböző szótárak eltérő logikája mögött mi húzódik meg?</a:t>
            </a:r>
            <a:endParaRPr lang="hu-HU" sz="3000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55694"/>
            <a:ext cx="10591800" cy="4639235"/>
          </a:xfrm>
        </p:spPr>
        <p:txBody>
          <a:bodyPr/>
          <a:lstStyle/>
          <a:p>
            <a:r>
              <a:rPr lang="hu-HU" dirty="0" smtClean="0"/>
              <a:t>Bibliai héber nyelvtanírási hagyomány</a:t>
            </a:r>
          </a:p>
          <a:p>
            <a:pPr lvl="1"/>
            <a:r>
              <a:rPr lang="hu-HU" sz="2200" dirty="0" smtClean="0"/>
              <a:t>Kiindulás: gyök 		=&gt; 	alapjelentés</a:t>
            </a:r>
          </a:p>
          <a:p>
            <a:pPr lvl="1"/>
            <a:r>
              <a:rPr lang="hu-HU" sz="2200" dirty="0" smtClean="0"/>
              <a:t>Gyök+törzs		=&gt;	gyök jelentése + </a:t>
            </a:r>
            <a:r>
              <a:rPr lang="hu-HU" sz="2200" b="1" dirty="0" smtClean="0">
                <a:solidFill>
                  <a:srgbClr val="C00000"/>
                </a:solidFill>
              </a:rPr>
              <a:t>igetörzs jelentése</a:t>
            </a:r>
          </a:p>
          <a:p>
            <a:pPr lvl="1"/>
            <a:r>
              <a:rPr lang="hu-HU" sz="2200" dirty="0" smtClean="0"/>
              <a:t>Adott gyök különböző törzsekbe</a:t>
            </a:r>
            <a:r>
              <a:rPr lang="hu-HU" sz="2200" dirty="0"/>
              <a:t> </a:t>
            </a:r>
            <a:r>
              <a:rPr lang="hu-HU" sz="2200" dirty="0" smtClean="0"/>
              <a:t>helyezve: mintha igéből igét képeznénk</a:t>
            </a:r>
          </a:p>
          <a:p>
            <a:pPr lvl="1"/>
            <a:r>
              <a:rPr lang="hu-HU" sz="2200" i="1" dirty="0" smtClean="0"/>
              <a:t>Probléma:</a:t>
            </a:r>
            <a:r>
              <a:rPr lang="hu-HU" sz="2200" dirty="0" smtClean="0"/>
              <a:t> az egyes törzsek jelentését nehéz szisztematikusan leírni.</a:t>
            </a:r>
          </a:p>
          <a:p>
            <a:pPr lvl="1"/>
            <a:endParaRPr lang="hu-HU" dirty="0" smtClean="0"/>
          </a:p>
          <a:p>
            <a:r>
              <a:rPr lang="hu-HU" dirty="0" smtClean="0"/>
              <a:t>Modern héber nyelvtanírási hagyomány</a:t>
            </a:r>
          </a:p>
          <a:p>
            <a:pPr lvl="1"/>
            <a:r>
              <a:rPr lang="hu-HU" sz="2200" dirty="0" smtClean="0"/>
              <a:t>Kiindulás: tő		=&gt;	alapjelentés</a:t>
            </a:r>
          </a:p>
          <a:p>
            <a:pPr lvl="1"/>
            <a:r>
              <a:rPr lang="hu-HU" sz="2200" dirty="0" smtClean="0"/>
              <a:t>Tő = gyök + törzs</a:t>
            </a:r>
          </a:p>
          <a:p>
            <a:pPr lvl="1"/>
            <a:r>
              <a:rPr lang="hu-HU" sz="2200" dirty="0" smtClean="0"/>
              <a:t>Törzsek, mint igeragozási paradigmák	</a:t>
            </a:r>
            <a:r>
              <a:rPr lang="hu-HU" sz="1800" dirty="0" smtClean="0"/>
              <a:t>(</a:t>
            </a:r>
            <a:r>
              <a:rPr lang="hu-HU" sz="1800" dirty="0" err="1" smtClean="0"/>
              <a:t>v.ö</a:t>
            </a:r>
            <a:r>
              <a:rPr lang="hu-HU" sz="1800" dirty="0" smtClean="0"/>
              <a:t>. latin, francia, orosz…)</a:t>
            </a:r>
          </a:p>
          <a:p>
            <a:pPr lvl="1"/>
            <a:r>
              <a:rPr lang="hu-HU" sz="2200" dirty="0" smtClean="0"/>
              <a:t>Adott gyök különböző törzsekben: vagy van szemantikai kapcsolat, vagy nincs.</a:t>
            </a:r>
          </a:p>
          <a:p>
            <a:pPr lvl="1"/>
            <a:r>
              <a:rPr lang="hu-HU" sz="2200" i="1" dirty="0" smtClean="0"/>
              <a:t>Probléma:</a:t>
            </a:r>
            <a:r>
              <a:rPr lang="hu-HU" sz="2200" dirty="0" smtClean="0"/>
              <a:t> általában több kapcsolat, mintha alternatív paradigmák lennének.</a:t>
            </a:r>
            <a:endParaRPr lang="hu-HU" sz="2200" dirty="0"/>
          </a:p>
        </p:txBody>
      </p:sp>
    </p:spTree>
    <p:extLst>
      <p:ext uri="{BB962C8B-B14F-4D97-AF65-F5344CB8AC3E}">
        <p14:creationId xmlns:p14="http://schemas.microsoft.com/office/powerpoint/2010/main" val="11361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Szintaxis </a:t>
            </a:r>
            <a:r>
              <a:rPr lang="hu-HU" sz="3200" dirty="0" smtClean="0"/>
              <a:t>(mondattan)</a:t>
            </a:r>
            <a:r>
              <a:rPr lang="hu-HU" dirty="0" smtClean="0"/>
              <a:t>		Szemantika </a:t>
            </a:r>
            <a:r>
              <a:rPr lang="hu-HU" sz="3200" dirty="0" smtClean="0"/>
              <a:t>(jelentéstan)</a:t>
            </a:r>
            <a:endParaRPr lang="hu-HU" sz="320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304144"/>
            <a:ext cx="5157787" cy="1200931"/>
          </a:xfrm>
        </p:spPr>
        <p:txBody>
          <a:bodyPr anchor="ctr"/>
          <a:lstStyle/>
          <a:p>
            <a:pPr algn="ctr"/>
            <a:r>
              <a:rPr lang="hu-HU" dirty="0" smtClean="0"/>
              <a:t>Mondatrészek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113613"/>
            <a:ext cx="5157787" cy="40760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állítmánynak/igének van</a:t>
            </a:r>
          </a:p>
          <a:p>
            <a:r>
              <a:rPr lang="hu-HU" dirty="0" smtClean="0"/>
              <a:t>alanya</a:t>
            </a:r>
          </a:p>
          <a:p>
            <a:r>
              <a:rPr lang="hu-HU" dirty="0" smtClean="0"/>
              <a:t>tárgya</a:t>
            </a:r>
          </a:p>
          <a:p>
            <a:r>
              <a:rPr lang="hu-HU" dirty="0" smtClean="0"/>
              <a:t>eszközhatározója</a:t>
            </a:r>
          </a:p>
          <a:p>
            <a:r>
              <a:rPr lang="hu-HU" dirty="0" smtClean="0"/>
              <a:t>helyhatározója</a:t>
            </a:r>
          </a:p>
          <a:p>
            <a:r>
              <a:rPr lang="hu-HU" dirty="0" smtClean="0"/>
              <a:t>időhatározója</a:t>
            </a:r>
          </a:p>
          <a:p>
            <a:r>
              <a:rPr lang="hu-HU" dirty="0" smtClean="0"/>
              <a:t>…</a:t>
            </a:r>
          </a:p>
          <a:p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304144"/>
            <a:ext cx="5183188" cy="1200931"/>
          </a:xfrm>
        </p:spPr>
        <p:txBody>
          <a:bodyPr anchor="ctr"/>
          <a:lstStyle/>
          <a:p>
            <a:pPr algn="ctr"/>
            <a:r>
              <a:rPr lang="hu-HU" dirty="0" smtClean="0"/>
              <a:t>Tematikus szerepek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113613"/>
            <a:ext cx="5183188" cy="4076050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cselekvésnek van</a:t>
            </a:r>
          </a:p>
          <a:p>
            <a:r>
              <a:rPr lang="hu-HU" dirty="0" smtClean="0"/>
              <a:t>ágense („logikai alany”)</a:t>
            </a:r>
          </a:p>
          <a:p>
            <a:r>
              <a:rPr lang="hu-HU" dirty="0"/>
              <a:t>p</a:t>
            </a:r>
            <a:r>
              <a:rPr lang="hu-HU" dirty="0" smtClean="0"/>
              <a:t>áciense („logikai tárgy”)</a:t>
            </a:r>
          </a:p>
          <a:p>
            <a:r>
              <a:rPr lang="hu-HU" dirty="0" smtClean="0"/>
              <a:t>eszköze</a:t>
            </a:r>
          </a:p>
          <a:p>
            <a:r>
              <a:rPr lang="hu-HU" dirty="0" smtClean="0"/>
              <a:t>helye</a:t>
            </a:r>
          </a:p>
          <a:p>
            <a:r>
              <a:rPr lang="hu-HU" dirty="0" smtClean="0"/>
              <a:t>ideje</a:t>
            </a:r>
          </a:p>
          <a:p>
            <a:r>
              <a:rPr lang="hu-HU" dirty="0" smtClean="0"/>
              <a:t>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807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igék típusai a vonzatszerkezetük szerint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721224"/>
            <a:ext cx="10973696" cy="4572000"/>
          </a:xfrm>
        </p:spPr>
        <p:txBody>
          <a:bodyPr/>
          <a:lstStyle/>
          <a:p>
            <a:r>
              <a:rPr lang="hu-HU" dirty="0" smtClean="0"/>
              <a:t>Aktív: 			alany </a:t>
            </a:r>
            <a:r>
              <a:rPr lang="hu-HU" dirty="0"/>
              <a:t>= ágens, </a:t>
            </a:r>
            <a:r>
              <a:rPr lang="hu-HU" dirty="0" smtClean="0"/>
              <a:t>	tárgy </a:t>
            </a:r>
            <a:r>
              <a:rPr lang="hu-HU" dirty="0"/>
              <a:t>= </a:t>
            </a:r>
            <a:r>
              <a:rPr lang="hu-HU" dirty="0" smtClean="0"/>
              <a:t>páciens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sz="2400" i="1" dirty="0" smtClean="0"/>
              <a:t>János becsukja az ajtót.			</a:t>
            </a:r>
            <a:r>
              <a:rPr lang="hu-HU" sz="2400" dirty="0" smtClean="0"/>
              <a:t>A hat B-re.</a:t>
            </a:r>
            <a:endParaRPr lang="hu-HU" sz="2400" i="1" dirty="0" smtClean="0"/>
          </a:p>
          <a:p>
            <a:pPr>
              <a:buNone/>
            </a:pPr>
            <a:endParaRPr lang="hu-HU" sz="600" dirty="0" smtClean="0"/>
          </a:p>
          <a:p>
            <a:r>
              <a:rPr lang="hu-HU" dirty="0" smtClean="0"/>
              <a:t>Passzív (szenvedő):	alany </a:t>
            </a:r>
            <a:r>
              <a:rPr lang="hu-HU" dirty="0"/>
              <a:t>= </a:t>
            </a:r>
            <a:r>
              <a:rPr lang="hu-HU" dirty="0" smtClean="0"/>
              <a:t>páciens 	</a:t>
            </a:r>
            <a:r>
              <a:rPr lang="hu-HU" sz="2200" dirty="0" smtClean="0"/>
              <a:t>[ágens kifejezése opcionális]</a:t>
            </a:r>
            <a:endParaRPr lang="hu-HU" sz="2400" dirty="0" smtClean="0"/>
          </a:p>
          <a:p>
            <a:pPr>
              <a:buNone/>
            </a:pPr>
            <a:r>
              <a:rPr lang="hu-HU" sz="2400" dirty="0" smtClean="0"/>
              <a:t>	</a:t>
            </a:r>
            <a:r>
              <a:rPr lang="hu-HU" sz="2400" i="1" dirty="0" smtClean="0"/>
              <a:t>Az ajtó </a:t>
            </a:r>
            <a:r>
              <a:rPr lang="hu-HU" sz="2400" i="1" dirty="0" err="1" smtClean="0"/>
              <a:t>becsukattatik</a:t>
            </a:r>
            <a:r>
              <a:rPr lang="hu-HU" sz="2400" i="1" dirty="0" smtClean="0"/>
              <a:t> [János által].		</a:t>
            </a:r>
            <a:r>
              <a:rPr lang="hu-HU" sz="2400" dirty="0" smtClean="0"/>
              <a:t>B-re történik hatás [A által].</a:t>
            </a:r>
          </a:p>
          <a:p>
            <a:pPr>
              <a:buNone/>
            </a:pPr>
            <a:endParaRPr lang="hu-HU" sz="600" dirty="0" smtClean="0"/>
          </a:p>
          <a:p>
            <a:pPr lvl="0"/>
            <a:r>
              <a:rPr lang="hu-HU" dirty="0" smtClean="0"/>
              <a:t>Mediális:			nincs ágens, 	de van páciens.</a:t>
            </a:r>
            <a:endParaRPr lang="hu-HU" dirty="0" smtClean="0">
              <a:solidFill>
                <a:prstClr val="black"/>
              </a:solidFill>
            </a:endParaRPr>
          </a:p>
          <a:p>
            <a:pPr lvl="0">
              <a:buNone/>
            </a:pPr>
            <a:r>
              <a:rPr lang="hu-HU" dirty="0" smtClean="0">
                <a:solidFill>
                  <a:prstClr val="black"/>
                </a:solidFill>
              </a:rPr>
              <a:t>	</a:t>
            </a:r>
            <a:r>
              <a:rPr lang="hu-HU" sz="2400" i="1" dirty="0" smtClean="0">
                <a:solidFill>
                  <a:prstClr val="black"/>
                </a:solidFill>
              </a:rPr>
              <a:t>Az ajtó becsukódik.				</a:t>
            </a:r>
            <a:r>
              <a:rPr lang="hu-HU" sz="2400" dirty="0" smtClean="0">
                <a:solidFill>
                  <a:prstClr val="black"/>
                </a:solidFill>
              </a:rPr>
              <a:t>B-re történik hatás (saját maga? más?).</a:t>
            </a:r>
          </a:p>
          <a:p>
            <a:pPr lvl="0">
              <a:buNone/>
            </a:pPr>
            <a:endParaRPr lang="hu-HU" sz="600" dirty="0" smtClean="0"/>
          </a:p>
          <a:p>
            <a:r>
              <a:rPr lang="hu-HU" dirty="0" err="1" smtClean="0"/>
              <a:t>Statív</a:t>
            </a:r>
            <a:r>
              <a:rPr lang="hu-HU" dirty="0" smtClean="0"/>
              <a:t>: 			nincs ágens, nincs páciens, de van „jellemzett”</a:t>
            </a:r>
          </a:p>
          <a:p>
            <a:pPr>
              <a:buNone/>
            </a:pPr>
            <a:r>
              <a:rPr lang="hu-HU" sz="2400" dirty="0" smtClean="0"/>
              <a:t>	</a:t>
            </a:r>
            <a:r>
              <a:rPr lang="hu-HU" sz="2400" i="1" dirty="0" smtClean="0"/>
              <a:t>Az ajtó be van csukva.			</a:t>
            </a:r>
            <a:r>
              <a:rPr lang="hu-HU" sz="2400" dirty="0" smtClean="0"/>
              <a:t>B van valamilyen állapotban.</a:t>
            </a:r>
          </a:p>
        </p:txBody>
      </p:sp>
    </p:spTree>
    <p:extLst>
      <p:ext uri="{BB962C8B-B14F-4D97-AF65-F5344CB8AC3E}">
        <p14:creationId xmlns:p14="http://schemas.microsoft.com/office/powerpoint/2010/main" val="20937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igék típusai a vonzatszerkezetük szerint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3696" cy="4351338"/>
          </a:xfrm>
        </p:spPr>
        <p:txBody>
          <a:bodyPr/>
          <a:lstStyle/>
          <a:p>
            <a:r>
              <a:rPr lang="hu-HU" dirty="0" smtClean="0"/>
              <a:t>Reflexív (visszaható): 	ágens = páciens</a:t>
            </a:r>
          </a:p>
          <a:p>
            <a:pPr>
              <a:buNone/>
            </a:pPr>
            <a:r>
              <a:rPr lang="hu-HU" dirty="0" smtClean="0"/>
              <a:t>	</a:t>
            </a:r>
            <a:r>
              <a:rPr lang="hu-HU" sz="2400" i="1" dirty="0" smtClean="0"/>
              <a:t>Az ajtó becsukja magát.				</a:t>
            </a:r>
            <a:r>
              <a:rPr lang="hu-HU" sz="2400" dirty="0" smtClean="0"/>
              <a:t>A </a:t>
            </a:r>
            <a:r>
              <a:rPr lang="hu-HU" sz="2400" dirty="0"/>
              <a:t>hat </a:t>
            </a:r>
            <a:r>
              <a:rPr lang="hu-HU" sz="2400" dirty="0" smtClean="0"/>
              <a:t>A-ra.</a:t>
            </a:r>
          </a:p>
          <a:p>
            <a:endParaRPr lang="hu-HU" sz="1200" dirty="0" smtClean="0"/>
          </a:p>
          <a:p>
            <a:r>
              <a:rPr lang="hu-HU" dirty="0" smtClean="0"/>
              <a:t>Reciprok (kölcsönös): 	ágens 1 = páciens 2 és ágens 2 = páciens 1</a:t>
            </a:r>
            <a:endParaRPr lang="hu-HU" dirty="0"/>
          </a:p>
          <a:p>
            <a:pPr>
              <a:buNone/>
            </a:pPr>
            <a:r>
              <a:rPr lang="hu-HU" sz="2400" dirty="0" smtClean="0"/>
              <a:t>	</a:t>
            </a:r>
            <a:r>
              <a:rPr lang="hu-HU" sz="2400" i="1" dirty="0" smtClean="0"/>
              <a:t>Az ajtó és az ablak becsukja egymást.		</a:t>
            </a:r>
            <a:r>
              <a:rPr lang="hu-HU" sz="2400" dirty="0"/>
              <a:t>A hat B-re, és B hat </a:t>
            </a:r>
            <a:r>
              <a:rPr lang="hu-HU" sz="2400" dirty="0" smtClean="0"/>
              <a:t>A-ra.</a:t>
            </a:r>
            <a:endParaRPr lang="hu-HU" sz="2400" i="1" dirty="0" smtClean="0"/>
          </a:p>
          <a:p>
            <a:pPr>
              <a:buNone/>
            </a:pPr>
            <a:endParaRPr lang="hu-HU" sz="1200" dirty="0" smtClean="0"/>
          </a:p>
          <a:p>
            <a:r>
              <a:rPr lang="hu-HU" dirty="0" err="1" smtClean="0"/>
              <a:t>Kauzatív</a:t>
            </a:r>
            <a:r>
              <a:rPr lang="hu-HU" dirty="0" smtClean="0"/>
              <a:t> (műveltető): 	ágens 1 =&gt; páciens 1 = ágens 2 =&gt; páciens 2</a:t>
            </a:r>
          </a:p>
          <a:p>
            <a:pPr>
              <a:buNone/>
            </a:pPr>
            <a:r>
              <a:rPr lang="hu-HU" sz="2400" dirty="0" smtClean="0"/>
              <a:t>	</a:t>
            </a:r>
            <a:r>
              <a:rPr lang="hu-HU" sz="2400" i="1" dirty="0" smtClean="0"/>
              <a:t>A tanár becsukatja az ajtót Jánossal.		</a:t>
            </a:r>
            <a:r>
              <a:rPr lang="hu-HU" sz="2400" dirty="0" smtClean="0"/>
              <a:t>A hat B-re, hogy B hasson C-re.</a:t>
            </a:r>
          </a:p>
        </p:txBody>
      </p:sp>
    </p:spTree>
    <p:extLst>
      <p:ext uri="{BB962C8B-B14F-4D97-AF65-F5344CB8AC3E}">
        <p14:creationId xmlns:p14="http://schemas.microsoft.com/office/powerpoint/2010/main" val="20937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780</Words>
  <Application>Microsoft Office PowerPoint</Application>
  <PresentationFormat>Szélesvásznú</PresentationFormat>
  <Paragraphs>214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Office-téma</vt:lpstr>
      <vt:lpstr>Klasszikus héber nyelv 4.: Szintaxis</vt:lpstr>
      <vt:lpstr>Ismétlés: igeragozás</vt:lpstr>
      <vt:lpstr>Arnold &amp; Choi 3, 3.1</vt:lpstr>
      <vt:lpstr>PowerPoint bemutató</vt:lpstr>
      <vt:lpstr>Morfológiai folyamatok</vt:lpstr>
      <vt:lpstr>Mi az, hogy „igetörzs”?  Avagy: a különböző szótárak eltérő logikája mögött mi húzódik meg?</vt:lpstr>
      <vt:lpstr>Szintaxis (mondattan)  Szemantika (jelentéstan)</vt:lpstr>
      <vt:lpstr>Az igék típusai a vonzatszerkezetük szerint</vt:lpstr>
      <vt:lpstr>Az igék típusai a vonzatszerkezetük szerint</vt:lpstr>
      <vt:lpstr>Ige: „cselekvést, történést, létezést” fejez ki:</vt:lpstr>
      <vt:lpstr>Az ige: „cselekvést, történést, létezést kifejező szófaj”</vt:lpstr>
      <vt:lpstr>Igeidő, igeszemlélet, akcióminőség </vt:lpstr>
      <vt:lpstr>Igeidő, igeszemlélet, akcióminőség </vt:lpstr>
      <vt:lpstr>Igeszemlélet (Aspekt)</vt:lpstr>
      <vt:lpstr>Arnold &amp; Choi 3.2-3</vt:lpstr>
      <vt:lpstr>Az aspektus</vt:lpstr>
      <vt:lpstr>A perfectum történeti kialakulása és definíciója</vt:lpstr>
      <vt:lpstr>A perfectum jelentései</vt:lpstr>
      <vt:lpstr>Az imperfectum történeti kialakulása és definíciója</vt:lpstr>
      <vt:lpstr>Az imperfectum jelentései</vt:lpstr>
      <vt:lpstr>A módok a bibliai héberben</vt:lpstr>
      <vt:lpstr>A jussivus jelentései</vt:lpstr>
      <vt:lpstr>Az imperativus jelentései</vt:lpstr>
      <vt:lpstr>A cohortativus jelentései </vt:lpstr>
      <vt:lpstr>Házi feladat</vt:lpstr>
      <vt:lpstr>Következő órára: olvasandó + házi feladat</vt:lpstr>
      <vt:lpstr>Viszlát két hét múlva szerdán!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birot</dc:creator>
  <cp:lastModifiedBy>birot</cp:lastModifiedBy>
  <cp:revision>229</cp:revision>
  <dcterms:created xsi:type="dcterms:W3CDTF">2014-09-05T15:07:34Z</dcterms:created>
  <dcterms:modified xsi:type="dcterms:W3CDTF">2014-10-22T10:16:42Z</dcterms:modified>
</cp:coreProperties>
</file>