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361" r:id="rId4"/>
    <p:sldId id="349" r:id="rId5"/>
    <p:sldId id="353" r:id="rId6"/>
    <p:sldId id="355" r:id="rId7"/>
    <p:sldId id="357" r:id="rId8"/>
    <p:sldId id="358" r:id="rId9"/>
    <p:sldId id="359" r:id="rId10"/>
    <p:sldId id="360" r:id="rId11"/>
    <p:sldId id="362" r:id="rId12"/>
    <p:sldId id="368" r:id="rId13"/>
    <p:sldId id="364" r:id="rId14"/>
    <p:sldId id="370" r:id="rId15"/>
    <p:sldId id="366" r:id="rId16"/>
    <p:sldId id="367" r:id="rId17"/>
    <p:sldId id="369" r:id="rId18"/>
    <p:sldId id="285" r:id="rId19"/>
    <p:sldId id="258" r:id="rId20"/>
    <p:sldId id="287" r:id="rId21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96A2-F6AD-4F15-BF3E-38414CACD252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518F-DECE-45B8-A42A-7E19702337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074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EE26-CDED-4E89-AA28-EC9B08504758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CE9A-8CD8-440F-9F3A-949B85CD4B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1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8015-61BF-435C-8270-63443FC15B07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58B1-4003-4C18-9129-C21E15263C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92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C76B-5275-45E9-8D7A-D9670D3DE57B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2F0A-09A5-4DF6-8C53-0000FAC054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627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4B024-D166-46F5-A7B9-5264B246E624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0883-FD5F-4D26-A6DC-FE9B8C5D0E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981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FC10-A453-43C6-B48B-7735C177838B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8D1C-6EDC-4A89-968F-9B1B6EAAD8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893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373-91E0-4457-BD3B-789C7A1E2ACE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C6006-606D-46E7-B42A-0814BB484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08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79B3-6823-4BEC-866F-9F25D7089105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3FC7-6D27-4CCB-95F1-1DAFD9303B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04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9251-DAFF-48CC-8CBD-7A54AE7CB94E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3125E-EFB4-4074-8D73-523A924201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28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8E6A-6928-4D79-95FC-F9FF8B453948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3EE7-7E4D-4F8E-84B4-C5A8E9278E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8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2A19-851A-49C5-AB58-A9E17A2209CD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B44E5-4111-4603-975D-39044B2BE0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67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879-521B-4723-ADBB-7C4F2CCDB267}" type="datetimeFigureOut">
              <a:rPr lang="hu-HU"/>
              <a:pPr>
                <a:defRPr/>
              </a:pPr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A1A4D1-7CB0-4C90-85C5-243D6F73008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Klasszikus héber nyelv 4.: Szintaxis</a:t>
            </a:r>
            <a:endParaRPr lang="hu-HU" altLang="hu-HU" b="1" dirty="0" smtClean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 smtClean="0"/>
              <a:t>BBN-HEB11-204</a:t>
            </a:r>
          </a:p>
          <a:p>
            <a:r>
              <a:rPr lang="hu-HU" altLang="hu-HU" dirty="0" smtClean="0"/>
              <a:t>Koltai Kornélia, </a:t>
            </a:r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november 5.</a:t>
            </a:r>
            <a:endParaRPr lang="hu-H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smtClean="0"/>
              <a:t>A </a:t>
            </a:r>
            <a:r>
              <a:rPr lang="hu-HU" i="1" dirty="0" err="1" smtClean="0"/>
              <a:t>cohortativus</a:t>
            </a:r>
            <a:r>
              <a:rPr lang="hu-HU" i="1" dirty="0" smtClean="0"/>
              <a:t> jelentései 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Elhatározás, döntés </a:t>
            </a:r>
            <a:r>
              <a:rPr lang="hu-HU" sz="2400" dirty="0" smtClean="0"/>
              <a:t>(szándék kifejezése)</a:t>
            </a:r>
          </a:p>
          <a:p>
            <a:r>
              <a:rPr lang="hu-HU" dirty="0" smtClean="0"/>
              <a:t>Kívánság </a:t>
            </a:r>
            <a:r>
              <a:rPr lang="hu-HU" sz="2400" dirty="0" smtClean="0"/>
              <a:t>(vágy kifejezése – nem csak a beszélő elhatározásán múlik a cselekvés kivitelezése)</a:t>
            </a:r>
          </a:p>
          <a:p>
            <a:r>
              <a:rPr lang="hu-HU" dirty="0" smtClean="0"/>
              <a:t>Figyelmeztetés, buzdítás </a:t>
            </a:r>
            <a:r>
              <a:rPr lang="hu-HU" sz="2400" dirty="0" smtClean="0"/>
              <a:t>(egymás buzdítása, bátorítása, T/1.)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72583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705726" cy="2852737"/>
          </a:xfrm>
        </p:spPr>
        <p:txBody>
          <a:bodyPr/>
          <a:lstStyle/>
          <a:p>
            <a:r>
              <a:rPr lang="hu-HU" dirty="0" smtClean="0"/>
              <a:t>Arnold &amp; </a:t>
            </a:r>
            <a:r>
              <a:rPr lang="hu-HU" dirty="0" err="1" smtClean="0"/>
              <a:t>Choi</a:t>
            </a:r>
            <a:r>
              <a:rPr lang="hu-HU" dirty="0" smtClean="0"/>
              <a:t> 3.4: </a:t>
            </a:r>
            <a:br>
              <a:rPr lang="hu-HU" dirty="0" smtClean="0"/>
            </a:br>
            <a:r>
              <a:rPr lang="hu-HU" i="1" dirty="0" err="1" smtClean="0"/>
              <a:t>non-finit</a:t>
            </a:r>
            <a:r>
              <a:rPr lang="hu-HU" dirty="0" smtClean="0"/>
              <a:t> alakok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577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smtClean="0"/>
              <a:t>Névmások, </a:t>
            </a:r>
            <a:r>
              <a:rPr lang="hu-HU" i="1" dirty="0" err="1" smtClean="0"/>
              <a:t>non-finit</a:t>
            </a:r>
            <a:r>
              <a:rPr lang="hu-HU" i="1" dirty="0" smtClean="0"/>
              <a:t> alakok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968318" cy="44862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dirty="0" smtClean="0"/>
              <a:t>Főnévi/melléknévi/határozói igenév: 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Igéből származik: </a:t>
            </a:r>
          </a:p>
          <a:p>
            <a:pPr lvl="2">
              <a:lnSpc>
                <a:spcPct val="100000"/>
              </a:lnSpc>
            </a:pPr>
            <a:r>
              <a:rPr lang="hu-HU" sz="2400" dirty="0" smtClean="0"/>
              <a:t>Morfológiailag: igetörzsenként az igei paradigma része,</a:t>
            </a:r>
            <a:r>
              <a:rPr lang="hu-HU" sz="2200" i="1" dirty="0" smtClean="0"/>
              <a:t> </a:t>
            </a:r>
            <a:br>
              <a:rPr lang="hu-HU" sz="2200" i="1" dirty="0" smtClean="0"/>
            </a:br>
            <a:r>
              <a:rPr lang="hu-HU" sz="2200" i="1" dirty="0" smtClean="0"/>
              <a:t>bár a főnévi/melléknévi/határozószói morfológia jellegzetességei is megjelenhetnek.</a:t>
            </a:r>
          </a:p>
          <a:p>
            <a:pPr lvl="2">
              <a:lnSpc>
                <a:spcPct val="100000"/>
              </a:lnSpc>
            </a:pPr>
            <a:r>
              <a:rPr lang="hu-HU" sz="2400" dirty="0" smtClean="0"/>
              <a:t>Szemantikailag: lehet ágense, páciense, lehet aktív vagy passzív…</a:t>
            </a:r>
          </a:p>
          <a:p>
            <a:pPr lvl="1">
              <a:lnSpc>
                <a:spcPct val="100000"/>
              </a:lnSpc>
            </a:pPr>
            <a:r>
              <a:rPr lang="hu-HU" dirty="0" smtClean="0"/>
              <a:t>De főnévi/melléknévi/határozószói funkciókat tölt be a mondatban.</a:t>
            </a:r>
          </a:p>
          <a:p>
            <a:pPr>
              <a:lnSpc>
                <a:spcPct val="100000"/>
              </a:lnSpc>
            </a:pPr>
            <a:r>
              <a:rPr lang="hu-HU" i="1" dirty="0" err="1" smtClean="0"/>
              <a:t>Non-finit</a:t>
            </a:r>
            <a:r>
              <a:rPr lang="hu-HU" i="1" dirty="0" smtClean="0"/>
              <a:t>: </a:t>
            </a:r>
            <a:r>
              <a:rPr lang="hu-HU" dirty="0" smtClean="0"/>
              <a:t>nem az igei állítmány szerepét tölti be, és ezért </a:t>
            </a:r>
            <a:br>
              <a:rPr lang="hu-HU" dirty="0" smtClean="0"/>
            </a:br>
            <a:r>
              <a:rPr lang="hu-HU" dirty="0" smtClean="0"/>
              <a:t>nem hordoz mondatszintű információt (idő, aspektus, mód…).</a:t>
            </a:r>
            <a:br>
              <a:rPr lang="hu-HU" dirty="0" smtClean="0"/>
            </a:br>
            <a:r>
              <a:rPr lang="hu-HU" sz="1400" dirty="0" smtClean="0"/>
              <a:t/>
            </a:r>
            <a:br>
              <a:rPr lang="hu-HU" sz="1400" dirty="0" smtClean="0"/>
            </a:br>
            <a:r>
              <a:rPr lang="hu-HU" sz="1400" dirty="0" smtClean="0"/>
              <a:t>	</a:t>
            </a:r>
            <a:r>
              <a:rPr lang="hu-HU" sz="2400" dirty="0" smtClean="0"/>
              <a:t>[ Idő, aspektus, mód…: az egész mondat jelentésének olyan összetevői, </a:t>
            </a:r>
            <a:br>
              <a:rPr lang="hu-HU" sz="2400" dirty="0" smtClean="0"/>
            </a:br>
            <a:r>
              <a:rPr lang="hu-HU" sz="2400" dirty="0" smtClean="0"/>
              <a:t>	  amelyeket a mondat „feje”, a </a:t>
            </a:r>
            <a:r>
              <a:rPr lang="hu-HU" sz="2400" i="1" dirty="0" err="1" smtClean="0"/>
              <a:t>finit</a:t>
            </a:r>
            <a:r>
              <a:rPr lang="hu-HU" sz="2400" i="1" dirty="0" smtClean="0"/>
              <a:t> igealak</a:t>
            </a:r>
            <a:r>
              <a:rPr lang="hu-HU" sz="2400" dirty="0" smtClean="0"/>
              <a:t> jelenít meg. ]</a:t>
            </a:r>
          </a:p>
        </p:txBody>
      </p:sp>
    </p:spTree>
    <p:extLst>
      <p:ext uri="{BB962C8B-B14F-4D97-AF65-F5344CB8AC3E}">
        <p14:creationId xmlns:p14="http://schemas.microsoft.com/office/powerpoint/2010/main" val="1291390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Infinitivus</a:t>
            </a:r>
            <a:r>
              <a:rPr lang="hu-HU" i="1" dirty="0" smtClean="0"/>
              <a:t> </a:t>
            </a:r>
            <a:r>
              <a:rPr lang="hu-HU" i="1" dirty="0" err="1" smtClean="0"/>
              <a:t>constructus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hu-HU" dirty="0" smtClean="0"/>
              <a:t>Főnévi </a:t>
            </a:r>
            <a:r>
              <a:rPr lang="hu-HU" dirty="0"/>
              <a:t>igenév: igéből származik, de </a:t>
            </a:r>
            <a:r>
              <a:rPr lang="hu-HU" dirty="0" smtClean="0"/>
              <a:t>főnévi </a:t>
            </a:r>
            <a:r>
              <a:rPr lang="hu-HU" dirty="0"/>
              <a:t>funkciót tölt be.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Ige =&gt; van ágense, páciense. </a:t>
            </a:r>
            <a:r>
              <a:rPr lang="hu-HU" dirty="0" smtClean="0"/>
              <a:t>A páciens/tárgy tárgyi szuffixumként jelenik meg.</a:t>
            </a:r>
            <a:endParaRPr lang="hu-HU" dirty="0"/>
          </a:p>
          <a:p>
            <a:pPr lvl="1">
              <a:lnSpc>
                <a:spcPct val="110000"/>
              </a:lnSpc>
            </a:pPr>
            <a:r>
              <a:rPr lang="hu-HU" dirty="0" smtClean="0"/>
              <a:t>Főnév </a:t>
            </a:r>
            <a:r>
              <a:rPr lang="hu-HU" dirty="0"/>
              <a:t>=&gt; </a:t>
            </a:r>
            <a:r>
              <a:rPr lang="hu-HU" dirty="0" smtClean="0"/>
              <a:t>ágens/alany birtokos szuffixumként jelenik meg.</a:t>
            </a:r>
            <a:endParaRPr lang="hu-HU" dirty="0"/>
          </a:p>
          <a:p>
            <a:pPr marL="0" indent="0">
              <a:lnSpc>
                <a:spcPct val="110000"/>
              </a:lnSpc>
              <a:buNone/>
            </a:pPr>
            <a:endParaRPr lang="hu-HU" dirty="0"/>
          </a:p>
          <a:p>
            <a:pPr>
              <a:lnSpc>
                <a:spcPct val="110000"/>
              </a:lnSpc>
            </a:pPr>
            <a:r>
              <a:rPr lang="hu-HU" dirty="0" err="1" smtClean="0"/>
              <a:t>Nominal</a:t>
            </a:r>
            <a:r>
              <a:rPr lang="hu-HU" dirty="0" smtClean="0"/>
              <a:t>: </a:t>
            </a:r>
            <a:r>
              <a:rPr lang="hu-HU" dirty="0"/>
              <a:t>főnévi </a:t>
            </a:r>
            <a:r>
              <a:rPr lang="hu-HU" dirty="0" smtClean="0"/>
              <a:t>használat </a:t>
            </a:r>
            <a:r>
              <a:rPr lang="hu-HU" sz="2200" dirty="0" smtClean="0"/>
              <a:t>(pl. nominativusi, genitivusi, stb. szerepekben)</a:t>
            </a:r>
            <a:endParaRPr lang="hu-HU" sz="2200" dirty="0"/>
          </a:p>
          <a:p>
            <a:pPr>
              <a:lnSpc>
                <a:spcPct val="110000"/>
              </a:lnSpc>
            </a:pPr>
            <a:r>
              <a:rPr lang="hu-HU" dirty="0" err="1" smtClean="0"/>
              <a:t>Temporal</a:t>
            </a:r>
            <a:r>
              <a:rPr lang="hu-HU" dirty="0" smtClean="0"/>
              <a:t>: időhatározói használat</a:t>
            </a:r>
            <a:endParaRPr lang="hu-HU" dirty="0"/>
          </a:p>
          <a:p>
            <a:pPr>
              <a:lnSpc>
                <a:spcPct val="110000"/>
              </a:lnSpc>
            </a:pPr>
            <a:r>
              <a:rPr lang="hu-HU" dirty="0" err="1" smtClean="0"/>
              <a:t>Purpose</a:t>
            </a:r>
            <a:r>
              <a:rPr lang="hu-HU" dirty="0" smtClean="0"/>
              <a:t> (célhatározó), </a:t>
            </a:r>
            <a:r>
              <a:rPr lang="hu-HU" dirty="0" err="1" smtClean="0"/>
              <a:t>result</a:t>
            </a:r>
            <a:r>
              <a:rPr lang="hu-HU" dirty="0" smtClean="0"/>
              <a:t> (eredményhatározó)…</a:t>
            </a:r>
          </a:p>
        </p:txBody>
      </p:sp>
    </p:spTree>
    <p:extLst>
      <p:ext uri="{BB962C8B-B14F-4D97-AF65-F5344CB8AC3E}">
        <p14:creationId xmlns:p14="http://schemas.microsoft.com/office/powerpoint/2010/main" val="3023110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Infinitivus</a:t>
            </a:r>
            <a:r>
              <a:rPr lang="hu-HU" i="1" dirty="0" smtClean="0"/>
              <a:t> </a:t>
            </a:r>
            <a:r>
              <a:rPr lang="hu-HU" i="1" dirty="0" err="1" smtClean="0"/>
              <a:t>constructus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690688"/>
            <a:ext cx="10659035" cy="4486275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hu-HU" dirty="0" smtClean="0"/>
              <a:t>Speciális szerkezetek, kifejezések az </a:t>
            </a:r>
            <a:r>
              <a:rPr lang="hu-HU" i="1" dirty="0" err="1" smtClean="0"/>
              <a:t>inf</a:t>
            </a:r>
            <a:r>
              <a:rPr lang="hu-HU" dirty="0" smtClean="0"/>
              <a:t> </a:t>
            </a:r>
            <a:r>
              <a:rPr lang="hu-HU" i="1" dirty="0" err="1" smtClean="0"/>
              <a:t>constructus</a:t>
            </a:r>
            <a:r>
              <a:rPr lang="hu-HU" dirty="0" smtClean="0"/>
              <a:t> segítségével:</a:t>
            </a:r>
            <a:endParaRPr lang="hu-HU" dirty="0"/>
          </a:p>
          <a:p>
            <a:pPr marL="0" indent="0">
              <a:lnSpc>
                <a:spcPct val="110000"/>
              </a:lnSpc>
              <a:buNone/>
            </a:pPr>
            <a:endParaRPr lang="hu-HU" sz="1400" dirty="0"/>
          </a:p>
          <a:p>
            <a:pPr>
              <a:lnSpc>
                <a:spcPct val="110000"/>
              </a:lnSpc>
            </a:pPr>
            <a:r>
              <a:rPr lang="hu-HU" dirty="0" err="1" smtClean="0"/>
              <a:t>Obligation</a:t>
            </a:r>
            <a:r>
              <a:rPr lang="hu-HU" dirty="0" smtClean="0"/>
              <a:t>: kötelezettség</a:t>
            </a:r>
            <a:br>
              <a:rPr lang="hu-HU" dirty="0" smtClean="0"/>
            </a:br>
            <a:r>
              <a:rPr lang="hu-HU" dirty="0" smtClean="0"/>
              <a:t>gyakran </a:t>
            </a:r>
            <a:r>
              <a:rPr lang="he-IL" dirty="0" smtClean="0"/>
              <a:t>על</a:t>
            </a:r>
            <a:r>
              <a:rPr lang="hu-HU" dirty="0" smtClean="0"/>
              <a:t> és </a:t>
            </a:r>
            <a:r>
              <a:rPr lang="he-IL" dirty="0" smtClean="0"/>
              <a:t>ל</a:t>
            </a:r>
            <a:r>
              <a:rPr lang="hu-HU" dirty="0" smtClean="0"/>
              <a:t> prepozíciókkal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Imminence</a:t>
            </a:r>
            <a:r>
              <a:rPr lang="hu-HU" dirty="0" smtClean="0"/>
              <a:t>: rövid időn belül beálló esemény (közeljövő)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Specification</a:t>
            </a:r>
            <a:r>
              <a:rPr lang="hu-HU" dirty="0" smtClean="0"/>
              <a:t>: ige módosítójaként és vonzataként</a:t>
            </a:r>
            <a:br>
              <a:rPr lang="hu-HU" dirty="0" smtClean="0"/>
            </a:br>
            <a:r>
              <a:rPr lang="hu-HU" sz="2200" dirty="0" smtClean="0"/>
              <a:t>(Például: </a:t>
            </a:r>
            <a:r>
              <a:rPr lang="hu-HU" sz="2200" i="1" dirty="0" smtClean="0"/>
              <a:t>szeretek olvas</a:t>
            </a:r>
            <a:r>
              <a:rPr lang="hu-HU" sz="2200" i="1" u="sng" dirty="0" smtClean="0"/>
              <a:t>ni</a:t>
            </a:r>
            <a:r>
              <a:rPr lang="hu-HU" sz="2200" dirty="0" smtClean="0"/>
              <a:t>. Nyelvenként változik, hogy mely ige állhat főnévi igenévvel, például </a:t>
            </a:r>
            <a:r>
              <a:rPr lang="hu-HU" sz="2200" i="1" dirty="0" smtClean="0"/>
              <a:t>folytatom az olvas</a:t>
            </a:r>
            <a:r>
              <a:rPr lang="hu-HU" sz="2200" i="1" u="sng" dirty="0" smtClean="0"/>
              <a:t>ást</a:t>
            </a:r>
            <a:r>
              <a:rPr lang="hu-HU" sz="2200" dirty="0" smtClean="0"/>
              <a:t>, de </a:t>
            </a:r>
            <a:r>
              <a:rPr lang="hu-HU" sz="2200" dirty="0" err="1" smtClean="0"/>
              <a:t>ang</a:t>
            </a:r>
            <a:r>
              <a:rPr lang="hu-HU" sz="2200" dirty="0" smtClean="0"/>
              <a:t>. </a:t>
            </a:r>
            <a:r>
              <a:rPr lang="hu-HU" sz="2200" i="1" dirty="0" err="1" smtClean="0"/>
              <a:t>continue</a:t>
            </a:r>
            <a:r>
              <a:rPr lang="hu-HU" sz="2200" i="1" dirty="0" smtClean="0"/>
              <a:t> </a:t>
            </a:r>
            <a:r>
              <a:rPr lang="hu-HU" sz="2200" i="1" dirty="0" err="1" smtClean="0"/>
              <a:t>read</a:t>
            </a:r>
            <a:r>
              <a:rPr lang="hu-HU" sz="2200" u="sng" dirty="0" err="1" smtClean="0"/>
              <a:t>ing</a:t>
            </a:r>
            <a:r>
              <a:rPr lang="hu-HU" sz="2200" dirty="0" smtClean="0"/>
              <a:t>, de izr. héber </a:t>
            </a:r>
            <a:r>
              <a:rPr lang="he-IL" sz="2200" i="1" dirty="0" smtClean="0"/>
              <a:t>ממשיך לקרוא</a:t>
            </a:r>
            <a:r>
              <a:rPr lang="hu-HU" sz="2200" dirty="0" smtClean="0"/>
              <a:t>)</a:t>
            </a:r>
            <a:br>
              <a:rPr lang="hu-HU" sz="2200" dirty="0" smtClean="0"/>
            </a:br>
            <a:r>
              <a:rPr lang="hu-HU" sz="2200" dirty="0" err="1" smtClean="0"/>
              <a:t>V.ö</a:t>
            </a:r>
            <a:r>
              <a:rPr lang="hu-HU" sz="2200" dirty="0" smtClean="0"/>
              <a:t>. BH </a:t>
            </a:r>
            <a:r>
              <a:rPr lang="he-IL" sz="2200" i="1" dirty="0" smtClean="0"/>
              <a:t>שמר</a:t>
            </a:r>
            <a:endParaRPr lang="hu-HU" sz="2200" dirty="0" smtClean="0"/>
          </a:p>
        </p:txBody>
      </p:sp>
    </p:spTree>
    <p:extLst>
      <p:ext uri="{BB962C8B-B14F-4D97-AF65-F5344CB8AC3E}">
        <p14:creationId xmlns:p14="http://schemas.microsoft.com/office/powerpoint/2010/main" val="700996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err="1" smtClean="0"/>
              <a:t>Infinitivus</a:t>
            </a:r>
            <a:r>
              <a:rPr lang="hu-HU" i="1" dirty="0" smtClean="0"/>
              <a:t> </a:t>
            </a:r>
            <a:r>
              <a:rPr lang="hu-HU" i="1" dirty="0" err="1" smtClean="0"/>
              <a:t>absolutus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hu-HU" dirty="0" smtClean="0"/>
              <a:t>A sémi nyelvek specialitása.	</a:t>
            </a:r>
            <a:endParaRPr lang="hu-HU" sz="2000" dirty="0" smtClean="0"/>
          </a:p>
          <a:p>
            <a:pPr>
              <a:lnSpc>
                <a:spcPct val="110000"/>
              </a:lnSpc>
            </a:pPr>
            <a:r>
              <a:rPr lang="hu-HU" dirty="0" err="1" smtClean="0"/>
              <a:t>Nominal</a:t>
            </a:r>
            <a:r>
              <a:rPr lang="hu-HU" dirty="0" smtClean="0">
                <a:solidFill>
                  <a:prstClr val="black"/>
                </a:solidFill>
              </a:rPr>
              <a:t> : főnévi használat </a:t>
            </a:r>
            <a:r>
              <a:rPr lang="hu-HU" sz="2200" dirty="0" smtClean="0">
                <a:solidFill>
                  <a:prstClr val="black"/>
                </a:solidFill>
              </a:rPr>
              <a:t>(pl. nominativusi, genitivusi, stb. szerepekben)</a:t>
            </a: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 smtClean="0"/>
              <a:t>Emphatic</a:t>
            </a:r>
            <a:r>
              <a:rPr lang="hu-HU" dirty="0" smtClean="0"/>
              <a:t>: hangsúlyozás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Manner</a:t>
            </a:r>
            <a:r>
              <a:rPr lang="hu-HU" dirty="0" smtClean="0"/>
              <a:t>: (mód)határozó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Verbal</a:t>
            </a:r>
            <a:r>
              <a:rPr lang="hu-HU" dirty="0" smtClean="0"/>
              <a:t> </a:t>
            </a:r>
            <a:r>
              <a:rPr lang="hu-HU" dirty="0" err="1" smtClean="0"/>
              <a:t>substitute</a:t>
            </a:r>
            <a:r>
              <a:rPr lang="hu-HU" dirty="0" smtClean="0"/>
              <a:t>: ige helyett</a:t>
            </a:r>
          </a:p>
        </p:txBody>
      </p:sp>
    </p:spTree>
    <p:extLst>
      <p:ext uri="{BB962C8B-B14F-4D97-AF65-F5344CB8AC3E}">
        <p14:creationId xmlns:p14="http://schemas.microsoft.com/office/powerpoint/2010/main" val="1022946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smtClean="0"/>
              <a:t>Participiumok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hu-HU" dirty="0" smtClean="0"/>
              <a:t>Melléknévi igenév: igéből származik, de melléknévi funkciót tölt be.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Ige =&gt; van ágense, páciense (bővítményként megjelenhet)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Melléknév =&gt; nemben, számban egyezik az ágenssel/alannyal.</a:t>
            </a:r>
          </a:p>
          <a:p>
            <a:pPr marL="0" indent="0">
              <a:lnSpc>
                <a:spcPct val="110000"/>
              </a:lnSpc>
              <a:buNone/>
            </a:pP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err="1" smtClean="0"/>
              <a:t>Attributive</a:t>
            </a:r>
            <a:r>
              <a:rPr lang="hu-HU" dirty="0" smtClean="0"/>
              <a:t>: minőségjelző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Predicate</a:t>
            </a:r>
            <a:r>
              <a:rPr lang="hu-HU" dirty="0" smtClean="0"/>
              <a:t>: állítmány</a:t>
            </a:r>
          </a:p>
          <a:p>
            <a:pPr>
              <a:lnSpc>
                <a:spcPct val="110000"/>
              </a:lnSpc>
            </a:pPr>
            <a:r>
              <a:rPr lang="hu-HU" dirty="0" err="1" smtClean="0"/>
              <a:t>Substantive</a:t>
            </a:r>
            <a:r>
              <a:rPr lang="hu-HU" dirty="0" smtClean="0"/>
              <a:t>: főnévi használat</a:t>
            </a:r>
            <a:br>
              <a:rPr lang="hu-HU" dirty="0" smtClean="0"/>
            </a:br>
            <a:r>
              <a:rPr lang="hu-HU" sz="2400" i="1" dirty="0" smtClean="0"/>
              <a:t>minden mondattani szerep, amit főnév tölthet be, pl. alany, állítmány, tárgy…</a:t>
            </a:r>
          </a:p>
          <a:p>
            <a:pPr>
              <a:lnSpc>
                <a:spcPct val="110000"/>
              </a:lnSpc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9263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smtClean="0"/>
              <a:t>Nomen </a:t>
            </a:r>
            <a:r>
              <a:rPr lang="hu-HU" i="1" dirty="0" err="1" smtClean="0"/>
              <a:t>actionis</a:t>
            </a:r>
            <a:r>
              <a:rPr lang="hu-HU" dirty="0" smtClean="0"/>
              <a:t>, </a:t>
            </a:r>
            <a:r>
              <a:rPr lang="hu-HU" i="1" dirty="0" smtClean="0"/>
              <a:t>sem </a:t>
            </a:r>
            <a:r>
              <a:rPr lang="hu-HU" i="1" dirty="0" err="1" smtClean="0"/>
              <a:t>peula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hu-HU" dirty="0" smtClean="0"/>
              <a:t>Biblia utáni héber (</a:t>
            </a:r>
            <a:r>
              <a:rPr lang="hu-HU" dirty="0" err="1" smtClean="0"/>
              <a:t>misnai</a:t>
            </a:r>
            <a:r>
              <a:rPr lang="hu-HU" dirty="0" smtClean="0"/>
              <a:t>/rabbinikus, középkori, modern)</a:t>
            </a:r>
          </a:p>
          <a:p>
            <a:pPr>
              <a:lnSpc>
                <a:spcPct val="100000"/>
              </a:lnSpc>
            </a:pPr>
            <a:r>
              <a:rPr lang="hu-HU" dirty="0" smtClean="0"/>
              <a:t>Igéből képzett, „teljes értékű” főnevek</a:t>
            </a:r>
          </a:p>
          <a:p>
            <a:pPr>
              <a:lnSpc>
                <a:spcPct val="100000"/>
              </a:lnSpc>
            </a:pPr>
            <a:r>
              <a:rPr lang="hu-HU" dirty="0" smtClean="0"/>
              <a:t>Ugyanúgy igetörzsenként, mint az </a:t>
            </a:r>
            <a:r>
              <a:rPr lang="hu-HU" dirty="0" err="1" smtClean="0"/>
              <a:t>infinitivusok</a:t>
            </a:r>
            <a:r>
              <a:rPr lang="hu-HU" dirty="0" smtClean="0"/>
              <a:t>, participiumok, </a:t>
            </a:r>
            <a:br>
              <a:rPr lang="hu-HU" dirty="0" smtClean="0"/>
            </a:br>
            <a:r>
              <a:rPr lang="hu-HU" dirty="0" smtClean="0"/>
              <a:t>bár kevésbé szabályos.</a:t>
            </a:r>
          </a:p>
          <a:p>
            <a:pPr>
              <a:lnSpc>
                <a:spcPct val="100000"/>
              </a:lnSpc>
            </a:pPr>
            <a:r>
              <a:rPr lang="hu-HU" dirty="0" err="1" smtClean="0"/>
              <a:t>Qal</a:t>
            </a:r>
            <a:r>
              <a:rPr lang="hu-HU" dirty="0" smtClean="0"/>
              <a:t>: 		</a:t>
            </a:r>
            <a:r>
              <a:rPr lang="hu-HU" i="1" dirty="0" err="1" smtClean="0"/>
              <a:t>qetíla</a:t>
            </a:r>
            <a:r>
              <a:rPr lang="hu-HU" i="1" dirty="0" smtClean="0"/>
              <a:t>		</a:t>
            </a:r>
            <a:r>
              <a:rPr lang="he-IL" i="1" dirty="0" smtClean="0"/>
              <a:t>	</a:t>
            </a:r>
            <a:r>
              <a:rPr lang="hu-HU" i="1" dirty="0" smtClean="0"/>
              <a:t>	</a:t>
            </a:r>
            <a:r>
              <a:rPr lang="hu-HU" dirty="0" err="1" smtClean="0"/>
              <a:t>Piel</a:t>
            </a:r>
            <a:r>
              <a:rPr lang="hu-HU" dirty="0" smtClean="0"/>
              <a:t>:		</a:t>
            </a:r>
            <a:r>
              <a:rPr lang="hu-HU" i="1" dirty="0" err="1" smtClean="0"/>
              <a:t>qittúl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Hifil</a:t>
            </a:r>
            <a:r>
              <a:rPr lang="hu-HU" dirty="0" smtClean="0"/>
              <a:t>: 	</a:t>
            </a:r>
            <a:r>
              <a:rPr lang="hu-HU" i="1" dirty="0" err="1" smtClean="0"/>
              <a:t>haqtala</a:t>
            </a:r>
            <a:r>
              <a:rPr lang="hu-HU" i="1" dirty="0" smtClean="0"/>
              <a:t> (</a:t>
            </a:r>
            <a:r>
              <a:rPr lang="hu-HU" i="1" dirty="0" err="1" smtClean="0"/>
              <a:t>heqtél</a:t>
            </a:r>
            <a:r>
              <a:rPr lang="hu-HU" i="1" dirty="0" smtClean="0"/>
              <a:t>)</a:t>
            </a:r>
            <a:r>
              <a:rPr lang="hu-HU" i="1" dirty="0"/>
              <a:t/>
            </a:r>
            <a:br>
              <a:rPr lang="hu-HU" i="1" dirty="0"/>
            </a:br>
            <a:r>
              <a:rPr lang="hu-HU" dirty="0" err="1" smtClean="0"/>
              <a:t>Nifal</a:t>
            </a:r>
            <a:r>
              <a:rPr lang="hu-HU" dirty="0" smtClean="0"/>
              <a:t>:	</a:t>
            </a:r>
            <a:r>
              <a:rPr lang="hu-HU" i="1" dirty="0" err="1" smtClean="0"/>
              <a:t>hiqqatlút</a:t>
            </a:r>
            <a:r>
              <a:rPr lang="hu-HU" i="1" dirty="0" smtClean="0"/>
              <a:t>	</a:t>
            </a:r>
            <a:r>
              <a:rPr lang="he-IL" i="1" dirty="0" smtClean="0"/>
              <a:t>	</a:t>
            </a:r>
            <a:r>
              <a:rPr lang="hu-HU" i="1" dirty="0" smtClean="0"/>
              <a:t>	</a:t>
            </a:r>
            <a:r>
              <a:rPr lang="hu-HU" dirty="0" err="1" smtClean="0"/>
              <a:t>Hitpael</a:t>
            </a:r>
            <a:r>
              <a:rPr lang="hu-HU" dirty="0" smtClean="0"/>
              <a:t>:</a:t>
            </a:r>
            <a:r>
              <a:rPr lang="hu-HU" i="1" dirty="0" smtClean="0"/>
              <a:t> 	</a:t>
            </a:r>
            <a:r>
              <a:rPr lang="hu-HU" i="1" dirty="0" err="1" smtClean="0"/>
              <a:t>hitqattəlút</a:t>
            </a: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Lásd a modern héber órán.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2818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8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59758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200" y="1591638"/>
            <a:ext cx="10515600" cy="4650126"/>
          </a:xfrm>
        </p:spPr>
        <p:txBody>
          <a:bodyPr/>
          <a:lstStyle/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u="sng" dirty="0" smtClean="0"/>
              <a:t>Olvasni:</a:t>
            </a:r>
            <a:r>
              <a:rPr lang="hu-HU" altLang="hu-HU" dirty="0" smtClean="0"/>
              <a:t> 3.5 fejezet. </a:t>
            </a:r>
            <a:r>
              <a:rPr lang="hu-HU" altLang="hu-HU" u="sng" dirty="0" smtClean="0"/>
              <a:t>Átlapozni</a:t>
            </a:r>
            <a:r>
              <a:rPr lang="hu-HU" altLang="hu-HU" dirty="0" smtClean="0"/>
              <a:t>: 4. fejezet (pp. 95–161).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Házi </a:t>
            </a:r>
            <a:r>
              <a:rPr lang="hu-HU" altLang="hu-HU" dirty="0" smtClean="0"/>
              <a:t>dolgozat!</a:t>
            </a:r>
            <a:endParaRPr lang="hu-HU" altLang="hu-HU" dirty="0" smtClean="0"/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ZH: 2-3. fejezet, tankönyv használható, 60 perc.</a:t>
            </a:r>
            <a:endParaRPr lang="hu-HU" altLang="hu-HU" dirty="0"/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i="1" dirty="0" err="1" smtClean="0"/>
              <a:t>Gutturálisok</a:t>
            </a:r>
            <a:r>
              <a:rPr lang="hu-HU" altLang="hu-HU" i="1" dirty="0" smtClean="0"/>
              <a:t>, </a:t>
            </a:r>
            <a:r>
              <a:rPr lang="he-IL" altLang="hu-HU" i="1" dirty="0" smtClean="0"/>
              <a:t>ל"א</a:t>
            </a:r>
            <a:r>
              <a:rPr lang="hu-HU" altLang="hu-HU" dirty="0" smtClean="0"/>
              <a:t>, </a:t>
            </a:r>
            <a:r>
              <a:rPr lang="he-IL" altLang="hu-HU" i="1" dirty="0" smtClean="0"/>
              <a:t>ל"ה</a:t>
            </a:r>
            <a:r>
              <a:rPr lang="hu-HU" altLang="hu-HU" dirty="0" smtClean="0"/>
              <a:t>:</a:t>
            </a:r>
            <a:r>
              <a:rPr lang="hu-HU" altLang="hu-HU" dirty="0" smtClean="0"/>
              <a:t>elsőéves </a:t>
            </a:r>
            <a:r>
              <a:rPr lang="hu-HU" altLang="hu-HU" dirty="0" smtClean="0"/>
              <a:t>anyag </a:t>
            </a:r>
            <a:r>
              <a:rPr lang="hu-HU" altLang="hu-HU" u="sng" dirty="0" smtClean="0"/>
              <a:t>átismétlése</a:t>
            </a:r>
            <a:r>
              <a:rPr lang="hu-HU" altLang="hu-HU" dirty="0"/>
              <a:t> </a:t>
            </a:r>
            <a:r>
              <a:rPr lang="hu-HU" altLang="hu-HU" dirty="0" smtClean="0"/>
              <a:t>(összes törzs!)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Szabadon kiválasztott bibliai versekből </a:t>
            </a:r>
          </a:p>
          <a:p>
            <a:pPr lvl="1">
              <a:lnSpc>
                <a:spcPct val="100000"/>
              </a:lnSpc>
            </a:pPr>
            <a:r>
              <a:rPr lang="hu-HU" altLang="hu-HU" u="sng" dirty="0" smtClean="0"/>
              <a:t>összegyűjteni 15 igét</a:t>
            </a:r>
            <a:r>
              <a:rPr lang="hu-HU" altLang="hu-HU" dirty="0" smtClean="0"/>
              <a:t> (részben a más összegyűjtötteket is lehet)</a:t>
            </a:r>
          </a:p>
          <a:p>
            <a:pPr lvl="1">
              <a:lnSpc>
                <a:spcPct val="100000"/>
              </a:lnSpc>
            </a:pPr>
            <a:r>
              <a:rPr lang="hu-HU" altLang="hu-HU" dirty="0" err="1" smtClean="0"/>
              <a:t>non-finit</a:t>
            </a:r>
            <a:r>
              <a:rPr lang="hu-HU" altLang="hu-HU" dirty="0" smtClean="0"/>
              <a:t> </a:t>
            </a:r>
            <a:r>
              <a:rPr lang="hu-HU" altLang="hu-HU" dirty="0" smtClean="0"/>
              <a:t>alakokat, </a:t>
            </a:r>
          </a:p>
          <a:p>
            <a:pPr lvl="1">
              <a:lnSpc>
                <a:spcPct val="100000"/>
              </a:lnSpc>
            </a:pPr>
            <a:r>
              <a:rPr lang="hu-HU" altLang="hu-HU" dirty="0" smtClean="0"/>
              <a:t>besorolni a tankönyvi kategóriák </a:t>
            </a:r>
            <a:r>
              <a:rPr lang="hu-HU" altLang="hu-HU" dirty="0" smtClean="0"/>
              <a:t>– 3.4 </a:t>
            </a:r>
            <a:r>
              <a:rPr lang="hu-HU" altLang="hu-HU" dirty="0" smtClean="0"/>
              <a:t>alpontjai – szerint.</a:t>
            </a:r>
            <a:endParaRPr lang="hu-HU" sz="1800" dirty="0" smtClean="0"/>
          </a:p>
          <a:p>
            <a:pPr marL="311150" indent="0">
              <a:lnSpc>
                <a:spcPct val="100000"/>
              </a:lnSpc>
              <a:buNone/>
            </a:pPr>
            <a:r>
              <a:rPr lang="en-US" altLang="hu-HU" dirty="0" smtClean="0"/>
              <a:t>Pap</a:t>
            </a:r>
            <a:r>
              <a:rPr lang="hu-HU" altLang="hu-HU" dirty="0" err="1" smtClean="0"/>
              <a:t>íron</a:t>
            </a:r>
            <a:r>
              <a:rPr lang="hu-HU" altLang="hu-HU" dirty="0" smtClean="0"/>
              <a:t>, a tanszéki titkárságon leadva. Határidő: </a:t>
            </a:r>
            <a:r>
              <a:rPr lang="hu-HU" altLang="hu-HU" b="1" dirty="0" smtClean="0"/>
              <a:t>hétfő</a:t>
            </a:r>
            <a:r>
              <a:rPr lang="hu-HU" altLang="hu-HU" dirty="0" smtClean="0"/>
              <a:t> dél (12:00).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r>
              <a:rPr lang="hu-HU" dirty="0" smtClean="0"/>
              <a:t>Ismétlés: igeragozás (</a:t>
            </a:r>
            <a:r>
              <a:rPr lang="hu-HU" dirty="0" err="1" smtClean="0"/>
              <a:t>gutturálisok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3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héten!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82988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Témaválasztás házi dolgozatra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4176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Arnold &amp; </a:t>
            </a:r>
            <a:r>
              <a:rPr lang="hu-HU" dirty="0" err="1" smtClean="0"/>
              <a:t>Choi</a:t>
            </a:r>
            <a:r>
              <a:rPr lang="hu-HU" dirty="0" smtClean="0"/>
              <a:t> 3.3: </a:t>
            </a:r>
            <a:br>
              <a:rPr lang="hu-HU" dirty="0" smtClean="0"/>
            </a:br>
            <a:r>
              <a:rPr lang="hu-HU" dirty="0" smtClean="0"/>
              <a:t>igemódok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4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6262" cy="1325563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i="1" dirty="0" err="1" smtClean="0"/>
              <a:t>perfectum</a:t>
            </a:r>
            <a:r>
              <a:rPr lang="hu-HU" i="1" dirty="0"/>
              <a:t> </a:t>
            </a:r>
            <a:r>
              <a:rPr lang="hu-HU" i="1" dirty="0" smtClean="0"/>
              <a:t>történeti kialakulása és definíciója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feltehetőleg egy </a:t>
            </a:r>
            <a:r>
              <a:rPr lang="hu-HU" dirty="0" err="1" smtClean="0"/>
              <a:t>proto-sémi</a:t>
            </a:r>
            <a:r>
              <a:rPr lang="hu-HU" dirty="0" smtClean="0"/>
              <a:t> </a:t>
            </a:r>
            <a:r>
              <a:rPr lang="hu-HU" i="1" dirty="0" err="1" smtClean="0"/>
              <a:t>statív</a:t>
            </a:r>
            <a:r>
              <a:rPr lang="hu-HU" dirty="0" err="1" smtClean="0"/>
              <a:t>ból</a:t>
            </a:r>
            <a:r>
              <a:rPr lang="hu-HU" dirty="0" smtClean="0"/>
              <a:t> fejlődött ki az i. e. III-II. évezred nyugati sémi nyelveiben (arab, héber, arámi, </a:t>
            </a:r>
            <a:r>
              <a:rPr lang="hu-HU" dirty="0" err="1" smtClean="0"/>
              <a:t>geez</a:t>
            </a:r>
            <a:r>
              <a:rPr lang="hu-HU" dirty="0" smtClean="0"/>
              <a:t>, stb.). Ez a feltételezett </a:t>
            </a:r>
            <a:r>
              <a:rPr lang="hu-HU" dirty="0" err="1" smtClean="0"/>
              <a:t>statív</a:t>
            </a:r>
            <a:r>
              <a:rPr lang="hu-HU" dirty="0" smtClean="0"/>
              <a:t> alakilag és jelentésileg is hasonlíthatott az akkád </a:t>
            </a:r>
            <a:r>
              <a:rPr lang="hu-HU" i="1" dirty="0" err="1" smtClean="0"/>
              <a:t>statív</a:t>
            </a:r>
            <a:r>
              <a:rPr lang="hu-HU" smtClean="0"/>
              <a:t> alakokhoz</a:t>
            </a:r>
            <a:r>
              <a:rPr lang="hu-HU" dirty="0" smtClean="0"/>
              <a:t>.</a:t>
            </a:r>
            <a:endParaRPr lang="hu-HU" i="1" dirty="0" smtClean="0"/>
          </a:p>
          <a:p>
            <a:endParaRPr lang="hu-HU" dirty="0" smtClean="0"/>
          </a:p>
          <a:p>
            <a:r>
              <a:rPr lang="hu-HU" dirty="0" smtClean="0"/>
              <a:t>„kívülről tekint egy szituációra, úgy tekintvén rá, mint egy komplett egészre… amely időben nem meghatározott” (Arnold</a:t>
            </a:r>
            <a:r>
              <a:rPr lang="hu-HU" dirty="0" smtClean="0">
                <a:sym typeface="Symbol"/>
              </a:rPr>
              <a:t></a:t>
            </a:r>
            <a:r>
              <a:rPr lang="hu-HU" dirty="0" err="1" smtClean="0">
                <a:sym typeface="Symbol"/>
              </a:rPr>
              <a:t>Choi</a:t>
            </a:r>
            <a:r>
              <a:rPr lang="hu-HU" dirty="0" smtClean="0"/>
              <a:t>)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7825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1512062" cy="1325563"/>
          </a:xfrm>
        </p:spPr>
        <p:txBody>
          <a:bodyPr/>
          <a:lstStyle/>
          <a:p>
            <a:r>
              <a:rPr lang="hu-HU" i="1" dirty="0" smtClean="0"/>
              <a:t>Az imperfectum történeti kialakulása és definíciója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791092" cy="4351338"/>
          </a:xfrm>
        </p:spPr>
        <p:txBody>
          <a:bodyPr/>
          <a:lstStyle/>
          <a:p>
            <a:r>
              <a:rPr lang="hu-HU" dirty="0" err="1" smtClean="0"/>
              <a:t>Proto-héber</a:t>
            </a:r>
            <a:r>
              <a:rPr lang="hu-HU" dirty="0" smtClean="0"/>
              <a:t> (i. e. II. évezred vége): </a:t>
            </a:r>
          </a:p>
          <a:p>
            <a:pPr lvl="3"/>
            <a:r>
              <a:rPr lang="hu-HU" sz="2400" i="1" dirty="0" err="1" smtClean="0">
                <a:solidFill>
                  <a:srgbClr val="FF0000"/>
                </a:solidFill>
              </a:rPr>
              <a:t>yaqtul</a:t>
            </a:r>
            <a:r>
              <a:rPr lang="hu-HU" sz="2400" i="1" dirty="0" err="1" smtClean="0">
                <a:solidFill>
                  <a:schemeClr val="tx2"/>
                </a:solidFill>
              </a:rPr>
              <a:t>u</a:t>
            </a:r>
            <a:r>
              <a:rPr lang="hu-HU" sz="2400" i="1" dirty="0" smtClean="0"/>
              <a:t> </a:t>
            </a:r>
            <a:r>
              <a:rPr lang="hu-HU" sz="2400" dirty="0"/>
              <a:t>(kijelentő mód, </a:t>
            </a:r>
            <a:r>
              <a:rPr lang="hu-HU" sz="2400" i="1" dirty="0"/>
              <a:t>imperfectum</a:t>
            </a:r>
            <a:r>
              <a:rPr lang="hu-HU" sz="2400" dirty="0"/>
              <a:t>)</a:t>
            </a:r>
          </a:p>
          <a:p>
            <a:pPr lvl="3"/>
            <a:r>
              <a:rPr lang="hu-HU" sz="2400" i="1" dirty="0" err="1">
                <a:solidFill>
                  <a:srgbClr val="FF0000"/>
                </a:solidFill>
              </a:rPr>
              <a:t>yaqtul</a:t>
            </a:r>
            <a:r>
              <a:rPr lang="hu-HU" sz="2400" i="1" dirty="0" err="1">
                <a:solidFill>
                  <a:schemeClr val="tx2"/>
                </a:solidFill>
              </a:rPr>
              <a:t>a</a:t>
            </a:r>
            <a:r>
              <a:rPr lang="hu-HU" sz="2400" i="1" dirty="0"/>
              <a:t> </a:t>
            </a:r>
            <a:r>
              <a:rPr lang="hu-HU" sz="2400" dirty="0"/>
              <a:t>(kötőmód)</a:t>
            </a:r>
          </a:p>
          <a:p>
            <a:pPr lvl="3"/>
            <a:r>
              <a:rPr lang="hu-HU" sz="2400" i="1" dirty="0" err="1" smtClean="0">
                <a:solidFill>
                  <a:srgbClr val="FF0000"/>
                </a:solidFill>
              </a:rPr>
              <a:t>yaqtul</a:t>
            </a:r>
            <a:r>
              <a:rPr lang="hu-HU" sz="2400" i="1" dirty="0" smtClean="0">
                <a:solidFill>
                  <a:srgbClr val="FF0000"/>
                </a:solidFill>
              </a:rPr>
              <a:t> </a:t>
            </a:r>
            <a:r>
              <a:rPr lang="hu-HU" sz="2400" dirty="0"/>
              <a:t>(</a:t>
            </a:r>
            <a:r>
              <a:rPr lang="hu-HU" sz="2400" i="1" dirty="0" err="1"/>
              <a:t>jussivus</a:t>
            </a:r>
            <a:r>
              <a:rPr lang="hu-HU" sz="2400" dirty="0"/>
              <a:t>)</a:t>
            </a:r>
          </a:p>
          <a:p>
            <a:pPr lvl="3"/>
            <a:r>
              <a:rPr lang="hu-HU" sz="2400" i="1" dirty="0" err="1" smtClean="0">
                <a:solidFill>
                  <a:srgbClr val="FF0000"/>
                </a:solidFill>
              </a:rPr>
              <a:t>yaqtul</a:t>
            </a:r>
            <a:r>
              <a:rPr lang="hu-HU" sz="2400" dirty="0" smtClean="0">
                <a:solidFill>
                  <a:srgbClr val="FF0000"/>
                </a:solidFill>
              </a:rPr>
              <a:t> </a:t>
            </a:r>
            <a:r>
              <a:rPr lang="hu-HU" sz="2400" dirty="0"/>
              <a:t>(</a:t>
            </a:r>
            <a:r>
              <a:rPr lang="hu-HU" sz="2400" i="1" dirty="0" err="1" smtClean="0"/>
              <a:t>praeteritum</a:t>
            </a:r>
            <a:r>
              <a:rPr lang="hu-HU" sz="2400" dirty="0"/>
              <a:t>)</a:t>
            </a:r>
          </a:p>
          <a:p>
            <a:pPr lvl="3"/>
            <a:endParaRPr lang="hu-HU" sz="2400" dirty="0"/>
          </a:p>
          <a:p>
            <a:pPr lvl="3"/>
            <a:r>
              <a:rPr lang="hu-HU" sz="2400" dirty="0">
                <a:sym typeface="Symbol"/>
              </a:rPr>
              <a:t> szó végi magánhangzók lekopásával alaki egybeesés történik (ez magyarázhatja az </a:t>
            </a:r>
            <a:r>
              <a:rPr lang="hu-HU" sz="2400" i="1" dirty="0">
                <a:sym typeface="Symbol"/>
              </a:rPr>
              <a:t>imperfectum</a:t>
            </a:r>
            <a:r>
              <a:rPr lang="hu-HU" sz="2400" dirty="0">
                <a:sym typeface="Symbol"/>
              </a:rPr>
              <a:t> széles használati körét</a:t>
            </a:r>
            <a:r>
              <a:rPr lang="hu-HU" sz="2400" dirty="0" smtClean="0">
                <a:sym typeface="Symbol"/>
              </a:rPr>
              <a:t>)</a:t>
            </a:r>
          </a:p>
          <a:p>
            <a:pPr lvl="3"/>
            <a:endParaRPr lang="hu-HU" dirty="0" smtClean="0"/>
          </a:p>
          <a:p>
            <a:r>
              <a:rPr lang="hu-HU" dirty="0" smtClean="0"/>
              <a:t>„belülről tekint egy szituációra, amely folyamatban van” (Arnold</a:t>
            </a:r>
            <a:r>
              <a:rPr lang="hu-HU" dirty="0">
                <a:sym typeface="Symbol"/>
              </a:rPr>
              <a:t></a:t>
            </a:r>
            <a:r>
              <a:rPr lang="hu-HU" dirty="0" err="1">
                <a:sym typeface="Symbol"/>
              </a:rPr>
              <a:t>Choi</a:t>
            </a:r>
            <a:r>
              <a:rPr lang="hu-HU" dirty="0"/>
              <a:t>)</a:t>
            </a:r>
          </a:p>
          <a:p>
            <a:endParaRPr lang="hu-HU" dirty="0" smtClean="0"/>
          </a:p>
          <a:p>
            <a:pPr marL="1371600" lvl="3" indent="0">
              <a:buNone/>
            </a:pPr>
            <a:endParaRPr lang="hu-HU" sz="2400" dirty="0" smtClean="0">
              <a:sym typeface="Symbol"/>
            </a:endParaRPr>
          </a:p>
          <a:p>
            <a:pPr lvl="3"/>
            <a:endParaRPr lang="hu-HU" sz="2400" dirty="0" smtClean="0">
              <a:sym typeface="Symbol"/>
            </a:endParaRPr>
          </a:p>
          <a:p>
            <a:pPr lvl="3"/>
            <a:endParaRPr lang="hu-HU" sz="2400" dirty="0">
              <a:sym typeface="Symbol"/>
            </a:endParaRPr>
          </a:p>
          <a:p>
            <a:pPr lvl="3"/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987027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smtClean="0"/>
              <a:t>A módok a bibliai héberben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606062"/>
            <a:ext cx="10755923" cy="4570901"/>
          </a:xfrm>
        </p:spPr>
        <p:txBody>
          <a:bodyPr/>
          <a:lstStyle/>
          <a:p>
            <a:pPr marL="0" indent="0">
              <a:buNone/>
            </a:pPr>
            <a:endParaRPr lang="hu-HU" dirty="0"/>
          </a:p>
          <a:p>
            <a:pPr algn="just"/>
            <a:r>
              <a:rPr lang="hu-HU" dirty="0" smtClean="0"/>
              <a:t>3 mód fejezi ki az „akarást”, melyek egymástól függetlenül alakultak ki:</a:t>
            </a:r>
          </a:p>
          <a:p>
            <a:pPr lvl="4" algn="just"/>
            <a:r>
              <a:rPr lang="hu-HU" sz="2400" i="1" dirty="0" err="1" smtClean="0"/>
              <a:t>Jussivus</a:t>
            </a:r>
            <a:endParaRPr lang="hu-HU" sz="2400" i="1" dirty="0" smtClean="0"/>
          </a:p>
          <a:p>
            <a:pPr lvl="4" algn="just"/>
            <a:r>
              <a:rPr lang="hu-HU" sz="2400" i="1" dirty="0" smtClean="0"/>
              <a:t>Imperativus</a:t>
            </a:r>
          </a:p>
          <a:p>
            <a:pPr lvl="4" algn="just"/>
            <a:r>
              <a:rPr lang="hu-HU" sz="2400" i="1" dirty="0" err="1" smtClean="0"/>
              <a:t>Cohortativus</a:t>
            </a:r>
            <a:endParaRPr lang="hu-HU" sz="2400" i="1" dirty="0" smtClean="0"/>
          </a:p>
          <a:p>
            <a:pPr marL="0" indent="0" algn="just">
              <a:buNone/>
            </a:pPr>
            <a:endParaRPr lang="hu-HU" dirty="0" smtClean="0"/>
          </a:p>
          <a:p>
            <a:pPr algn="just"/>
            <a:r>
              <a:rPr lang="hu-HU" dirty="0" smtClean="0"/>
              <a:t>Funkció szerint alkotnak egy osztályt, nem morfológiai hasonlóság alapján 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Morfológiai sajátosságok gyors áttekintése</a:t>
            </a:r>
            <a:endParaRPr lang="hu-HU" dirty="0"/>
          </a:p>
          <a:p>
            <a:pPr algn="just"/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6725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smtClean="0"/>
              <a:t>A </a:t>
            </a:r>
            <a:r>
              <a:rPr lang="hu-HU" i="1" dirty="0" err="1" smtClean="0"/>
              <a:t>jussivus</a:t>
            </a:r>
            <a:r>
              <a:rPr lang="hu-HU" i="1" dirty="0" smtClean="0"/>
              <a:t> jelentései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Parancs </a:t>
            </a:r>
            <a:r>
              <a:rPr lang="hu-HU" sz="2400" dirty="0" smtClean="0"/>
              <a:t>(felsőbbrendű alsóbbrendű felé, amely/aki mint </a:t>
            </a:r>
            <a:r>
              <a:rPr lang="hu-HU" sz="2400" b="1" dirty="0" smtClean="0"/>
              <a:t>A</a:t>
            </a:r>
            <a:r>
              <a:rPr lang="hu-HU" sz="2400" dirty="0" smtClean="0"/>
              <a:t> jelenik meg)</a:t>
            </a:r>
          </a:p>
          <a:p>
            <a:r>
              <a:rPr lang="hu-HU" dirty="0" smtClean="0"/>
              <a:t>Szándék, akarat </a:t>
            </a:r>
            <a:r>
              <a:rPr lang="hu-HU" sz="2400" dirty="0" smtClean="0"/>
              <a:t>(alsóbbrendű felsőbbrendű felé, amely/aki mint </a:t>
            </a:r>
            <a:r>
              <a:rPr lang="hu-HU" sz="2400" b="1" dirty="0" smtClean="0"/>
              <a:t>A</a:t>
            </a:r>
            <a:r>
              <a:rPr lang="hu-HU" sz="2400" dirty="0" smtClean="0"/>
              <a:t> jelenik meg)</a:t>
            </a:r>
          </a:p>
          <a:p>
            <a:r>
              <a:rPr lang="hu-HU" dirty="0" smtClean="0"/>
              <a:t>Áldás </a:t>
            </a:r>
            <a:r>
              <a:rPr lang="hu-HU" sz="2400" dirty="0" smtClean="0"/>
              <a:t>(Isten a </a:t>
            </a:r>
            <a:r>
              <a:rPr lang="hu-HU" sz="2400" i="1" dirty="0" err="1" smtClean="0"/>
              <a:t>jussivus</a:t>
            </a:r>
            <a:r>
              <a:rPr lang="hu-HU" sz="2400" dirty="0" smtClean="0"/>
              <a:t> </a:t>
            </a:r>
            <a:r>
              <a:rPr lang="hu-HU" sz="2400" b="1" dirty="0" smtClean="0"/>
              <a:t>A</a:t>
            </a:r>
            <a:r>
              <a:rPr lang="hu-HU" sz="2400" dirty="0" smtClean="0"/>
              <a:t>-a)</a:t>
            </a:r>
          </a:p>
          <a:p>
            <a:r>
              <a:rPr lang="hu-HU" dirty="0" smtClean="0"/>
              <a:t>Tiltás </a:t>
            </a:r>
            <a:r>
              <a:rPr lang="hu-HU" sz="2400" dirty="0" smtClean="0"/>
              <a:t>(„negatív” parancs/kívánság, főként </a:t>
            </a:r>
            <a:r>
              <a:rPr lang="hu-HU" sz="2400" i="1" dirty="0" smtClean="0"/>
              <a:t>’</a:t>
            </a:r>
            <a:r>
              <a:rPr lang="hu-HU" sz="2400" i="1" dirty="0" err="1" smtClean="0"/>
              <a:t>al</a:t>
            </a:r>
            <a:r>
              <a:rPr lang="hu-HU" sz="2400" i="1" dirty="0" smtClean="0"/>
              <a:t> </a:t>
            </a:r>
            <a:r>
              <a:rPr lang="hu-HU" sz="2400" dirty="0" smtClean="0"/>
              <a:t>tiltószóval)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17254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i="1" dirty="0" smtClean="0"/>
              <a:t>Az imperativus jelentései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Parancs </a:t>
            </a:r>
            <a:r>
              <a:rPr lang="hu-HU" sz="2400" dirty="0" smtClean="0"/>
              <a:t>(azonnali cselekvésre felszólítás; kérés, kívánság is)</a:t>
            </a:r>
          </a:p>
          <a:p>
            <a:r>
              <a:rPr lang="hu-HU" dirty="0" smtClean="0"/>
              <a:t>Megengedés, engedély, beleegyezés </a:t>
            </a:r>
            <a:r>
              <a:rPr lang="hu-HU" sz="2400" dirty="0" smtClean="0"/>
              <a:t>(a kontextusban megelőzi: a [későbbi] </a:t>
            </a:r>
            <a:r>
              <a:rPr lang="hu-HU" sz="2400" i="1" dirty="0" err="1" smtClean="0"/>
              <a:t>imv</a:t>
            </a:r>
            <a:r>
              <a:rPr lang="hu-HU" sz="2400" i="1" dirty="0" smtClean="0"/>
              <a:t>.</a:t>
            </a:r>
            <a:r>
              <a:rPr lang="hu-HU" sz="2400" dirty="0" smtClean="0"/>
              <a:t> címzettjének aktuális kérése, amelyre belegyező, megengedő válaszként „hangzik el” az </a:t>
            </a:r>
            <a:r>
              <a:rPr lang="hu-HU" sz="2400" i="1" dirty="0" smtClean="0"/>
              <a:t>imperativus</a:t>
            </a:r>
            <a:r>
              <a:rPr lang="hu-HU" sz="2400" dirty="0" smtClean="0"/>
              <a:t>)</a:t>
            </a:r>
          </a:p>
          <a:p>
            <a:r>
              <a:rPr lang="hu-HU" dirty="0" smtClean="0"/>
              <a:t>Ígéret </a:t>
            </a:r>
            <a:r>
              <a:rPr lang="hu-HU" sz="2400" dirty="0" smtClean="0"/>
              <a:t>(az </a:t>
            </a:r>
            <a:r>
              <a:rPr lang="hu-HU" sz="2400" i="1" dirty="0" err="1" smtClean="0"/>
              <a:t>imv</a:t>
            </a:r>
            <a:r>
              <a:rPr lang="hu-HU" sz="2400" i="1" dirty="0" smtClean="0"/>
              <a:t>. </a:t>
            </a:r>
            <a:r>
              <a:rPr lang="hu-HU" sz="2400" dirty="0" smtClean="0"/>
              <a:t>címzettjének tett ígéret </a:t>
            </a:r>
            <a:r>
              <a:rPr lang="hu-HU" sz="2400" i="1" dirty="0" smtClean="0"/>
              <a:t>imperativus</a:t>
            </a:r>
            <a:r>
              <a:rPr lang="hu-HU" sz="2400" dirty="0" smtClean="0"/>
              <a:t>ba csomagolva)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49034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626</Words>
  <Application>Microsoft Office PowerPoint</Application>
  <PresentationFormat>Szélesvásznú</PresentationFormat>
  <Paragraphs>103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Office-téma</vt:lpstr>
      <vt:lpstr>Klasszikus héber nyelv 4.: Szintaxis</vt:lpstr>
      <vt:lpstr>Ismétlés: igeragozás (gutturálisok)</vt:lpstr>
      <vt:lpstr>Témaválasztás házi dolgozatra</vt:lpstr>
      <vt:lpstr>Arnold &amp; Choi 3.3:  igemódok</vt:lpstr>
      <vt:lpstr>A perfectum történeti kialakulása és definíciója</vt:lpstr>
      <vt:lpstr>Az imperfectum történeti kialakulása és definíciója</vt:lpstr>
      <vt:lpstr>A módok a bibliai héberben</vt:lpstr>
      <vt:lpstr>A jussivus jelentései</vt:lpstr>
      <vt:lpstr>Az imperativus jelentései</vt:lpstr>
      <vt:lpstr>A cohortativus jelentései </vt:lpstr>
      <vt:lpstr>Arnold &amp; Choi 3.4:  non-finit alakok</vt:lpstr>
      <vt:lpstr>Névmások, non-finit alakok</vt:lpstr>
      <vt:lpstr>Infinitivus constructus</vt:lpstr>
      <vt:lpstr>Infinitivus constructus</vt:lpstr>
      <vt:lpstr>Infinitivus absolutus</vt:lpstr>
      <vt:lpstr>Participiumok</vt:lpstr>
      <vt:lpstr>Nomen actionis, sem peula</vt:lpstr>
      <vt:lpstr>Házi feladat</vt:lpstr>
      <vt:lpstr>Következő órára: olvasandó + házi feladat</vt:lpstr>
      <vt:lpstr>Viszlát jövő héten!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275</cp:revision>
  <dcterms:created xsi:type="dcterms:W3CDTF">2014-09-05T15:07:34Z</dcterms:created>
  <dcterms:modified xsi:type="dcterms:W3CDTF">2014-11-05T11:36:21Z</dcterms:modified>
</cp:coreProperties>
</file>