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63" r:id="rId4"/>
    <p:sldId id="365" r:id="rId5"/>
    <p:sldId id="371" r:id="rId6"/>
    <p:sldId id="372" r:id="rId7"/>
    <p:sldId id="285" r:id="rId8"/>
    <p:sldId id="258" r:id="rId9"/>
    <p:sldId id="287" r:id="rId10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2014.11.13.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november 12.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Félévközi ZH – 60 perc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3.5: </a:t>
            </a:r>
            <a:br>
              <a:rPr lang="hu-HU" dirty="0" smtClean="0"/>
            </a:br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r>
              <a:rPr lang="hu-HU" dirty="0" smtClean="0"/>
              <a:t> + imperfectum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err="1" smtClean="0"/>
              <a:t>Sequential</a:t>
            </a:r>
            <a:r>
              <a:rPr lang="hu-HU" dirty="0" smtClean="0"/>
              <a:t>: időbeli egymásutániság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Consequential</a:t>
            </a:r>
            <a:r>
              <a:rPr lang="hu-HU" dirty="0" smtClean="0"/>
              <a:t>: logikai következmény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Narratival</a:t>
            </a:r>
            <a:r>
              <a:rPr lang="hu-HU" dirty="0" smtClean="0"/>
              <a:t>: elbeszélés elindításaként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Epexegetical</a:t>
            </a:r>
            <a:r>
              <a:rPr lang="hu-HU" dirty="0" smtClean="0"/>
              <a:t>: az előző mondat kiegészítése, bővítése, magyarázata…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Dependent</a:t>
            </a:r>
            <a:r>
              <a:rPr lang="hu-HU" dirty="0" smtClean="0"/>
              <a:t>: (idő)határozói tagmondat után</a:t>
            </a:r>
          </a:p>
          <a:p>
            <a:pPr>
              <a:lnSpc>
                <a:spcPct val="110000"/>
              </a:lnSpc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890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err="1" smtClean="0"/>
              <a:t>-consecutivum</a:t>
            </a:r>
            <a:r>
              <a:rPr lang="hu-HU" dirty="0" smtClean="0"/>
              <a:t> + </a:t>
            </a:r>
            <a:r>
              <a:rPr lang="hu-HU" dirty="0" err="1" smtClean="0"/>
              <a:t>perfectum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err="1" smtClean="0"/>
              <a:t>Sequential</a:t>
            </a:r>
            <a:r>
              <a:rPr lang="hu-HU" dirty="0" smtClean="0"/>
              <a:t>: időbeli egymásutániság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Consequential</a:t>
            </a:r>
            <a:r>
              <a:rPr lang="hu-HU" dirty="0" smtClean="0"/>
              <a:t>: logikai következmény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Volitional</a:t>
            </a:r>
            <a:r>
              <a:rPr lang="hu-HU" dirty="0" smtClean="0"/>
              <a:t>: kérés</a:t>
            </a:r>
            <a:r>
              <a:rPr lang="hu-HU" dirty="0"/>
              <a:t> </a:t>
            </a:r>
            <a:r>
              <a:rPr lang="hu-HU" dirty="0" smtClean="0"/>
              <a:t>vagy parancs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Apodictic</a:t>
            </a:r>
            <a:r>
              <a:rPr lang="hu-HU" dirty="0" smtClean="0"/>
              <a:t>: feltétel után (</a:t>
            </a:r>
            <a:r>
              <a:rPr lang="hu-HU" i="1" dirty="0" smtClean="0"/>
              <a:t>akkor</a:t>
            </a:r>
            <a:r>
              <a:rPr lang="hu-HU" dirty="0" smtClean="0"/>
              <a:t>…)</a:t>
            </a:r>
          </a:p>
          <a:p>
            <a:pPr>
              <a:lnSpc>
                <a:spcPct val="110000"/>
              </a:lnSpc>
            </a:pP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smtClean="0"/>
              <a:t>Nem-kijelentő módú ige után (</a:t>
            </a:r>
            <a:r>
              <a:rPr lang="hu-HU" dirty="0" err="1" smtClean="0"/>
              <a:t>succession</a:t>
            </a:r>
            <a:r>
              <a:rPr lang="hu-HU" dirty="0" smtClean="0"/>
              <a:t>), </a:t>
            </a:r>
            <a:br>
              <a:rPr lang="hu-HU" dirty="0" smtClean="0"/>
            </a:br>
            <a:r>
              <a:rPr lang="hu-HU" dirty="0" smtClean="0"/>
              <a:t>vagy annak következtében, céljaként (</a:t>
            </a:r>
            <a:r>
              <a:rPr lang="hu-HU" dirty="0" err="1" smtClean="0"/>
              <a:t>purpose</a:t>
            </a:r>
            <a:r>
              <a:rPr lang="hu-HU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148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Waw</a:t>
            </a:r>
            <a:r>
              <a:rPr lang="hu-HU" dirty="0" smtClean="0"/>
              <a:t> </a:t>
            </a:r>
            <a:r>
              <a:rPr lang="hu-HU" dirty="0" err="1" smtClean="0"/>
              <a:t>conjunctive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860741" cy="435133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Nem </a:t>
            </a:r>
            <a:r>
              <a:rPr lang="hu-HU" dirty="0" err="1" smtClean="0"/>
              <a:t>waw-consecutive</a:t>
            </a:r>
            <a:r>
              <a:rPr lang="hu-HU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Valamilyen ok miatt borul a narratív sorrend és a VSO szórend, ezért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 </a:t>
            </a:r>
            <a:r>
              <a:rPr lang="hu-HU" i="1" dirty="0" err="1" smtClean="0"/>
              <a:t>waw</a:t>
            </a:r>
            <a:r>
              <a:rPr lang="hu-HU" dirty="0" smtClean="0"/>
              <a:t> egy főnévhez kapcsolódik, amely az igét megelőzi.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Az ige morfológiája és szemantikája a </a:t>
            </a:r>
            <a:r>
              <a:rPr lang="hu-HU" dirty="0" err="1" smtClean="0"/>
              <a:t>waw-consect</a:t>
            </a:r>
            <a:r>
              <a:rPr lang="hu-HU" dirty="0" smtClean="0"/>
              <a:t>. nélküli paradigmát követi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narratív sorrend és a VSO szórend borul, mert: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Distinct</a:t>
            </a:r>
            <a:r>
              <a:rPr lang="hu-HU" dirty="0" smtClean="0"/>
              <a:t> </a:t>
            </a:r>
            <a:r>
              <a:rPr lang="hu-HU" dirty="0" err="1" smtClean="0"/>
              <a:t>subject</a:t>
            </a:r>
            <a:r>
              <a:rPr lang="hu-HU" dirty="0" smtClean="0"/>
              <a:t>: megváltozik a mondat alanya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Simultaneous</a:t>
            </a:r>
            <a:r>
              <a:rPr lang="hu-HU" dirty="0" smtClean="0"/>
              <a:t> </a:t>
            </a:r>
            <a:r>
              <a:rPr lang="hu-HU" dirty="0" err="1" smtClean="0"/>
              <a:t>actions</a:t>
            </a:r>
            <a:r>
              <a:rPr lang="hu-HU" dirty="0" smtClean="0"/>
              <a:t>: egyidejű cselekvések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hu-HU" dirty="0" smtClean="0"/>
              <a:t>BT: fókusz pozíció: párhuzamos mondatok, kiemelve az alanyok vagy a tárgyak kontrasztját.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Anterior</a:t>
            </a:r>
            <a:r>
              <a:rPr lang="hu-HU" dirty="0" smtClean="0"/>
              <a:t> </a:t>
            </a:r>
            <a:r>
              <a:rPr lang="hu-HU" dirty="0" err="1" smtClean="0"/>
              <a:t>action</a:t>
            </a:r>
            <a:r>
              <a:rPr lang="hu-HU" dirty="0" smtClean="0"/>
              <a:t>: előidejűség – időbeli ugrás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872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91638"/>
            <a:ext cx="10515600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Átlapozni</a:t>
            </a:r>
            <a:r>
              <a:rPr lang="hu-HU" altLang="hu-HU" dirty="0" smtClean="0"/>
              <a:t>: 4. fejezet (pp. 95–161), </a:t>
            </a:r>
            <a:r>
              <a:rPr lang="hu-HU" altLang="hu-HU" u="sng" dirty="0" smtClean="0"/>
              <a:t>elolvasni</a:t>
            </a:r>
            <a:r>
              <a:rPr lang="hu-HU" altLang="hu-HU" dirty="0" smtClean="0"/>
              <a:t> 5.1 (pp</a:t>
            </a:r>
            <a:r>
              <a:rPr lang="hu-HU" altLang="hu-HU" dirty="0"/>
              <a:t>. 162–171</a:t>
            </a:r>
            <a:r>
              <a:rPr lang="hu-HU" altLang="hu-HU" dirty="0" smtClean="0"/>
              <a:t>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Házi dolgozat?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smtClean="0"/>
              <a:t>Rendhagyó igék</a:t>
            </a:r>
            <a:r>
              <a:rPr lang="hu-HU" altLang="hu-HU" dirty="0" smtClean="0"/>
              <a:t>: elsőéves 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Szabadon kiválasztott bibliai versekből </a:t>
            </a:r>
          </a:p>
          <a:p>
            <a:pPr lvl="1">
              <a:lnSpc>
                <a:spcPct val="100000"/>
              </a:lnSpc>
            </a:pPr>
            <a:r>
              <a:rPr lang="hu-HU" altLang="hu-HU" u="sng" dirty="0" smtClean="0"/>
              <a:t>összegyűjteni 15 igét</a:t>
            </a:r>
            <a:r>
              <a:rPr lang="hu-HU" altLang="hu-HU" dirty="0" smtClean="0"/>
              <a:t> (részben a más összegyűjtötteket is lehet)</a:t>
            </a:r>
          </a:p>
          <a:p>
            <a:pPr lvl="1">
              <a:lnSpc>
                <a:spcPct val="100000"/>
              </a:lnSpc>
            </a:pPr>
            <a:r>
              <a:rPr lang="hu-HU" altLang="hu-HU" i="1" dirty="0" err="1" smtClean="0"/>
              <a:t>waw-</a:t>
            </a:r>
            <a:r>
              <a:rPr lang="hu-HU" altLang="hu-HU" dirty="0" err="1" smtClean="0"/>
              <a:t>consecutivumos</a:t>
            </a:r>
            <a:r>
              <a:rPr lang="hu-HU" altLang="hu-HU" dirty="0" smtClean="0"/>
              <a:t> alakokat,</a:t>
            </a:r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besorolni a tankönyvi kategóriák – 3.5 </a:t>
            </a:r>
            <a:r>
              <a:rPr lang="hu-HU" altLang="hu-HU" dirty="0" smtClean="0"/>
              <a:t>alpontjai </a:t>
            </a:r>
            <a:r>
              <a:rPr lang="hu-HU" altLang="hu-HU" smtClean="0"/>
              <a:t>(kivéve </a:t>
            </a:r>
            <a:r>
              <a:rPr lang="hu-HU" altLang="hu-HU" dirty="0" smtClean="0"/>
              <a:t>3.5.4) </a:t>
            </a:r>
            <a:r>
              <a:rPr lang="hu-HU" altLang="hu-HU" dirty="0" smtClean="0"/>
              <a:t>– szerint.</a:t>
            </a:r>
            <a:endParaRPr lang="hu-HU" sz="18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265</Words>
  <Application>Microsoft Office PowerPoint</Application>
  <PresentationFormat>Szélesvásznú</PresentationFormat>
  <Paragraphs>40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Klasszikus héber nyelv 4.: Szintaxis</vt:lpstr>
      <vt:lpstr>Félévközi ZH – 60 perc</vt:lpstr>
      <vt:lpstr>Arnold &amp; Choi 3.5:  waw-consecutivum</vt:lpstr>
      <vt:lpstr>Waw-consecutivum + imperfectum</vt:lpstr>
      <vt:lpstr>Waw-consecutivum + perfectum</vt:lpstr>
      <vt:lpstr>Waw conjunctive</vt:lpstr>
      <vt:lpstr>Házi feladat</vt:lpstr>
      <vt:lpstr>Következő órára: olvasandó + házi feladat</vt:lpstr>
      <vt:lpstr>Viszlát jövő szerdán!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285</cp:revision>
  <dcterms:created xsi:type="dcterms:W3CDTF">2014-09-05T15:07:34Z</dcterms:created>
  <dcterms:modified xsi:type="dcterms:W3CDTF">2014-11-13T16:33:44Z</dcterms:modified>
</cp:coreProperties>
</file>